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7"/>
  </p:notesMasterIdLst>
  <p:sldIdLst>
    <p:sldId id="256" r:id="rId2"/>
    <p:sldId id="258" r:id="rId3"/>
    <p:sldId id="259" r:id="rId4"/>
    <p:sldId id="260" r:id="rId5"/>
    <p:sldId id="262" r:id="rId6"/>
    <p:sldId id="261" r:id="rId7"/>
    <p:sldId id="263" r:id="rId8"/>
    <p:sldId id="264" r:id="rId9"/>
    <p:sldId id="265" r:id="rId10"/>
    <p:sldId id="266" r:id="rId11"/>
    <p:sldId id="274" r:id="rId12"/>
    <p:sldId id="267" r:id="rId13"/>
    <p:sldId id="269" r:id="rId14"/>
    <p:sldId id="272" r:id="rId15"/>
    <p:sldId id="270" r:id="rId16"/>
    <p:sldId id="271" r:id="rId17"/>
    <p:sldId id="273" r:id="rId18"/>
    <p:sldId id="275" r:id="rId19"/>
    <p:sldId id="276" r:id="rId20"/>
    <p:sldId id="277" r:id="rId21"/>
    <p:sldId id="278" r:id="rId22"/>
    <p:sldId id="279" r:id="rId23"/>
    <p:sldId id="280" r:id="rId24"/>
    <p:sldId id="281" r:id="rId25"/>
    <p:sldId id="283" r:id="rId26"/>
    <p:sldId id="288" r:id="rId27"/>
    <p:sldId id="384" r:id="rId28"/>
    <p:sldId id="282" r:id="rId29"/>
    <p:sldId id="284" r:id="rId30"/>
    <p:sldId id="285" r:id="rId31"/>
    <p:sldId id="286" r:id="rId32"/>
    <p:sldId id="287" r:id="rId33"/>
    <p:sldId id="289" r:id="rId34"/>
    <p:sldId id="290" r:id="rId35"/>
    <p:sldId id="291" r:id="rId36"/>
    <p:sldId id="292" r:id="rId37"/>
    <p:sldId id="293" r:id="rId38"/>
    <p:sldId id="294" r:id="rId39"/>
    <p:sldId id="298" r:id="rId40"/>
    <p:sldId id="299" r:id="rId41"/>
    <p:sldId id="295" r:id="rId42"/>
    <p:sldId id="296" r:id="rId43"/>
    <p:sldId id="336" r:id="rId44"/>
    <p:sldId id="346" r:id="rId45"/>
    <p:sldId id="303" r:id="rId46"/>
    <p:sldId id="304" r:id="rId47"/>
    <p:sldId id="301" r:id="rId48"/>
    <p:sldId id="310" r:id="rId49"/>
    <p:sldId id="309" r:id="rId50"/>
    <p:sldId id="305" r:id="rId51"/>
    <p:sldId id="311" r:id="rId52"/>
    <p:sldId id="312" r:id="rId53"/>
    <p:sldId id="313" r:id="rId54"/>
    <p:sldId id="314" r:id="rId55"/>
    <p:sldId id="315" r:id="rId56"/>
    <p:sldId id="316" r:id="rId57"/>
    <p:sldId id="338" r:id="rId58"/>
    <p:sldId id="337" r:id="rId59"/>
    <p:sldId id="339" r:id="rId60"/>
    <p:sldId id="342" r:id="rId61"/>
    <p:sldId id="340" r:id="rId62"/>
    <p:sldId id="341" r:id="rId63"/>
    <p:sldId id="343" r:id="rId64"/>
    <p:sldId id="345" r:id="rId65"/>
    <p:sldId id="344" r:id="rId66"/>
    <p:sldId id="347" r:id="rId67"/>
    <p:sldId id="348" r:id="rId68"/>
    <p:sldId id="351" r:id="rId69"/>
    <p:sldId id="350" r:id="rId70"/>
    <p:sldId id="349" r:id="rId71"/>
    <p:sldId id="352" r:id="rId72"/>
    <p:sldId id="353" r:id="rId73"/>
    <p:sldId id="354" r:id="rId74"/>
    <p:sldId id="356" r:id="rId75"/>
    <p:sldId id="357" r:id="rId76"/>
    <p:sldId id="358" r:id="rId77"/>
    <p:sldId id="372" r:id="rId78"/>
    <p:sldId id="375" r:id="rId79"/>
    <p:sldId id="373" r:id="rId80"/>
    <p:sldId id="374" r:id="rId81"/>
    <p:sldId id="359" r:id="rId82"/>
    <p:sldId id="376" r:id="rId83"/>
    <p:sldId id="361" r:id="rId84"/>
    <p:sldId id="365" r:id="rId85"/>
    <p:sldId id="366" r:id="rId86"/>
    <p:sldId id="367" r:id="rId87"/>
    <p:sldId id="379" r:id="rId88"/>
    <p:sldId id="380" r:id="rId89"/>
    <p:sldId id="381" r:id="rId90"/>
    <p:sldId id="382" r:id="rId91"/>
    <p:sldId id="383" r:id="rId92"/>
    <p:sldId id="378" r:id="rId93"/>
    <p:sldId id="385" r:id="rId94"/>
    <p:sldId id="386" r:id="rId95"/>
    <p:sldId id="387" r:id="rId96"/>
    <p:sldId id="388" r:id="rId97"/>
    <p:sldId id="389" r:id="rId98"/>
    <p:sldId id="390" r:id="rId99"/>
    <p:sldId id="391" r:id="rId100"/>
    <p:sldId id="392" r:id="rId101"/>
    <p:sldId id="399" r:id="rId102"/>
    <p:sldId id="406" r:id="rId103"/>
    <p:sldId id="393" r:id="rId104"/>
    <p:sldId id="394" r:id="rId105"/>
    <p:sldId id="395" r:id="rId106"/>
    <p:sldId id="396" r:id="rId107"/>
    <p:sldId id="397" r:id="rId108"/>
    <p:sldId id="398" r:id="rId109"/>
    <p:sldId id="401" r:id="rId110"/>
    <p:sldId id="409" r:id="rId111"/>
    <p:sldId id="402" r:id="rId112"/>
    <p:sldId id="403" r:id="rId113"/>
    <p:sldId id="404" r:id="rId114"/>
    <p:sldId id="434" r:id="rId115"/>
    <p:sldId id="435" r:id="rId116"/>
    <p:sldId id="405" r:id="rId117"/>
    <p:sldId id="410" r:id="rId118"/>
    <p:sldId id="411" r:id="rId119"/>
    <p:sldId id="412" r:id="rId120"/>
    <p:sldId id="413" r:id="rId121"/>
    <p:sldId id="420" r:id="rId122"/>
    <p:sldId id="414" r:id="rId123"/>
    <p:sldId id="418" r:id="rId124"/>
    <p:sldId id="419" r:id="rId125"/>
    <p:sldId id="416" r:id="rId126"/>
    <p:sldId id="417" r:id="rId127"/>
    <p:sldId id="584" r:id="rId128"/>
    <p:sldId id="585" r:id="rId129"/>
    <p:sldId id="586" r:id="rId130"/>
    <p:sldId id="587" r:id="rId131"/>
    <p:sldId id="415" r:id="rId132"/>
    <p:sldId id="421" r:id="rId133"/>
    <p:sldId id="423" r:id="rId134"/>
    <p:sldId id="425" r:id="rId135"/>
    <p:sldId id="422" r:id="rId136"/>
    <p:sldId id="424" r:id="rId137"/>
    <p:sldId id="426" r:id="rId138"/>
    <p:sldId id="438" r:id="rId139"/>
    <p:sldId id="427" r:id="rId140"/>
    <p:sldId id="428" r:id="rId141"/>
    <p:sldId id="465" r:id="rId142"/>
    <p:sldId id="429" r:id="rId143"/>
    <p:sldId id="430" r:id="rId144"/>
    <p:sldId id="431" r:id="rId145"/>
    <p:sldId id="432" r:id="rId146"/>
    <p:sldId id="433" r:id="rId147"/>
    <p:sldId id="439" r:id="rId148"/>
    <p:sldId id="441" r:id="rId149"/>
    <p:sldId id="466" r:id="rId150"/>
    <p:sldId id="467" r:id="rId151"/>
    <p:sldId id="442" r:id="rId152"/>
    <p:sldId id="443" r:id="rId153"/>
    <p:sldId id="444" r:id="rId154"/>
    <p:sldId id="445" r:id="rId155"/>
    <p:sldId id="446" r:id="rId156"/>
    <p:sldId id="447" r:id="rId157"/>
    <p:sldId id="469" r:id="rId158"/>
    <p:sldId id="468" r:id="rId159"/>
    <p:sldId id="449" r:id="rId160"/>
    <p:sldId id="448" r:id="rId161"/>
    <p:sldId id="471" r:id="rId162"/>
    <p:sldId id="472" r:id="rId163"/>
    <p:sldId id="473" r:id="rId164"/>
    <p:sldId id="474" r:id="rId165"/>
    <p:sldId id="475" r:id="rId166"/>
    <p:sldId id="452" r:id="rId167"/>
    <p:sldId id="476" r:id="rId168"/>
    <p:sldId id="477" r:id="rId169"/>
    <p:sldId id="453" r:id="rId170"/>
    <p:sldId id="455" r:id="rId171"/>
    <p:sldId id="456" r:id="rId172"/>
    <p:sldId id="457" r:id="rId173"/>
    <p:sldId id="485" r:id="rId174"/>
    <p:sldId id="459" r:id="rId175"/>
    <p:sldId id="460" r:id="rId176"/>
    <p:sldId id="461" r:id="rId177"/>
    <p:sldId id="566" r:id="rId178"/>
    <p:sldId id="462" r:id="rId179"/>
    <p:sldId id="463" r:id="rId180"/>
    <p:sldId id="478" r:id="rId181"/>
    <p:sldId id="479" r:id="rId182"/>
    <p:sldId id="480" r:id="rId183"/>
    <p:sldId id="481" r:id="rId184"/>
    <p:sldId id="482" r:id="rId185"/>
    <p:sldId id="483" r:id="rId186"/>
    <p:sldId id="484" r:id="rId187"/>
    <p:sldId id="486" r:id="rId188"/>
    <p:sldId id="487" r:id="rId189"/>
    <p:sldId id="489" r:id="rId190"/>
    <p:sldId id="488" r:id="rId191"/>
    <p:sldId id="490" r:id="rId192"/>
    <p:sldId id="491" r:id="rId193"/>
    <p:sldId id="492" r:id="rId194"/>
    <p:sldId id="493" r:id="rId195"/>
    <p:sldId id="496" r:id="rId196"/>
    <p:sldId id="497" r:id="rId197"/>
    <p:sldId id="499" r:id="rId198"/>
    <p:sldId id="498" r:id="rId199"/>
    <p:sldId id="567" r:id="rId200"/>
    <p:sldId id="501" r:id="rId201"/>
    <p:sldId id="502" r:id="rId202"/>
    <p:sldId id="503" r:id="rId203"/>
    <p:sldId id="504" r:id="rId204"/>
    <p:sldId id="505" r:id="rId205"/>
    <p:sldId id="506" r:id="rId206"/>
    <p:sldId id="507" r:id="rId207"/>
    <p:sldId id="494" r:id="rId208"/>
    <p:sldId id="508" r:id="rId209"/>
    <p:sldId id="509" r:id="rId210"/>
    <p:sldId id="510" r:id="rId211"/>
    <p:sldId id="495" r:id="rId212"/>
    <p:sldId id="511" r:id="rId213"/>
    <p:sldId id="512" r:id="rId214"/>
    <p:sldId id="513" r:id="rId215"/>
    <p:sldId id="514" r:id="rId216"/>
    <p:sldId id="515" r:id="rId217"/>
    <p:sldId id="516" r:id="rId218"/>
    <p:sldId id="520" r:id="rId219"/>
    <p:sldId id="319" r:id="rId220"/>
    <p:sldId id="325" r:id="rId221"/>
    <p:sldId id="326" r:id="rId222"/>
    <p:sldId id="327" r:id="rId223"/>
    <p:sldId id="329" r:id="rId224"/>
    <p:sldId id="328" r:id="rId225"/>
    <p:sldId id="333" r:id="rId226"/>
    <p:sldId id="582" r:id="rId227"/>
    <p:sldId id="332" r:id="rId228"/>
    <p:sldId id="521" r:id="rId229"/>
    <p:sldId id="522" r:id="rId230"/>
    <p:sldId id="593" r:id="rId231"/>
    <p:sldId id="594" r:id="rId232"/>
    <p:sldId id="595" r:id="rId233"/>
    <p:sldId id="523" r:id="rId234"/>
    <p:sldId id="335" r:id="rId235"/>
    <p:sldId id="524" r:id="rId236"/>
    <p:sldId id="525" r:id="rId237"/>
    <p:sldId id="596" r:id="rId238"/>
    <p:sldId id="526" r:id="rId239"/>
    <p:sldId id="527" r:id="rId240"/>
    <p:sldId id="528" r:id="rId241"/>
    <p:sldId id="529" r:id="rId242"/>
    <p:sldId id="324" r:id="rId243"/>
    <p:sldId id="320" r:id="rId244"/>
    <p:sldId id="331" r:id="rId245"/>
    <p:sldId id="583" r:id="rId246"/>
    <p:sldId id="530" r:id="rId247"/>
    <p:sldId id="531" r:id="rId248"/>
    <p:sldId id="532" r:id="rId249"/>
    <p:sldId id="533" r:id="rId250"/>
    <p:sldId id="534" r:id="rId251"/>
    <p:sldId id="330" r:id="rId252"/>
    <p:sldId id="535" r:id="rId253"/>
    <p:sldId id="334" r:id="rId254"/>
    <p:sldId id="536" r:id="rId255"/>
    <p:sldId id="537" r:id="rId256"/>
    <p:sldId id="538" r:id="rId257"/>
    <p:sldId id="539" r:id="rId258"/>
    <p:sldId id="540" r:id="rId259"/>
    <p:sldId id="541" r:id="rId260"/>
    <p:sldId id="542" r:id="rId261"/>
    <p:sldId id="544" r:id="rId262"/>
    <p:sldId id="543" r:id="rId263"/>
    <p:sldId id="546" r:id="rId264"/>
    <p:sldId id="545" r:id="rId265"/>
    <p:sldId id="547" r:id="rId266"/>
    <p:sldId id="548" r:id="rId267"/>
    <p:sldId id="550" r:id="rId268"/>
    <p:sldId id="551" r:id="rId269"/>
    <p:sldId id="553" r:id="rId270"/>
    <p:sldId id="554" r:id="rId271"/>
    <p:sldId id="555" r:id="rId272"/>
    <p:sldId id="552" r:id="rId273"/>
    <p:sldId id="556" r:id="rId274"/>
    <p:sldId id="557" r:id="rId275"/>
    <p:sldId id="558" r:id="rId276"/>
    <p:sldId id="559" r:id="rId277"/>
    <p:sldId id="560" r:id="rId278"/>
    <p:sldId id="597" r:id="rId279"/>
    <p:sldId id="561" r:id="rId280"/>
    <p:sldId id="599" r:id="rId281"/>
    <p:sldId id="600" r:id="rId282"/>
    <p:sldId id="601" r:id="rId283"/>
    <p:sldId id="321" r:id="rId284"/>
    <p:sldId id="322" r:id="rId285"/>
    <p:sldId id="323" r:id="rId2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76" autoAdjust="0"/>
    <p:restoredTop sz="92162" autoAdjust="0"/>
  </p:normalViewPr>
  <p:slideViewPr>
    <p:cSldViewPr snapToGrid="0">
      <p:cViewPr varScale="1">
        <p:scale>
          <a:sx n="58" d="100"/>
          <a:sy n="58" d="100"/>
        </p:scale>
        <p:origin x="56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viewProps" Target="view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CF58C6-BA6E-4F6F-A635-613262F84850}" type="datetimeFigureOut">
              <a:rPr lang="en-US" smtClean="0"/>
              <a:t>6/7/2025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E17AD7-A031-4137-BEE0-1ED8FCF0052B}" type="slidenum">
              <a:rPr lang="en-US" smtClean="0"/>
              <a:t>‹#›</a:t>
            </a:fld>
            <a:endParaRPr lang="en-US"/>
          </a:p>
        </p:txBody>
      </p:sp>
    </p:spTree>
    <p:extLst>
      <p:ext uri="{BB962C8B-B14F-4D97-AF65-F5344CB8AC3E}">
        <p14:creationId xmlns:p14="http://schemas.microsoft.com/office/powerpoint/2010/main" val="4021769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E17AD7-A031-4137-BEE0-1ED8FCF0052B}" type="slidenum">
              <a:rPr lang="en-US" smtClean="0"/>
              <a:t>260</a:t>
            </a:fld>
            <a:endParaRPr lang="en-US"/>
          </a:p>
        </p:txBody>
      </p:sp>
    </p:spTree>
    <p:extLst>
      <p:ext uri="{BB962C8B-B14F-4D97-AF65-F5344CB8AC3E}">
        <p14:creationId xmlns:p14="http://schemas.microsoft.com/office/powerpoint/2010/main" val="3076013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B9DC-4472-DEDB-0929-BB28D0C6D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C22625-A31E-CCBE-11DE-94C36B997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CAEB61-E6D9-EE30-3D63-84DCEDB33C66}"/>
              </a:ext>
            </a:extLst>
          </p:cNvPr>
          <p:cNvSpPr>
            <a:spLocks noGrp="1"/>
          </p:cNvSpPr>
          <p:nvPr>
            <p:ph type="dt" sz="half" idx="10"/>
          </p:nvPr>
        </p:nvSpPr>
        <p:spPr/>
        <p:txBody>
          <a:bodyPr/>
          <a:lstStyle/>
          <a:p>
            <a:fld id="{5F6C88A5-EC8C-4276-AFB4-F62423A9C0A6}" type="datetimeFigureOut">
              <a:rPr lang="en-US" smtClean="0"/>
              <a:t>6/7/2025</a:t>
            </a:fld>
            <a:endParaRPr lang="en-US"/>
          </a:p>
        </p:txBody>
      </p:sp>
      <p:sp>
        <p:nvSpPr>
          <p:cNvPr id="5" name="Footer Placeholder 4">
            <a:extLst>
              <a:ext uri="{FF2B5EF4-FFF2-40B4-BE49-F238E27FC236}">
                <a16:creationId xmlns:a16="http://schemas.microsoft.com/office/drawing/2014/main" id="{2932D86B-7F78-92EE-9F8C-5E919171F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2474C-2D47-1471-0F49-C43885DE1AFE}"/>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2109476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2344-9996-6EAE-2259-1013687C65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D58552-3401-1A41-2951-DB75D454C2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AF805-BFCD-B806-E114-B0B9CF386A06}"/>
              </a:ext>
            </a:extLst>
          </p:cNvPr>
          <p:cNvSpPr>
            <a:spLocks noGrp="1"/>
          </p:cNvSpPr>
          <p:nvPr>
            <p:ph type="dt" sz="half" idx="10"/>
          </p:nvPr>
        </p:nvSpPr>
        <p:spPr/>
        <p:txBody>
          <a:bodyPr/>
          <a:lstStyle/>
          <a:p>
            <a:fld id="{5F6C88A5-EC8C-4276-AFB4-F62423A9C0A6}" type="datetimeFigureOut">
              <a:rPr lang="en-US" smtClean="0"/>
              <a:t>6/7/2025</a:t>
            </a:fld>
            <a:endParaRPr lang="en-US"/>
          </a:p>
        </p:txBody>
      </p:sp>
      <p:sp>
        <p:nvSpPr>
          <p:cNvPr id="5" name="Footer Placeholder 4">
            <a:extLst>
              <a:ext uri="{FF2B5EF4-FFF2-40B4-BE49-F238E27FC236}">
                <a16:creationId xmlns:a16="http://schemas.microsoft.com/office/drawing/2014/main" id="{52B540FB-A251-252B-5908-DD77E981D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E1A56-95A1-EFE6-641C-C952B0D5CDB1}"/>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3103424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2A0537-9512-3295-5248-441A1FE1DA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34559-7155-BD9F-9958-1847763418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D6370-96A9-4C3C-E0A7-411F6AB09C0A}"/>
              </a:ext>
            </a:extLst>
          </p:cNvPr>
          <p:cNvSpPr>
            <a:spLocks noGrp="1"/>
          </p:cNvSpPr>
          <p:nvPr>
            <p:ph type="dt" sz="half" idx="10"/>
          </p:nvPr>
        </p:nvSpPr>
        <p:spPr/>
        <p:txBody>
          <a:bodyPr/>
          <a:lstStyle/>
          <a:p>
            <a:fld id="{5F6C88A5-EC8C-4276-AFB4-F62423A9C0A6}" type="datetimeFigureOut">
              <a:rPr lang="en-US" smtClean="0"/>
              <a:t>6/7/2025</a:t>
            </a:fld>
            <a:endParaRPr lang="en-US"/>
          </a:p>
        </p:txBody>
      </p:sp>
      <p:sp>
        <p:nvSpPr>
          <p:cNvPr id="5" name="Footer Placeholder 4">
            <a:extLst>
              <a:ext uri="{FF2B5EF4-FFF2-40B4-BE49-F238E27FC236}">
                <a16:creationId xmlns:a16="http://schemas.microsoft.com/office/drawing/2014/main" id="{BC55D480-0CFC-3B39-8FBE-50F13F3D0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AAF04-CB1D-A48C-D580-8BD8BA08821C}"/>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85218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C0A4-8061-844D-1430-1AF1882EA2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D7CBB-8848-9F6D-0C81-FD84EFF477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5B37F-DE95-2689-E0FC-503F57920930}"/>
              </a:ext>
            </a:extLst>
          </p:cNvPr>
          <p:cNvSpPr>
            <a:spLocks noGrp="1"/>
          </p:cNvSpPr>
          <p:nvPr>
            <p:ph type="dt" sz="half" idx="10"/>
          </p:nvPr>
        </p:nvSpPr>
        <p:spPr/>
        <p:txBody>
          <a:bodyPr/>
          <a:lstStyle/>
          <a:p>
            <a:fld id="{5F6C88A5-EC8C-4276-AFB4-F62423A9C0A6}" type="datetimeFigureOut">
              <a:rPr lang="en-US" smtClean="0"/>
              <a:t>6/7/2025</a:t>
            </a:fld>
            <a:endParaRPr lang="en-US"/>
          </a:p>
        </p:txBody>
      </p:sp>
      <p:sp>
        <p:nvSpPr>
          <p:cNvPr id="5" name="Footer Placeholder 4">
            <a:extLst>
              <a:ext uri="{FF2B5EF4-FFF2-40B4-BE49-F238E27FC236}">
                <a16:creationId xmlns:a16="http://schemas.microsoft.com/office/drawing/2014/main" id="{04BD7FE6-4E70-378B-A656-2EB5FE97C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14E946-2D6D-9879-5DBF-44068AC07C6A}"/>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722165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66CC-C99F-E8CB-3AB0-8CB760F3E9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07BAF6-1E2A-87C2-1C10-B55DF963E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6D0BD4-3ECE-D0AB-395A-2A298C48A795}"/>
              </a:ext>
            </a:extLst>
          </p:cNvPr>
          <p:cNvSpPr>
            <a:spLocks noGrp="1"/>
          </p:cNvSpPr>
          <p:nvPr>
            <p:ph type="dt" sz="half" idx="10"/>
          </p:nvPr>
        </p:nvSpPr>
        <p:spPr/>
        <p:txBody>
          <a:bodyPr/>
          <a:lstStyle/>
          <a:p>
            <a:fld id="{5F6C88A5-EC8C-4276-AFB4-F62423A9C0A6}" type="datetimeFigureOut">
              <a:rPr lang="en-US" smtClean="0"/>
              <a:t>6/7/2025</a:t>
            </a:fld>
            <a:endParaRPr lang="en-US"/>
          </a:p>
        </p:txBody>
      </p:sp>
      <p:sp>
        <p:nvSpPr>
          <p:cNvPr id="5" name="Footer Placeholder 4">
            <a:extLst>
              <a:ext uri="{FF2B5EF4-FFF2-40B4-BE49-F238E27FC236}">
                <a16:creationId xmlns:a16="http://schemas.microsoft.com/office/drawing/2014/main" id="{08E0F7D6-F89F-ED30-819C-C3A131666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3416B-3A06-F3B6-7451-03BE0020044A}"/>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872213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4E49-24DB-7A5D-BA5F-0DB83D01C4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C0C9CF-FD74-41F8-F8A6-0FB91B3C55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4E28D9-92D9-9CFF-218D-D3E8714D9B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F6AE0D-7AB0-6CDC-7E69-A97C42277756}"/>
              </a:ext>
            </a:extLst>
          </p:cNvPr>
          <p:cNvSpPr>
            <a:spLocks noGrp="1"/>
          </p:cNvSpPr>
          <p:nvPr>
            <p:ph type="dt" sz="half" idx="10"/>
          </p:nvPr>
        </p:nvSpPr>
        <p:spPr/>
        <p:txBody>
          <a:bodyPr/>
          <a:lstStyle/>
          <a:p>
            <a:fld id="{5F6C88A5-EC8C-4276-AFB4-F62423A9C0A6}" type="datetimeFigureOut">
              <a:rPr lang="en-US" smtClean="0"/>
              <a:t>6/7/2025</a:t>
            </a:fld>
            <a:endParaRPr lang="en-US"/>
          </a:p>
        </p:txBody>
      </p:sp>
      <p:sp>
        <p:nvSpPr>
          <p:cNvPr id="6" name="Footer Placeholder 5">
            <a:extLst>
              <a:ext uri="{FF2B5EF4-FFF2-40B4-BE49-F238E27FC236}">
                <a16:creationId xmlns:a16="http://schemas.microsoft.com/office/drawing/2014/main" id="{84086643-010F-62BA-2D93-407E42426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4850D6-0095-CD41-B419-1E4F2DA1B094}"/>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122242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C429-E975-2832-D475-3232292F3A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A6AF3E-0AE3-47DE-D0F0-B5D05C2004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D8CCA-7CC9-7D90-0424-16AF95DBC1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3A340D-3DEB-5083-286F-F80C6ABF30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0B1CCA-54F6-E67F-DE89-B251317F08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EE2AD9-0722-498A-2D8A-F54C93E3147A}"/>
              </a:ext>
            </a:extLst>
          </p:cNvPr>
          <p:cNvSpPr>
            <a:spLocks noGrp="1"/>
          </p:cNvSpPr>
          <p:nvPr>
            <p:ph type="dt" sz="half" idx="10"/>
          </p:nvPr>
        </p:nvSpPr>
        <p:spPr/>
        <p:txBody>
          <a:bodyPr/>
          <a:lstStyle/>
          <a:p>
            <a:fld id="{5F6C88A5-EC8C-4276-AFB4-F62423A9C0A6}" type="datetimeFigureOut">
              <a:rPr lang="en-US" smtClean="0"/>
              <a:t>6/7/2025</a:t>
            </a:fld>
            <a:endParaRPr lang="en-US"/>
          </a:p>
        </p:txBody>
      </p:sp>
      <p:sp>
        <p:nvSpPr>
          <p:cNvPr id="8" name="Footer Placeholder 7">
            <a:extLst>
              <a:ext uri="{FF2B5EF4-FFF2-40B4-BE49-F238E27FC236}">
                <a16:creationId xmlns:a16="http://schemas.microsoft.com/office/drawing/2014/main" id="{187A1A32-35DA-B38B-6BF5-E3676A0C78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38FA25-D274-A77A-F370-B577C15504D0}"/>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2661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F29D6-9EB2-3AD3-8C24-DB4644D486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DFC46F-4418-630F-4BF2-339BE162CE4D}"/>
              </a:ext>
            </a:extLst>
          </p:cNvPr>
          <p:cNvSpPr>
            <a:spLocks noGrp="1"/>
          </p:cNvSpPr>
          <p:nvPr>
            <p:ph type="dt" sz="half" idx="10"/>
          </p:nvPr>
        </p:nvSpPr>
        <p:spPr/>
        <p:txBody>
          <a:bodyPr/>
          <a:lstStyle/>
          <a:p>
            <a:fld id="{5F6C88A5-EC8C-4276-AFB4-F62423A9C0A6}" type="datetimeFigureOut">
              <a:rPr lang="en-US" smtClean="0"/>
              <a:t>6/7/2025</a:t>
            </a:fld>
            <a:endParaRPr lang="en-US"/>
          </a:p>
        </p:txBody>
      </p:sp>
      <p:sp>
        <p:nvSpPr>
          <p:cNvPr id="4" name="Footer Placeholder 3">
            <a:extLst>
              <a:ext uri="{FF2B5EF4-FFF2-40B4-BE49-F238E27FC236}">
                <a16:creationId xmlns:a16="http://schemas.microsoft.com/office/drawing/2014/main" id="{F05B92E3-7F25-2701-2CE2-C268D5811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E738EF-AD43-2598-EA2C-49B6B8294EED}"/>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3519839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CB769-526B-B296-D61F-27D89A98F46B}"/>
              </a:ext>
            </a:extLst>
          </p:cNvPr>
          <p:cNvSpPr>
            <a:spLocks noGrp="1"/>
          </p:cNvSpPr>
          <p:nvPr>
            <p:ph type="dt" sz="half" idx="10"/>
          </p:nvPr>
        </p:nvSpPr>
        <p:spPr/>
        <p:txBody>
          <a:bodyPr/>
          <a:lstStyle/>
          <a:p>
            <a:fld id="{5F6C88A5-EC8C-4276-AFB4-F62423A9C0A6}" type="datetimeFigureOut">
              <a:rPr lang="en-US" smtClean="0"/>
              <a:t>6/7/2025</a:t>
            </a:fld>
            <a:endParaRPr lang="en-US"/>
          </a:p>
        </p:txBody>
      </p:sp>
      <p:sp>
        <p:nvSpPr>
          <p:cNvPr id="3" name="Footer Placeholder 2">
            <a:extLst>
              <a:ext uri="{FF2B5EF4-FFF2-40B4-BE49-F238E27FC236}">
                <a16:creationId xmlns:a16="http://schemas.microsoft.com/office/drawing/2014/main" id="{F5EAD4C2-08C3-7C84-C434-4B97CA9BD3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0E991E-CBAC-2870-82B3-68121204BDCE}"/>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4043270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B043-6222-8D5C-D9EF-CF5E8D0567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CBC9A8-B82B-88F2-F872-A77038E667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A6E314-436B-D499-382B-35C2A868F1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8B95FE-BCCF-D1F9-D354-326183F30E8A}"/>
              </a:ext>
            </a:extLst>
          </p:cNvPr>
          <p:cNvSpPr>
            <a:spLocks noGrp="1"/>
          </p:cNvSpPr>
          <p:nvPr>
            <p:ph type="dt" sz="half" idx="10"/>
          </p:nvPr>
        </p:nvSpPr>
        <p:spPr/>
        <p:txBody>
          <a:bodyPr/>
          <a:lstStyle/>
          <a:p>
            <a:fld id="{5F6C88A5-EC8C-4276-AFB4-F62423A9C0A6}" type="datetimeFigureOut">
              <a:rPr lang="en-US" smtClean="0"/>
              <a:t>6/7/2025</a:t>
            </a:fld>
            <a:endParaRPr lang="en-US"/>
          </a:p>
        </p:txBody>
      </p:sp>
      <p:sp>
        <p:nvSpPr>
          <p:cNvPr id="6" name="Footer Placeholder 5">
            <a:extLst>
              <a:ext uri="{FF2B5EF4-FFF2-40B4-BE49-F238E27FC236}">
                <a16:creationId xmlns:a16="http://schemas.microsoft.com/office/drawing/2014/main" id="{F40A78F2-D20A-FD97-E179-7E683568A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5E5368-39AF-1C34-D3A1-2ED8D47E4386}"/>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3884060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675D-6FAD-6BAC-3503-8A555E396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E64D0A-8E79-72E6-AD92-7BD923D79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485E56-103A-DDEC-4F76-858254489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DEC5E3-1AC2-E631-17CA-822ACB87BF40}"/>
              </a:ext>
            </a:extLst>
          </p:cNvPr>
          <p:cNvSpPr>
            <a:spLocks noGrp="1"/>
          </p:cNvSpPr>
          <p:nvPr>
            <p:ph type="dt" sz="half" idx="10"/>
          </p:nvPr>
        </p:nvSpPr>
        <p:spPr/>
        <p:txBody>
          <a:bodyPr/>
          <a:lstStyle/>
          <a:p>
            <a:fld id="{5F6C88A5-EC8C-4276-AFB4-F62423A9C0A6}" type="datetimeFigureOut">
              <a:rPr lang="en-US" smtClean="0"/>
              <a:t>6/7/2025</a:t>
            </a:fld>
            <a:endParaRPr lang="en-US"/>
          </a:p>
        </p:txBody>
      </p:sp>
      <p:sp>
        <p:nvSpPr>
          <p:cNvPr id="6" name="Footer Placeholder 5">
            <a:extLst>
              <a:ext uri="{FF2B5EF4-FFF2-40B4-BE49-F238E27FC236}">
                <a16:creationId xmlns:a16="http://schemas.microsoft.com/office/drawing/2014/main" id="{47F1BCA8-8818-2DCC-A9A2-EFF025A814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91C0-055F-F250-AC26-C0E9AAA99494}"/>
              </a:ext>
            </a:extLst>
          </p:cNvPr>
          <p:cNvSpPr>
            <a:spLocks noGrp="1"/>
          </p:cNvSpPr>
          <p:nvPr>
            <p:ph type="sldNum" sz="quarter" idx="12"/>
          </p:nvPr>
        </p:nvSpPr>
        <p:spPr/>
        <p:txBody>
          <a:bodyPr/>
          <a:lstStyle/>
          <a:p>
            <a:fld id="{4A7BD17C-C8FB-4684-9DB3-DE6089FDC4A0}" type="slidenum">
              <a:rPr lang="en-US" smtClean="0"/>
              <a:t>‹#›</a:t>
            </a:fld>
            <a:endParaRPr lang="en-US"/>
          </a:p>
        </p:txBody>
      </p:sp>
    </p:spTree>
    <p:extLst>
      <p:ext uri="{BB962C8B-B14F-4D97-AF65-F5344CB8AC3E}">
        <p14:creationId xmlns:p14="http://schemas.microsoft.com/office/powerpoint/2010/main" val="1363990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77A7E-C20D-4AD7-C883-F6347E109A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DE87DB-0E32-1F2A-EE8B-0432A7CB9D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81919-3ED2-F95F-1F45-AF9B5BFD77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6C88A5-EC8C-4276-AFB4-F62423A9C0A6}" type="datetimeFigureOut">
              <a:rPr lang="en-US" smtClean="0"/>
              <a:t>6/7/2025</a:t>
            </a:fld>
            <a:endParaRPr lang="en-US"/>
          </a:p>
        </p:txBody>
      </p:sp>
      <p:sp>
        <p:nvSpPr>
          <p:cNvPr id="5" name="Footer Placeholder 4">
            <a:extLst>
              <a:ext uri="{FF2B5EF4-FFF2-40B4-BE49-F238E27FC236}">
                <a16:creationId xmlns:a16="http://schemas.microsoft.com/office/drawing/2014/main" id="{3FDF7252-C274-1816-D455-549ACDBF92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57A2CB-2D70-FB65-978E-7EDBE1167D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7BD17C-C8FB-4684-9DB3-DE6089FDC4A0}" type="slidenum">
              <a:rPr lang="en-US" smtClean="0"/>
              <a:t>‹#›</a:t>
            </a:fld>
            <a:endParaRPr lang="en-US"/>
          </a:p>
        </p:txBody>
      </p:sp>
    </p:spTree>
    <p:extLst>
      <p:ext uri="{BB962C8B-B14F-4D97-AF65-F5344CB8AC3E}">
        <p14:creationId xmlns:p14="http://schemas.microsoft.com/office/powerpoint/2010/main" val="622659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www.datacamp.com/blog/supervised-machine-learning" TargetMode="External"/><Relationship Id="rId2" Type="http://schemas.openxmlformats.org/officeDocument/2006/relationships/hyperlink" Target="https://www.datacamp.com/blog/clustering-in-machine-learning-5-essential-clustering-algorithms"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6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hyperlink" Target="https://www.geeksforgeeks.org/clustering-in-machine-learning/"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4.jpeg"/><Relationship Id="rId4" Type="http://schemas.openxmlformats.org/officeDocument/2006/relationships/image" Target="../media/image133.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atacamp.com/blog/supervised-machine-learning" TargetMode="External"/><Relationship Id="rId2" Type="http://schemas.openxmlformats.org/officeDocument/2006/relationships/hyperlink" Target="https://www.datacamp.com/blog/clustering-in-machine-learning-5-essential-clustering-algorithms"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D7F95E-A35F-46B9-D39F-E1A854C1BE00}"/>
              </a:ext>
            </a:extLst>
          </p:cNvPr>
          <p:cNvSpPr txBox="1"/>
          <p:nvPr/>
        </p:nvSpPr>
        <p:spPr>
          <a:xfrm>
            <a:off x="706795" y="680197"/>
            <a:ext cx="10937810" cy="5078313"/>
          </a:xfrm>
          <a:prstGeom prst="rect">
            <a:avLst/>
          </a:prstGeom>
          <a:noFill/>
        </p:spPr>
        <p:txBody>
          <a:bodyPr wrap="square">
            <a:spAutoFit/>
          </a:bodyPr>
          <a:lstStyle/>
          <a:p>
            <a:r>
              <a:rPr lang="en-US" b="1" i="0" dirty="0">
                <a:solidFill>
                  <a:srgbClr val="374151"/>
                </a:solidFill>
                <a:effectLst/>
                <a:latin typeface="Söhne"/>
              </a:rPr>
              <a:t>Machine Learning (ML) </a:t>
            </a:r>
            <a:endParaRPr lang="en-US" b="1" dirty="0"/>
          </a:p>
          <a:p>
            <a:endParaRPr lang="en-US" b="0" i="0" dirty="0">
              <a:solidFill>
                <a:srgbClr val="374151"/>
              </a:solidFill>
              <a:effectLst/>
              <a:latin typeface="Söhne"/>
            </a:endParaRPr>
          </a:p>
          <a:p>
            <a:r>
              <a:rPr lang="en-US" b="0" i="0" dirty="0">
                <a:solidFill>
                  <a:srgbClr val="374151"/>
                </a:solidFill>
                <a:effectLst/>
                <a:latin typeface="Söhne"/>
              </a:rPr>
              <a:t>	ML is an application of AI that provides </a:t>
            </a:r>
            <a:r>
              <a:rPr lang="en-US" b="1" i="0" dirty="0">
                <a:solidFill>
                  <a:srgbClr val="374151"/>
                </a:solidFill>
                <a:effectLst/>
                <a:latin typeface="Söhne"/>
              </a:rPr>
              <a:t>Systems or Models </a:t>
            </a:r>
            <a:r>
              <a:rPr lang="en-US" b="0" i="0" dirty="0">
                <a:solidFill>
                  <a:srgbClr val="374151"/>
                </a:solidFill>
                <a:effectLst/>
                <a:latin typeface="Söhne"/>
              </a:rPr>
              <a:t>the ability to automatically learn </a:t>
            </a:r>
            <a:r>
              <a:rPr lang="en-US" b="1" i="0" dirty="0">
                <a:solidFill>
                  <a:srgbClr val="374151"/>
                </a:solidFill>
                <a:effectLst/>
                <a:latin typeface="Söhne"/>
              </a:rPr>
              <a:t>and improve from experience</a:t>
            </a:r>
            <a:r>
              <a:rPr lang="en-US" b="0" i="0" dirty="0">
                <a:solidFill>
                  <a:srgbClr val="374151"/>
                </a:solidFill>
                <a:effectLst/>
                <a:latin typeface="Söhne"/>
              </a:rPr>
              <a:t> </a:t>
            </a:r>
            <a:r>
              <a:rPr lang="en-US" b="1" i="0" dirty="0">
                <a:solidFill>
                  <a:srgbClr val="374151"/>
                </a:solidFill>
                <a:effectLst/>
                <a:latin typeface="Söhne"/>
              </a:rPr>
              <a:t>without being explicitly programmed and </a:t>
            </a:r>
            <a:r>
              <a:rPr lang="en-US" dirty="0"/>
              <a:t>without human intervention </a:t>
            </a:r>
            <a:r>
              <a:rPr lang="en-US" b="0" i="0" dirty="0">
                <a:solidFill>
                  <a:srgbClr val="374151"/>
                </a:solidFill>
                <a:effectLst/>
                <a:latin typeface="Söhne"/>
              </a:rPr>
              <a:t>.</a:t>
            </a:r>
          </a:p>
          <a:p>
            <a:endParaRPr lang="en-US" dirty="0">
              <a:solidFill>
                <a:srgbClr val="374151"/>
              </a:solidFill>
              <a:latin typeface="Söhne"/>
            </a:endParaRPr>
          </a:p>
          <a:p>
            <a:r>
              <a:rPr lang="en-US" b="0" i="0" dirty="0">
                <a:solidFill>
                  <a:srgbClr val="374151"/>
                </a:solidFill>
                <a:effectLst/>
                <a:latin typeface="Söhne"/>
              </a:rPr>
              <a:t>Machine Learning (ML) is a </a:t>
            </a:r>
            <a:r>
              <a:rPr lang="en-US" b="1" i="0" dirty="0">
                <a:solidFill>
                  <a:srgbClr val="374151"/>
                </a:solidFill>
                <a:effectLst/>
                <a:latin typeface="Söhne"/>
              </a:rPr>
              <a:t>subfield</a:t>
            </a:r>
            <a:r>
              <a:rPr lang="en-US" b="0" i="0" dirty="0">
                <a:solidFill>
                  <a:srgbClr val="374151"/>
                </a:solidFill>
                <a:effectLst/>
                <a:latin typeface="Söhne"/>
              </a:rPr>
              <a:t> of artificial intelligence (</a:t>
            </a:r>
            <a:r>
              <a:rPr lang="en-US" b="1" i="0" dirty="0">
                <a:solidFill>
                  <a:srgbClr val="374151"/>
                </a:solidFill>
                <a:effectLst/>
                <a:latin typeface="Söhne"/>
              </a:rPr>
              <a:t>AI</a:t>
            </a:r>
            <a:r>
              <a:rPr lang="en-US" b="0" i="0" dirty="0">
                <a:solidFill>
                  <a:srgbClr val="374151"/>
                </a:solidFill>
                <a:effectLst/>
                <a:latin typeface="Söhne"/>
              </a:rPr>
              <a:t>) that focuses on the development of algorithms and models that enable computers to learn and make predictions or decisions without being explicitly programmed for a specific task.</a:t>
            </a:r>
          </a:p>
          <a:p>
            <a:endParaRPr lang="en-US" dirty="0">
              <a:solidFill>
                <a:srgbClr val="374151"/>
              </a:solidFill>
              <a:latin typeface="Söhne"/>
            </a:endParaRPr>
          </a:p>
          <a:p>
            <a:r>
              <a:rPr lang="en-US" dirty="0"/>
              <a:t>The primary aim of machine learning is to allow the computers learn automatically without human intervention or assistance and adjust actions accordingly. </a:t>
            </a:r>
          </a:p>
          <a:p>
            <a:endParaRPr lang="en-US" dirty="0">
              <a:solidFill>
                <a:srgbClr val="374151"/>
              </a:solidFill>
              <a:latin typeface="Söhne"/>
            </a:endParaRPr>
          </a:p>
          <a:p>
            <a:r>
              <a:rPr lang="en-US" b="1" dirty="0">
                <a:solidFill>
                  <a:srgbClr val="374151"/>
                </a:solidFill>
                <a:latin typeface="Söhne"/>
              </a:rPr>
              <a:t>Examples</a:t>
            </a:r>
            <a:r>
              <a:rPr lang="en-US" dirty="0">
                <a:solidFill>
                  <a:srgbClr val="374151"/>
                </a:solidFill>
                <a:latin typeface="Söhne"/>
              </a:rPr>
              <a:t>:</a:t>
            </a:r>
          </a:p>
          <a:p>
            <a:pPr marL="342900" indent="-342900">
              <a:buAutoNum type="arabicPeriod"/>
            </a:pPr>
            <a:r>
              <a:rPr lang="en-US" b="0" i="0" dirty="0">
                <a:solidFill>
                  <a:srgbClr val="1F1F1F"/>
                </a:solidFill>
                <a:effectLst/>
                <a:latin typeface="Google Sans"/>
              </a:rPr>
              <a:t>The Self-Driving Car</a:t>
            </a:r>
            <a:endParaRPr lang="en-US" b="0" i="0" dirty="0">
              <a:solidFill>
                <a:srgbClr val="374151"/>
              </a:solidFill>
              <a:effectLst/>
              <a:latin typeface="Söhne"/>
            </a:endParaRPr>
          </a:p>
          <a:p>
            <a:pPr marL="342900" indent="-342900">
              <a:buAutoNum type="arabicPeriod"/>
            </a:pPr>
            <a:r>
              <a:rPr lang="en-US" b="0" i="0" dirty="0">
                <a:solidFill>
                  <a:srgbClr val="1F1F1F"/>
                </a:solidFill>
                <a:effectLst/>
                <a:latin typeface="Google Sans"/>
              </a:rPr>
              <a:t>The Spam Filter</a:t>
            </a:r>
            <a:endParaRPr lang="en-US" dirty="0">
              <a:solidFill>
                <a:srgbClr val="374151"/>
              </a:solidFill>
              <a:latin typeface="Söhne"/>
            </a:endParaRPr>
          </a:p>
          <a:p>
            <a:pPr marL="342900" indent="-342900">
              <a:buAutoNum type="arabicPeriod"/>
            </a:pPr>
            <a:r>
              <a:rPr lang="en-US" b="0" i="0" dirty="0">
                <a:solidFill>
                  <a:srgbClr val="1F1F1F"/>
                </a:solidFill>
                <a:effectLst/>
                <a:latin typeface="Google Sans"/>
              </a:rPr>
              <a:t>Music Recommender</a:t>
            </a:r>
            <a:endParaRPr lang="en-US" b="0" i="0" dirty="0">
              <a:solidFill>
                <a:srgbClr val="374151"/>
              </a:solidFill>
              <a:effectLst/>
              <a:latin typeface="Söhne"/>
            </a:endParaRPr>
          </a:p>
          <a:p>
            <a:pPr marL="342900" indent="-342900">
              <a:buAutoNum type="arabicPeriod"/>
            </a:pPr>
            <a:r>
              <a:rPr lang="en-US" dirty="0">
                <a:solidFill>
                  <a:srgbClr val="374151"/>
                </a:solidFill>
                <a:latin typeface="Söhne"/>
              </a:rPr>
              <a:t>Personal Assistance (Alexa)</a:t>
            </a:r>
          </a:p>
          <a:p>
            <a:endParaRPr lang="en-US" dirty="0">
              <a:solidFill>
                <a:srgbClr val="374151"/>
              </a:solidFill>
              <a:latin typeface="Söhne"/>
            </a:endParaRPr>
          </a:p>
        </p:txBody>
      </p:sp>
    </p:spTree>
    <p:extLst>
      <p:ext uri="{BB962C8B-B14F-4D97-AF65-F5344CB8AC3E}">
        <p14:creationId xmlns:p14="http://schemas.microsoft.com/office/powerpoint/2010/main" val="2139162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at is machine learning? Understanding types &amp; applications">
            <a:extLst>
              <a:ext uri="{FF2B5EF4-FFF2-40B4-BE49-F238E27FC236}">
                <a16:creationId xmlns:a16="http://schemas.microsoft.com/office/drawing/2014/main" id="{C5F5EF38-97EA-B792-A2CC-EAA093E60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48"/>
          <a:stretch/>
        </p:blipFill>
        <p:spPr bwMode="auto">
          <a:xfrm>
            <a:off x="698241" y="444280"/>
            <a:ext cx="10308236" cy="55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559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4BE4-E4D8-376D-393E-FB3405096D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E41022-E349-F9B8-3047-86D898EB03EE}"/>
              </a:ext>
            </a:extLst>
          </p:cNvPr>
          <p:cNvSpPr txBox="1"/>
          <p:nvPr/>
        </p:nvSpPr>
        <p:spPr>
          <a:xfrm>
            <a:off x="643558" y="458956"/>
            <a:ext cx="11432486" cy="5940088"/>
          </a:xfrm>
          <a:prstGeom prst="rect">
            <a:avLst/>
          </a:prstGeom>
          <a:noFill/>
        </p:spPr>
        <p:txBody>
          <a:bodyPr wrap="square">
            <a:spAutoFit/>
          </a:bodyPr>
          <a:lstStyle/>
          <a:p>
            <a:r>
              <a:rPr lang="en-US" sz="2000" b="1" dirty="0"/>
              <a:t>Algorithm:</a:t>
            </a:r>
          </a:p>
          <a:p>
            <a:endParaRPr lang="en-US" sz="2000" b="1" dirty="0"/>
          </a:p>
          <a:p>
            <a:r>
              <a:rPr lang="en-US" sz="2000" b="1" dirty="0"/>
              <a:t>Step 1 </a:t>
            </a:r>
            <a:r>
              <a:rPr lang="en-US" sz="2000" dirty="0"/>
              <a:t>− For implementing any algorithm, we need dataset. So in the first step of KNN, we</a:t>
            </a:r>
          </a:p>
          <a:p>
            <a:r>
              <a:rPr lang="en-US" sz="2000" dirty="0"/>
              <a:t>must load the training as well as test data.</a:t>
            </a:r>
          </a:p>
          <a:p>
            <a:endParaRPr lang="en-US" sz="2000" dirty="0"/>
          </a:p>
          <a:p>
            <a:r>
              <a:rPr lang="en-US" sz="2000" b="1" dirty="0"/>
              <a:t>Step 2 </a:t>
            </a:r>
            <a:r>
              <a:rPr lang="en-US" sz="2000" dirty="0"/>
              <a:t>− Next, we need to choose the value of K (Initialize the K)  i.e. the nearest data points. K can be any integer. </a:t>
            </a:r>
            <a:r>
              <a:rPr lang="en-US" sz="2000" b="1" dirty="0">
                <a:solidFill>
                  <a:srgbClr val="C00000"/>
                </a:solidFill>
              </a:rPr>
              <a:t>K is a Hyper Parameter.</a:t>
            </a:r>
          </a:p>
          <a:p>
            <a:endParaRPr lang="en-US" sz="2000" b="1" dirty="0">
              <a:solidFill>
                <a:srgbClr val="C00000"/>
              </a:solidFill>
            </a:endParaRPr>
          </a:p>
          <a:p>
            <a:r>
              <a:rPr lang="en-US" sz="2000" b="1" dirty="0"/>
              <a:t>Step 3 </a:t>
            </a:r>
            <a:r>
              <a:rPr lang="en-US" sz="2000" dirty="0"/>
              <a:t>− For each point in the test data do the following </a:t>
            </a:r>
          </a:p>
          <a:p>
            <a:pPr lvl="2"/>
            <a:r>
              <a:rPr lang="en-US" sz="2000" b="1" dirty="0"/>
              <a:t>3.1</a:t>
            </a:r>
            <a:r>
              <a:rPr lang="en-US" sz="2000" dirty="0"/>
              <a:t> − Calculate the distance between test data and each row of training data with the help of </a:t>
            </a:r>
            <a:r>
              <a:rPr lang="en-US" sz="2000" b="1" dirty="0">
                <a:solidFill>
                  <a:srgbClr val="C00000"/>
                </a:solidFill>
              </a:rPr>
              <a:t>Euclidean distance.</a:t>
            </a:r>
          </a:p>
          <a:p>
            <a:pPr lvl="2"/>
            <a:r>
              <a:rPr lang="en-US" sz="2000" b="1" dirty="0"/>
              <a:t>3.2</a:t>
            </a:r>
            <a:r>
              <a:rPr lang="en-US" sz="2000" dirty="0"/>
              <a:t> − Now, based on the distance value, sort them in ascending order.</a:t>
            </a:r>
          </a:p>
          <a:p>
            <a:pPr lvl="2"/>
            <a:r>
              <a:rPr lang="en-US" sz="2000" b="1" dirty="0"/>
              <a:t>3.3</a:t>
            </a:r>
            <a:r>
              <a:rPr lang="en-US" sz="2000" dirty="0"/>
              <a:t> − Next, it will choose the top K rows from the </a:t>
            </a:r>
            <a:r>
              <a:rPr lang="en-US" sz="2000" b="1" dirty="0"/>
              <a:t>sorted</a:t>
            </a:r>
            <a:r>
              <a:rPr lang="en-US" sz="2000" dirty="0"/>
              <a:t> </a:t>
            </a:r>
            <a:r>
              <a:rPr lang="en-US" sz="2000" b="1" dirty="0">
                <a:solidFill>
                  <a:srgbClr val="C00000"/>
                </a:solidFill>
              </a:rPr>
              <a:t>array</a:t>
            </a:r>
            <a:r>
              <a:rPr lang="en-US" sz="2000" dirty="0"/>
              <a:t>. </a:t>
            </a:r>
            <a:r>
              <a:rPr lang="en-US" sz="2000" dirty="0" err="1"/>
              <a:t>i.e</a:t>
            </a:r>
            <a:r>
              <a:rPr lang="en-US" sz="2000" dirty="0"/>
              <a:t> First K entries from the array.</a:t>
            </a:r>
          </a:p>
          <a:p>
            <a:pPr lvl="2"/>
            <a:r>
              <a:rPr lang="en-US" sz="2000" b="1" dirty="0"/>
              <a:t>3.4</a:t>
            </a:r>
            <a:r>
              <a:rPr lang="en-US" sz="2000" dirty="0"/>
              <a:t> − Now, it will assign a class to the test point based on most frequent class of these</a:t>
            </a:r>
          </a:p>
          <a:p>
            <a:pPr lvl="2"/>
            <a:r>
              <a:rPr lang="en-US" sz="2000" dirty="0"/>
              <a:t>rows.</a:t>
            </a:r>
          </a:p>
          <a:p>
            <a:pPr lvl="2"/>
            <a:r>
              <a:rPr lang="en-US" sz="2000" b="1" dirty="0"/>
              <a:t>3.5</a:t>
            </a:r>
            <a:r>
              <a:rPr lang="en-US" sz="2000" dirty="0"/>
              <a:t> − If it is </a:t>
            </a:r>
            <a:r>
              <a:rPr lang="en-US" sz="2000" b="1" dirty="0"/>
              <a:t>a Regression problem </a:t>
            </a:r>
            <a:r>
              <a:rPr lang="en-US" sz="2000" dirty="0"/>
              <a:t>then return the </a:t>
            </a:r>
            <a:r>
              <a:rPr lang="en-US" sz="2000" b="1" dirty="0">
                <a:solidFill>
                  <a:srgbClr val="C00000"/>
                </a:solidFill>
              </a:rPr>
              <a:t>Mean</a:t>
            </a:r>
            <a:r>
              <a:rPr lang="en-US" sz="2000" dirty="0"/>
              <a:t> of  the K labels.</a:t>
            </a:r>
          </a:p>
          <a:p>
            <a:pPr lvl="2"/>
            <a:r>
              <a:rPr lang="en-US" sz="2000" b="1" dirty="0"/>
              <a:t>3.6</a:t>
            </a:r>
            <a:r>
              <a:rPr lang="en-US" sz="2000" dirty="0"/>
              <a:t> − If it is </a:t>
            </a:r>
            <a:r>
              <a:rPr lang="en-US" sz="2000" b="1" dirty="0"/>
              <a:t>a Classification Problem </a:t>
            </a:r>
            <a:r>
              <a:rPr lang="en-US" sz="2000" dirty="0"/>
              <a:t>ten return the </a:t>
            </a:r>
            <a:r>
              <a:rPr lang="en-US" sz="2000" b="1" dirty="0">
                <a:solidFill>
                  <a:srgbClr val="C00000"/>
                </a:solidFill>
              </a:rPr>
              <a:t>Mode</a:t>
            </a:r>
            <a:r>
              <a:rPr lang="en-US" sz="2000" dirty="0"/>
              <a:t> of the K labels.</a:t>
            </a:r>
          </a:p>
          <a:p>
            <a:r>
              <a:rPr lang="en-US" sz="2000" b="1" dirty="0"/>
              <a:t>Step 4 </a:t>
            </a:r>
            <a:r>
              <a:rPr lang="en-US" sz="2000" dirty="0"/>
              <a:t>− End</a:t>
            </a:r>
          </a:p>
          <a:p>
            <a:endParaRPr lang="en-US" sz="2000" dirty="0"/>
          </a:p>
        </p:txBody>
      </p:sp>
    </p:spTree>
    <p:extLst>
      <p:ext uri="{BB962C8B-B14F-4D97-AF65-F5344CB8AC3E}">
        <p14:creationId xmlns:p14="http://schemas.microsoft.com/office/powerpoint/2010/main" val="2726082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0A534-58DA-F2A5-0561-3876935FF70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90DF563-29E0-AA94-4097-28B30B219285}"/>
              </a:ext>
            </a:extLst>
          </p:cNvPr>
          <p:cNvSpPr txBox="1"/>
          <p:nvPr/>
        </p:nvSpPr>
        <p:spPr>
          <a:xfrm>
            <a:off x="434836" y="401742"/>
            <a:ext cx="11399561" cy="2062103"/>
          </a:xfrm>
          <a:prstGeom prst="rect">
            <a:avLst/>
          </a:prstGeom>
          <a:noFill/>
        </p:spPr>
        <p:txBody>
          <a:bodyPr wrap="square">
            <a:spAutoFit/>
          </a:bodyPr>
          <a:lstStyle/>
          <a:p>
            <a:r>
              <a:rPr lang="en-US" sz="2000" b="1" dirty="0">
                <a:solidFill>
                  <a:srgbClr val="C00000"/>
                </a:solidFill>
              </a:rPr>
              <a:t>Euclidean Distance:</a:t>
            </a:r>
          </a:p>
          <a:p>
            <a:pPr algn="l"/>
            <a:r>
              <a:rPr lang="en-US" b="0" i="0" dirty="0">
                <a:solidFill>
                  <a:srgbClr val="383838"/>
                </a:solidFill>
                <a:effectLst/>
                <a:latin typeface="Inter"/>
              </a:rPr>
              <a:t>	We mostly use this distance measurement technique to find the distance between consecutive points. It is generally used to find the distance between two real-valued vectors. Euclidean distance is used when we have to calculate the distance </a:t>
            </a:r>
            <a:r>
              <a:rPr lang="en-US" b="1" i="0" dirty="0">
                <a:solidFill>
                  <a:srgbClr val="383838"/>
                </a:solidFill>
                <a:effectLst/>
                <a:latin typeface="Inter"/>
              </a:rPr>
              <a:t>of real values like integer, float</a:t>
            </a:r>
            <a:r>
              <a:rPr lang="en-US" b="0" i="0" dirty="0">
                <a:solidFill>
                  <a:srgbClr val="383838"/>
                </a:solidFill>
                <a:effectLst/>
                <a:latin typeface="Inter"/>
              </a:rPr>
              <a:t>, </a:t>
            </a:r>
            <a:r>
              <a:rPr lang="en-US" b="0" i="0" dirty="0" err="1">
                <a:solidFill>
                  <a:srgbClr val="383838"/>
                </a:solidFill>
                <a:effectLst/>
                <a:latin typeface="Inter"/>
              </a:rPr>
              <a:t>etc</a:t>
            </a:r>
            <a:r>
              <a:rPr lang="en-US" b="0" i="0" dirty="0">
                <a:solidFill>
                  <a:srgbClr val="383838"/>
                </a:solidFill>
                <a:effectLst/>
                <a:latin typeface="Inter"/>
              </a:rPr>
              <a:t>… One issue with this distance measurement technique is that we have to normalize or standard the data into a balance scale otherwise the outcome will not preferable.</a:t>
            </a:r>
          </a:p>
          <a:p>
            <a:pPr algn="l"/>
            <a:r>
              <a:rPr lang="en-US" b="0" i="0" dirty="0">
                <a:solidFill>
                  <a:srgbClr val="383838"/>
                </a:solidFill>
                <a:effectLst/>
                <a:latin typeface="Inter"/>
              </a:rPr>
              <a:t>Let’s take an example of a 2-Dimensional vector and take a geometrical intuition of distance measures on </a:t>
            </a:r>
            <a:r>
              <a:rPr lang="en-US" b="1" i="0" dirty="0">
                <a:solidFill>
                  <a:srgbClr val="C00000"/>
                </a:solidFill>
                <a:effectLst/>
                <a:latin typeface="Inter"/>
              </a:rPr>
              <a:t>2-Dim</a:t>
            </a:r>
            <a:r>
              <a:rPr lang="en-US" b="0" i="0" dirty="0">
                <a:solidFill>
                  <a:srgbClr val="383838"/>
                </a:solidFill>
                <a:effectLst/>
                <a:latin typeface="Inter"/>
              </a:rPr>
              <a:t> data for a better understanding.</a:t>
            </a:r>
          </a:p>
        </p:txBody>
      </p:sp>
      <p:sp>
        <p:nvSpPr>
          <p:cNvPr id="6" name="TextBox 5">
            <a:extLst>
              <a:ext uri="{FF2B5EF4-FFF2-40B4-BE49-F238E27FC236}">
                <a16:creationId xmlns:a16="http://schemas.microsoft.com/office/drawing/2014/main" id="{EE731649-B888-7B90-BAC7-EE7F03FF2136}"/>
              </a:ext>
            </a:extLst>
          </p:cNvPr>
          <p:cNvSpPr txBox="1"/>
          <p:nvPr/>
        </p:nvSpPr>
        <p:spPr>
          <a:xfrm>
            <a:off x="434835" y="2617683"/>
            <a:ext cx="6512617" cy="1200329"/>
          </a:xfrm>
          <a:prstGeom prst="rect">
            <a:avLst/>
          </a:prstGeom>
          <a:noFill/>
        </p:spPr>
        <p:txBody>
          <a:bodyPr wrap="square">
            <a:spAutoFit/>
          </a:bodyPr>
          <a:lstStyle/>
          <a:p>
            <a:r>
              <a:rPr lang="en-US" b="0" i="0" dirty="0">
                <a:solidFill>
                  <a:srgbClr val="0D0D0D"/>
                </a:solidFill>
                <a:effectLst/>
                <a:latin typeface="Söhne"/>
              </a:rPr>
              <a:t>	The Euclidean distance between two points </a:t>
            </a:r>
            <a:r>
              <a:rPr lang="en-US" dirty="0">
                <a:solidFill>
                  <a:srgbClr val="0D0D0D"/>
                </a:solidFill>
                <a:latin typeface="KaTeX_Main"/>
              </a:rPr>
              <a:t>A</a:t>
            </a:r>
            <a:r>
              <a:rPr lang="en-US" b="0" i="0" dirty="0">
                <a:solidFill>
                  <a:srgbClr val="0D0D0D"/>
                </a:solidFill>
                <a:effectLst/>
                <a:latin typeface="Söhne"/>
              </a:rPr>
              <a:t> and </a:t>
            </a:r>
            <a:r>
              <a:rPr lang="en-US" dirty="0">
                <a:solidFill>
                  <a:srgbClr val="0D0D0D"/>
                </a:solidFill>
                <a:latin typeface="KaTeX_Main"/>
              </a:rPr>
              <a:t>B</a:t>
            </a:r>
            <a:r>
              <a:rPr lang="en-US" b="0" i="0" dirty="0">
                <a:solidFill>
                  <a:srgbClr val="0D0D0D"/>
                </a:solidFill>
                <a:effectLst/>
                <a:latin typeface="Söhne"/>
              </a:rPr>
              <a:t> in </a:t>
            </a:r>
            <a:r>
              <a:rPr lang="en-US" b="1" i="1" dirty="0">
                <a:solidFill>
                  <a:srgbClr val="C00000"/>
                </a:solidFill>
                <a:effectLst/>
                <a:latin typeface="KaTeX_Math"/>
              </a:rPr>
              <a:t>n</a:t>
            </a:r>
            <a:r>
              <a:rPr lang="en-US" b="1" i="0" dirty="0">
                <a:solidFill>
                  <a:srgbClr val="C00000"/>
                </a:solidFill>
                <a:effectLst/>
                <a:latin typeface="Söhne"/>
              </a:rPr>
              <a:t>-dimensional space </a:t>
            </a:r>
            <a:r>
              <a:rPr lang="en-US" b="0" i="0" dirty="0">
                <a:solidFill>
                  <a:srgbClr val="0D0D0D"/>
                </a:solidFill>
                <a:effectLst/>
                <a:latin typeface="Söhne"/>
              </a:rPr>
              <a:t>is calculated using the formula:</a:t>
            </a:r>
          </a:p>
          <a:p>
            <a:endParaRPr lang="en-US" dirty="0">
              <a:solidFill>
                <a:srgbClr val="0D0D0D"/>
              </a:solidFill>
              <a:latin typeface="Söhne"/>
            </a:endParaRPr>
          </a:p>
          <a:p>
            <a:endParaRPr lang="en-US" dirty="0"/>
          </a:p>
        </p:txBody>
      </p:sp>
      <p:pic>
        <p:nvPicPr>
          <p:cNvPr id="2054" name="Picture 6" descr="K-Nearest Neighbors (kNN) — Explained | by Soner Yıldırım | Towards Data  Science">
            <a:extLst>
              <a:ext uri="{FF2B5EF4-FFF2-40B4-BE49-F238E27FC236}">
                <a16:creationId xmlns:a16="http://schemas.microsoft.com/office/drawing/2014/main" id="{2534B254-52C3-C9E6-EA30-37E8FF4918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10" r="14831" b="13750"/>
          <a:stretch/>
        </p:blipFill>
        <p:spPr bwMode="auto">
          <a:xfrm>
            <a:off x="7126357" y="2801800"/>
            <a:ext cx="4780721" cy="38188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7A6EF72-64FB-EB60-2C98-0761E8562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29" y="3683495"/>
            <a:ext cx="7018628" cy="411516"/>
          </a:xfrm>
          <a:prstGeom prst="rect">
            <a:avLst/>
          </a:prstGeom>
        </p:spPr>
      </p:pic>
      <p:sp>
        <p:nvSpPr>
          <p:cNvPr id="16" name="TextBox 15">
            <a:extLst>
              <a:ext uri="{FF2B5EF4-FFF2-40B4-BE49-F238E27FC236}">
                <a16:creationId xmlns:a16="http://schemas.microsoft.com/office/drawing/2014/main" id="{BCF5E6D3-E7F2-94C2-A0EE-9C7C6BEC020B}"/>
              </a:ext>
            </a:extLst>
          </p:cNvPr>
          <p:cNvSpPr txBox="1"/>
          <p:nvPr/>
        </p:nvSpPr>
        <p:spPr>
          <a:xfrm>
            <a:off x="206237" y="4711246"/>
            <a:ext cx="6920120" cy="1200329"/>
          </a:xfrm>
          <a:prstGeom prst="rect">
            <a:avLst/>
          </a:prstGeom>
          <a:noFill/>
        </p:spPr>
        <p:txBody>
          <a:bodyPr wrap="square">
            <a:spAutoFit/>
          </a:bodyPr>
          <a:lstStyle/>
          <a:p>
            <a:pPr algn="l"/>
            <a:r>
              <a:rPr lang="en-US" b="1" i="0" dirty="0">
                <a:solidFill>
                  <a:srgbClr val="0D0D0D"/>
                </a:solidFill>
                <a:effectLst/>
                <a:latin typeface="Söhne"/>
              </a:rPr>
              <a:t>Where:</a:t>
            </a:r>
          </a:p>
          <a:p>
            <a:pPr algn="l">
              <a:buFont typeface="Arial" panose="020B0604020202020204" pitchFamily="34" charset="0"/>
              <a:buChar char="•"/>
            </a:pPr>
            <a:r>
              <a:rPr lang="en-US" b="0" i="1" dirty="0">
                <a:solidFill>
                  <a:srgbClr val="0D0D0D"/>
                </a:solidFill>
                <a:effectLst/>
                <a:latin typeface="KaTeX_Math"/>
              </a:rPr>
              <a:t>A</a:t>
            </a:r>
            <a:r>
              <a:rPr lang="en-US" b="0" i="0" dirty="0">
                <a:solidFill>
                  <a:srgbClr val="0D0D0D"/>
                </a:solidFill>
                <a:effectLst/>
                <a:latin typeface="KaTeX_Main"/>
              </a:rPr>
              <a:t>=(</a:t>
            </a:r>
            <a:r>
              <a:rPr lang="en-US" b="0" i="1" dirty="0">
                <a:solidFill>
                  <a:srgbClr val="0D0D0D"/>
                </a:solidFill>
                <a:effectLst/>
                <a:latin typeface="KaTeX_Math"/>
              </a:rPr>
              <a:t>a</a:t>
            </a:r>
            <a:r>
              <a:rPr lang="en-US" b="0" i="0" dirty="0">
                <a:solidFill>
                  <a:srgbClr val="0D0D0D"/>
                </a:solidFill>
                <a:effectLst/>
                <a:latin typeface="KaTeX_Main"/>
              </a:rPr>
              <a:t>1​,</a:t>
            </a:r>
            <a:r>
              <a:rPr lang="en-US" b="0" i="1" dirty="0">
                <a:solidFill>
                  <a:srgbClr val="0D0D0D"/>
                </a:solidFill>
                <a:effectLst/>
                <a:latin typeface="KaTeX_Math"/>
              </a:rPr>
              <a:t>a</a:t>
            </a:r>
            <a:r>
              <a:rPr lang="en-US" b="0" i="0" dirty="0">
                <a:solidFill>
                  <a:srgbClr val="0D0D0D"/>
                </a:solidFill>
                <a:effectLst/>
                <a:latin typeface="KaTeX_Main"/>
              </a:rPr>
              <a:t>2​,…,</a:t>
            </a:r>
            <a:r>
              <a:rPr lang="en-US" b="0" i="1" dirty="0">
                <a:solidFill>
                  <a:srgbClr val="0D0D0D"/>
                </a:solidFill>
                <a:effectLst/>
                <a:latin typeface="KaTeX_Math"/>
              </a:rPr>
              <a:t>an</a:t>
            </a:r>
            <a:r>
              <a:rPr lang="en-US" b="0" i="0" dirty="0">
                <a:solidFill>
                  <a:srgbClr val="0D0D0D"/>
                </a:solidFill>
                <a:effectLst/>
                <a:latin typeface="KaTeX_Main"/>
              </a:rPr>
              <a:t>​)</a:t>
            </a:r>
            <a:r>
              <a:rPr lang="en-US" b="0" i="0" dirty="0">
                <a:solidFill>
                  <a:srgbClr val="0D0D0D"/>
                </a:solidFill>
                <a:effectLst/>
                <a:latin typeface="Söhne"/>
              </a:rPr>
              <a:t> and </a:t>
            </a:r>
            <a:r>
              <a:rPr lang="en-US" b="0" i="1" dirty="0">
                <a:solidFill>
                  <a:srgbClr val="0D0D0D"/>
                </a:solidFill>
                <a:effectLst/>
                <a:latin typeface="KaTeX_Math"/>
              </a:rPr>
              <a:t>B</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1​,</a:t>
            </a:r>
            <a:r>
              <a:rPr lang="en-US" b="0" i="1" dirty="0">
                <a:solidFill>
                  <a:srgbClr val="0D0D0D"/>
                </a:solidFill>
                <a:effectLst/>
                <a:latin typeface="KaTeX_Math"/>
              </a:rPr>
              <a:t>b</a:t>
            </a:r>
            <a:r>
              <a:rPr lang="en-US" b="0" i="0" dirty="0">
                <a:solidFill>
                  <a:srgbClr val="0D0D0D"/>
                </a:solidFill>
                <a:effectLst/>
                <a:latin typeface="KaTeX_Main"/>
              </a:rPr>
              <a:t>2​,…,</a:t>
            </a:r>
            <a:r>
              <a:rPr lang="en-US" b="0" i="1" dirty="0">
                <a:solidFill>
                  <a:srgbClr val="0D0D0D"/>
                </a:solidFill>
                <a:effectLst/>
                <a:latin typeface="KaTeX_Math"/>
              </a:rPr>
              <a:t>bn</a:t>
            </a:r>
            <a:r>
              <a:rPr lang="en-US" b="0" i="0" dirty="0">
                <a:solidFill>
                  <a:srgbClr val="0D0D0D"/>
                </a:solidFill>
                <a:effectLst/>
                <a:latin typeface="KaTeX_Main"/>
              </a:rPr>
              <a:t>​)</a:t>
            </a:r>
            <a:r>
              <a:rPr lang="en-US" b="0" i="0" dirty="0">
                <a:solidFill>
                  <a:srgbClr val="0D0D0D"/>
                </a:solidFill>
                <a:effectLst/>
                <a:latin typeface="Söhne"/>
              </a:rPr>
              <a:t> are the coordinates of the two points in </a:t>
            </a:r>
            <a:r>
              <a:rPr lang="en-US" b="0" i="1" dirty="0">
                <a:solidFill>
                  <a:srgbClr val="0D0D0D"/>
                </a:solidFill>
                <a:effectLst/>
                <a:latin typeface="KaTeX_Math"/>
              </a:rPr>
              <a:t>n</a:t>
            </a:r>
            <a:r>
              <a:rPr lang="en-US" b="0" i="0" dirty="0">
                <a:solidFill>
                  <a:srgbClr val="0D0D0D"/>
                </a:solidFill>
                <a:effectLst/>
                <a:latin typeface="Söhne"/>
              </a:rPr>
              <a:t>-dimensional space.</a:t>
            </a:r>
          </a:p>
          <a:p>
            <a:pPr algn="l">
              <a:buFont typeface="Arial" panose="020B0604020202020204" pitchFamily="34" charset="0"/>
              <a:buChar char="•"/>
            </a:pPr>
            <a:r>
              <a:rPr lang="en-US" b="0" i="1" dirty="0">
                <a:solidFill>
                  <a:srgbClr val="0D0D0D"/>
                </a:solidFill>
                <a:effectLst/>
                <a:latin typeface="KaTeX_Math"/>
              </a:rPr>
              <a:t>ai</a:t>
            </a:r>
            <a:r>
              <a:rPr lang="en-US" b="0" i="0" dirty="0">
                <a:solidFill>
                  <a:srgbClr val="0D0D0D"/>
                </a:solidFill>
                <a:effectLst/>
                <a:latin typeface="KaTeX_Main"/>
              </a:rPr>
              <a:t>​</a:t>
            </a:r>
            <a:r>
              <a:rPr lang="en-US" b="0" i="0" dirty="0">
                <a:solidFill>
                  <a:srgbClr val="0D0D0D"/>
                </a:solidFill>
                <a:effectLst/>
                <a:latin typeface="Söhne"/>
              </a:rPr>
              <a:t> and </a:t>
            </a:r>
            <a:r>
              <a:rPr lang="en-US" b="0" i="1" dirty="0">
                <a:solidFill>
                  <a:srgbClr val="0D0D0D"/>
                </a:solidFill>
                <a:effectLst/>
                <a:latin typeface="KaTeX_Math"/>
              </a:rPr>
              <a:t>bi</a:t>
            </a:r>
            <a:r>
              <a:rPr lang="en-US" b="0" i="0" dirty="0">
                <a:solidFill>
                  <a:srgbClr val="0D0D0D"/>
                </a:solidFill>
                <a:effectLst/>
                <a:latin typeface="KaTeX_Main"/>
              </a:rPr>
              <a:t>​</a:t>
            </a:r>
            <a:r>
              <a:rPr lang="en-US" b="0" i="0" dirty="0">
                <a:solidFill>
                  <a:srgbClr val="0D0D0D"/>
                </a:solidFill>
                <a:effectLst/>
                <a:latin typeface="Söhne"/>
              </a:rPr>
              <a:t> are the </a:t>
            </a:r>
            <a:r>
              <a:rPr lang="en-US" b="0" i="1" dirty="0" err="1">
                <a:solidFill>
                  <a:srgbClr val="0D0D0D"/>
                </a:solidFill>
                <a:effectLst/>
                <a:latin typeface="KaTeX_Math"/>
              </a:rPr>
              <a:t>i</a:t>
            </a:r>
            <a:r>
              <a:rPr lang="en-US" b="0" i="0" dirty="0" err="1">
                <a:solidFill>
                  <a:srgbClr val="0D0D0D"/>
                </a:solidFill>
                <a:effectLst/>
                <a:latin typeface="Söhne"/>
              </a:rPr>
              <a:t>th</a:t>
            </a:r>
            <a:r>
              <a:rPr lang="en-US" b="0" i="0" dirty="0">
                <a:solidFill>
                  <a:srgbClr val="0D0D0D"/>
                </a:solidFill>
                <a:effectLst/>
                <a:latin typeface="Söhne"/>
              </a:rPr>
              <a:t> coordinates of points </a:t>
            </a:r>
            <a:r>
              <a:rPr lang="en-US" b="0" i="1" dirty="0">
                <a:solidFill>
                  <a:srgbClr val="0D0D0D"/>
                </a:solidFill>
                <a:effectLst/>
                <a:latin typeface="KaTeX_Math"/>
              </a:rPr>
              <a:t>A</a:t>
            </a:r>
            <a:r>
              <a:rPr lang="en-US" b="0" i="0" dirty="0">
                <a:solidFill>
                  <a:srgbClr val="0D0D0D"/>
                </a:solidFill>
                <a:effectLst/>
                <a:latin typeface="Söhne"/>
              </a:rPr>
              <a:t> and </a:t>
            </a:r>
            <a:r>
              <a:rPr lang="en-US" b="0" i="1" dirty="0">
                <a:solidFill>
                  <a:srgbClr val="0D0D0D"/>
                </a:solidFill>
                <a:effectLst/>
                <a:latin typeface="KaTeX_Math"/>
              </a:rPr>
              <a:t>B</a:t>
            </a:r>
            <a:r>
              <a:rPr lang="en-US" b="0" i="0" dirty="0">
                <a:solidFill>
                  <a:srgbClr val="0D0D0D"/>
                </a:solidFill>
                <a:effectLst/>
                <a:latin typeface="Söhne"/>
              </a:rPr>
              <a:t>, respectively.</a:t>
            </a:r>
          </a:p>
        </p:txBody>
      </p:sp>
    </p:spTree>
    <p:extLst>
      <p:ext uri="{BB962C8B-B14F-4D97-AF65-F5344CB8AC3E}">
        <p14:creationId xmlns:p14="http://schemas.microsoft.com/office/powerpoint/2010/main" val="2590942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0566500-C5F0-C6FB-11B5-039FB30FC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2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7401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3C240-95DE-DD05-C4D2-53410C00DA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567E9A8-0E07-4F42-65FD-5B663FCD0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238"/>
          </a:xfrm>
          <a:prstGeom prst="rect">
            <a:avLst/>
          </a:prstGeom>
        </p:spPr>
      </p:pic>
      <p:sp>
        <p:nvSpPr>
          <p:cNvPr id="3" name="TextBox 2">
            <a:extLst>
              <a:ext uri="{FF2B5EF4-FFF2-40B4-BE49-F238E27FC236}">
                <a16:creationId xmlns:a16="http://schemas.microsoft.com/office/drawing/2014/main" id="{FFDBC21F-33E5-0C10-B1C8-0BC56811C711}"/>
              </a:ext>
            </a:extLst>
          </p:cNvPr>
          <p:cNvSpPr txBox="1"/>
          <p:nvPr/>
        </p:nvSpPr>
        <p:spPr>
          <a:xfrm>
            <a:off x="524288" y="441500"/>
            <a:ext cx="6097656" cy="400110"/>
          </a:xfrm>
          <a:prstGeom prst="rect">
            <a:avLst/>
          </a:prstGeom>
          <a:noFill/>
        </p:spPr>
        <p:txBody>
          <a:bodyPr wrap="square">
            <a:spAutoFit/>
          </a:bodyPr>
          <a:lstStyle/>
          <a:p>
            <a:r>
              <a:rPr lang="en-US" sz="2000" b="1" dirty="0">
                <a:solidFill>
                  <a:srgbClr val="C00000"/>
                </a:solidFill>
              </a:rPr>
              <a:t>Example-2</a:t>
            </a:r>
            <a:endParaRPr lang="en-US" sz="2000" dirty="0">
              <a:solidFill>
                <a:srgbClr val="C00000"/>
              </a:solidFill>
            </a:endParaRPr>
          </a:p>
        </p:txBody>
      </p:sp>
    </p:spTree>
    <p:extLst>
      <p:ext uri="{BB962C8B-B14F-4D97-AF65-F5344CB8AC3E}">
        <p14:creationId xmlns:p14="http://schemas.microsoft.com/office/powerpoint/2010/main" val="30138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40C3A-62A2-2E3E-DF83-8323C081919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E258B7-C1B5-B7EF-5B8B-4DB4CEDB1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265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25ED-A7AE-8AAC-DB53-A1EC11268D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922AC3-D994-138E-48A2-1461749FC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140545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DFEEC-C15F-57B1-5E05-0668DEAB59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F5A8D0-8B0A-F6D7-ECBA-FFEC567D4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Tree>
    <p:extLst>
      <p:ext uri="{BB962C8B-B14F-4D97-AF65-F5344CB8AC3E}">
        <p14:creationId xmlns:p14="http://schemas.microsoft.com/office/powerpoint/2010/main" val="210812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835AB-057A-CB80-A5A7-BE2B4AB6F3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9D34A9-6FE9-D5C5-9654-AC47FB614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128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38A9-7B6B-7517-F45A-6151EF1361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4E1A6F-AC6D-C4D9-B344-8E7430A31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74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1796C-9494-5C56-E53B-C01F90E40C9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C50B33-AE2A-41FE-B35F-826245A2C146}"/>
              </a:ext>
            </a:extLst>
          </p:cNvPr>
          <p:cNvSpPr txBox="1"/>
          <p:nvPr/>
        </p:nvSpPr>
        <p:spPr>
          <a:xfrm>
            <a:off x="375202" y="451438"/>
            <a:ext cx="11462302" cy="4893647"/>
          </a:xfrm>
          <a:prstGeom prst="rect">
            <a:avLst/>
          </a:prstGeom>
          <a:noFill/>
        </p:spPr>
        <p:txBody>
          <a:bodyPr wrap="square">
            <a:spAutoFit/>
          </a:bodyPr>
          <a:lstStyle/>
          <a:p>
            <a:r>
              <a:rPr lang="en-US" sz="2400" b="1" dirty="0">
                <a:solidFill>
                  <a:srgbClr val="C00000"/>
                </a:solidFill>
              </a:rPr>
              <a:t>Support Vector Machines:</a:t>
            </a:r>
          </a:p>
          <a:p>
            <a:r>
              <a:rPr lang="en-US" b="0" i="0" dirty="0">
                <a:solidFill>
                  <a:srgbClr val="0D0D0D"/>
                </a:solidFill>
                <a:effectLst/>
                <a:latin typeface="Söhne"/>
              </a:rPr>
              <a:t>	Support Vector Machines (SVM) is a </a:t>
            </a:r>
            <a:r>
              <a:rPr lang="en-US" b="1" i="0" dirty="0">
                <a:solidFill>
                  <a:srgbClr val="0D0D0D"/>
                </a:solidFill>
                <a:effectLst/>
                <a:latin typeface="Söhne"/>
              </a:rPr>
              <a:t>powerful supervised machine learning algorithm </a:t>
            </a:r>
            <a:r>
              <a:rPr lang="en-US" b="0" i="0" dirty="0">
                <a:solidFill>
                  <a:srgbClr val="0D0D0D"/>
                </a:solidFill>
                <a:effectLst/>
                <a:latin typeface="Söhne"/>
              </a:rPr>
              <a:t>used for </a:t>
            </a:r>
            <a:r>
              <a:rPr lang="en-US" b="1" i="0" dirty="0">
                <a:solidFill>
                  <a:srgbClr val="C00000"/>
                </a:solidFill>
                <a:effectLst/>
                <a:latin typeface="Söhne"/>
              </a:rPr>
              <a:t>classification</a:t>
            </a:r>
            <a:r>
              <a:rPr lang="en-US" b="0" i="0" dirty="0">
                <a:solidFill>
                  <a:srgbClr val="0D0D0D"/>
                </a:solidFill>
                <a:effectLst/>
                <a:latin typeface="Söhne"/>
              </a:rPr>
              <a:t> and </a:t>
            </a:r>
            <a:r>
              <a:rPr lang="en-US" b="1" i="0" dirty="0">
                <a:solidFill>
                  <a:srgbClr val="C00000"/>
                </a:solidFill>
                <a:effectLst/>
                <a:latin typeface="Söhne"/>
              </a:rPr>
              <a:t>regression</a:t>
            </a:r>
            <a:r>
              <a:rPr lang="en-US" b="0" i="0" dirty="0">
                <a:solidFill>
                  <a:srgbClr val="0D0D0D"/>
                </a:solidFill>
                <a:effectLst/>
                <a:latin typeface="Söhne"/>
              </a:rPr>
              <a:t> tasks. The primary objective of SVM is </a:t>
            </a:r>
            <a:r>
              <a:rPr lang="en-US" b="1" i="0" dirty="0">
                <a:solidFill>
                  <a:srgbClr val="0D0D0D"/>
                </a:solidFill>
                <a:effectLst/>
                <a:latin typeface="Söhne"/>
              </a:rPr>
              <a:t>to find the </a:t>
            </a:r>
            <a:r>
              <a:rPr lang="en-US" b="1" i="0" dirty="0">
                <a:solidFill>
                  <a:srgbClr val="C00000"/>
                </a:solidFill>
                <a:effectLst/>
                <a:latin typeface="Söhne"/>
              </a:rPr>
              <a:t>optimal hyperplane </a:t>
            </a:r>
            <a:r>
              <a:rPr lang="en-US" b="1" i="0" dirty="0">
                <a:solidFill>
                  <a:srgbClr val="0D0D0D"/>
                </a:solidFill>
                <a:effectLst/>
                <a:latin typeface="Söhne"/>
              </a:rPr>
              <a:t>that best separates different classes </a:t>
            </a:r>
            <a:r>
              <a:rPr lang="en-US" b="0" i="0" dirty="0">
                <a:solidFill>
                  <a:srgbClr val="0D0D0D"/>
                </a:solidFill>
                <a:effectLst/>
                <a:latin typeface="Söhne"/>
              </a:rPr>
              <a:t>in the feature space.</a:t>
            </a:r>
          </a:p>
          <a:p>
            <a:r>
              <a:rPr lang="en-US" dirty="0">
                <a:solidFill>
                  <a:srgbClr val="0D0D0D"/>
                </a:solidFill>
                <a:latin typeface="Söhne"/>
              </a:rPr>
              <a:t>	The goal of  the SVM algorithm is to </a:t>
            </a:r>
            <a:r>
              <a:rPr lang="en-US" b="1" dirty="0">
                <a:solidFill>
                  <a:srgbClr val="C00000"/>
                </a:solidFill>
                <a:latin typeface="Söhne"/>
              </a:rPr>
              <a:t>create the Best line or decision boundary </a:t>
            </a:r>
            <a:r>
              <a:rPr lang="en-US" dirty="0">
                <a:solidFill>
                  <a:srgbClr val="0D0D0D"/>
                </a:solidFill>
                <a:latin typeface="Söhne"/>
              </a:rPr>
              <a:t>that can segregate the n-dimensional space into classes so that we can easily put the new data point in the correct category in the future.</a:t>
            </a:r>
            <a:endParaRPr lang="en-US" b="0" i="0" dirty="0">
              <a:solidFill>
                <a:srgbClr val="0D0D0D"/>
              </a:solidFill>
              <a:effectLst/>
              <a:latin typeface="Söhne"/>
            </a:endParaRPr>
          </a:p>
          <a:p>
            <a:r>
              <a:rPr lang="en-US" dirty="0"/>
              <a:t>	SVM is a model, which can </a:t>
            </a:r>
            <a:r>
              <a:rPr lang="en-US" b="1" dirty="0"/>
              <a:t>do linear classification as well as regression</a:t>
            </a:r>
            <a:r>
              <a:rPr lang="en-US" dirty="0"/>
              <a:t>. SVM is </a:t>
            </a:r>
            <a:r>
              <a:rPr lang="en-US" b="1" dirty="0"/>
              <a:t>based on the concept of a </a:t>
            </a:r>
            <a:r>
              <a:rPr lang="en-US" b="1" dirty="0">
                <a:solidFill>
                  <a:srgbClr val="C00000"/>
                </a:solidFill>
              </a:rPr>
              <a:t>surface</a:t>
            </a:r>
            <a:r>
              <a:rPr lang="en-US" b="1" dirty="0"/>
              <a:t>, called a </a:t>
            </a:r>
            <a:r>
              <a:rPr lang="en-US" b="1" dirty="0">
                <a:solidFill>
                  <a:srgbClr val="C00000"/>
                </a:solidFill>
              </a:rPr>
              <a:t>hyperplane</a:t>
            </a:r>
            <a:r>
              <a:rPr lang="en-US" b="1" dirty="0"/>
              <a:t>,</a:t>
            </a:r>
            <a:r>
              <a:rPr lang="en-US" dirty="0"/>
              <a:t> which draws a boundary between data instances plotted in the multi-dimensional feature space. The output prediction of an SVM is one of two conceivable classes which are already defined in the training data. In summary, the SVM algorithm builds an N-dimensional hyperplane model that assigns future instances into one of</a:t>
            </a:r>
          </a:p>
          <a:p>
            <a:r>
              <a:rPr lang="en-US" dirty="0"/>
              <a:t>the two possible output classes.</a:t>
            </a:r>
          </a:p>
          <a:p>
            <a:r>
              <a:rPr lang="en-US" dirty="0"/>
              <a:t>	</a:t>
            </a:r>
          </a:p>
          <a:p>
            <a:endParaRPr lang="en-US" dirty="0"/>
          </a:p>
          <a:p>
            <a:r>
              <a:rPr lang="en-US" b="1" dirty="0"/>
              <a:t>Note:</a:t>
            </a:r>
          </a:p>
          <a:p>
            <a:r>
              <a:rPr lang="en-US" dirty="0"/>
              <a:t>	The SVM model is </a:t>
            </a:r>
            <a:r>
              <a:rPr lang="en-US" b="1" dirty="0">
                <a:solidFill>
                  <a:srgbClr val="C00000"/>
                </a:solidFill>
              </a:rPr>
              <a:t>does not depends on the single Hyperplane</a:t>
            </a:r>
            <a:r>
              <a:rPr lang="en-US" dirty="0"/>
              <a:t>. Instead it will create 2 more hyperplane where, one is created which is passing through the nearest point in one class or category and one more is for another </a:t>
            </a:r>
            <a:r>
              <a:rPr lang="en-US" dirty="0" err="1"/>
              <a:t>classs</a:t>
            </a:r>
            <a:r>
              <a:rPr lang="en-US" dirty="0"/>
              <a:t> or category.</a:t>
            </a:r>
          </a:p>
        </p:txBody>
      </p:sp>
    </p:spTree>
    <p:extLst>
      <p:ext uri="{BB962C8B-B14F-4D97-AF65-F5344CB8AC3E}">
        <p14:creationId xmlns:p14="http://schemas.microsoft.com/office/powerpoint/2010/main" val="2530939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ypes of Machine Learning Out There - IDAP Blog">
            <a:extLst>
              <a:ext uri="{FF2B5EF4-FFF2-40B4-BE49-F238E27FC236}">
                <a16:creationId xmlns:a16="http://schemas.microsoft.com/office/drawing/2014/main" id="{07B6503B-5520-4DB1-CA0E-1F9B6BE20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6" y="186612"/>
            <a:ext cx="12108024" cy="61395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6EC2F9-A19C-2E3B-3013-1B283BBAA8C2}"/>
              </a:ext>
            </a:extLst>
          </p:cNvPr>
          <p:cNvSpPr txBox="1"/>
          <p:nvPr/>
        </p:nvSpPr>
        <p:spPr>
          <a:xfrm>
            <a:off x="2377752" y="378498"/>
            <a:ext cx="3760236" cy="461665"/>
          </a:xfrm>
          <a:prstGeom prst="rect">
            <a:avLst/>
          </a:prstGeom>
          <a:noFill/>
        </p:spPr>
        <p:txBody>
          <a:bodyPr wrap="square" rtlCol="0">
            <a:spAutoFit/>
          </a:bodyPr>
          <a:lstStyle/>
          <a:p>
            <a:r>
              <a:rPr lang="en-US" sz="2400" b="1" dirty="0">
                <a:solidFill>
                  <a:srgbClr val="C00000"/>
                </a:solidFill>
              </a:rPr>
              <a:t>ML and It’s Application</a:t>
            </a:r>
          </a:p>
        </p:txBody>
      </p:sp>
    </p:spTree>
    <p:extLst>
      <p:ext uri="{BB962C8B-B14F-4D97-AF65-F5344CB8AC3E}">
        <p14:creationId xmlns:p14="http://schemas.microsoft.com/office/powerpoint/2010/main" val="1776929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C7B43-607D-2B37-792D-1B9491FCECF9}"/>
            </a:ext>
          </a:extLst>
        </p:cNvPr>
        <p:cNvGrpSpPr/>
        <p:nvPr/>
      </p:nvGrpSpPr>
      <p:grpSpPr>
        <a:xfrm>
          <a:off x="0" y="0"/>
          <a:ext cx="0" cy="0"/>
          <a:chOff x="0" y="0"/>
          <a:chExt cx="0" cy="0"/>
        </a:xfrm>
      </p:grpSpPr>
      <p:pic>
        <p:nvPicPr>
          <p:cNvPr id="1029" name="Picture 5">
            <a:extLst>
              <a:ext uri="{FF2B5EF4-FFF2-40B4-BE49-F238E27FC236}">
                <a16:creationId xmlns:a16="http://schemas.microsoft.com/office/drawing/2014/main" id="{1453DF99-D4E8-29D6-5DB9-CAFEBC1FA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8626" y="3866321"/>
            <a:ext cx="3417331" cy="29244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F965C0-DA94-0FF1-3320-A0342265C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3973" y="437321"/>
            <a:ext cx="3417331" cy="29916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3F01BC-B929-1A2A-6CB0-06506B3136A6}"/>
              </a:ext>
            </a:extLst>
          </p:cNvPr>
          <p:cNvSpPr txBox="1"/>
          <p:nvPr/>
        </p:nvSpPr>
        <p:spPr>
          <a:xfrm>
            <a:off x="430696" y="175523"/>
            <a:ext cx="7913277" cy="5940088"/>
          </a:xfrm>
          <a:prstGeom prst="rect">
            <a:avLst/>
          </a:prstGeom>
          <a:noFill/>
        </p:spPr>
        <p:txBody>
          <a:bodyPr wrap="square">
            <a:spAutoFit/>
          </a:bodyPr>
          <a:lstStyle/>
          <a:p>
            <a:r>
              <a:rPr lang="en-US" sz="2000" b="1" dirty="0">
                <a:solidFill>
                  <a:srgbClr val="C00000"/>
                </a:solidFill>
              </a:rPr>
              <a:t>Classification using hyperplanes:</a:t>
            </a:r>
          </a:p>
          <a:p>
            <a:endParaRPr lang="en-US" dirty="0"/>
          </a:p>
          <a:p>
            <a:r>
              <a:rPr lang="en-US" dirty="0"/>
              <a:t>	In SVM, a model is built to discriminate or differentiate the data instances belonging to different classes. </a:t>
            </a:r>
          </a:p>
          <a:p>
            <a:r>
              <a:rPr lang="en-US" dirty="0"/>
              <a:t>	Let us assume for the sake of simplicity that the data instances are linearly separable. In this case, when mapped in a two-dimensional space, the data instances belonging to different classes fall in different sides of a straight line drawn in the two dimensional space as depicted in </a:t>
            </a:r>
            <a:r>
              <a:rPr lang="en-US" b="1" dirty="0"/>
              <a:t>Figure</a:t>
            </a:r>
            <a:r>
              <a:rPr lang="en-US" dirty="0"/>
              <a:t> (a). </a:t>
            </a:r>
          </a:p>
          <a:p>
            <a:r>
              <a:rPr lang="en-US" dirty="0"/>
              <a:t>	If the same concept is extended to a multi-dimensional feature space, the straight line dividing data instances belonging to different classes transforms to a hyperplane as depicted in Figure (b). Thus, an SVM model is a representation of the input instances as points in the feature space, which are mapped so that an apparent gap between them divides the instances of the separate classes. </a:t>
            </a:r>
          </a:p>
          <a:p>
            <a:r>
              <a:rPr lang="en-US" dirty="0"/>
              <a:t>	In other words, </a:t>
            </a:r>
            <a:r>
              <a:rPr lang="en-US" b="1" dirty="0">
                <a:solidFill>
                  <a:srgbClr val="C00000"/>
                </a:solidFill>
              </a:rPr>
              <a:t>the goal of the SVM analysis is to find a plane, or rather a hyperplane, which separates the instances on the basis of their classes</a:t>
            </a:r>
            <a:r>
              <a:rPr lang="en-US" dirty="0"/>
              <a:t>. New examples (i.e. new instances) are then mapped into that same space and predicted to belong to a class on the basis of which side of the gap the new instance will fall on. In summary, in the overall training process, the SVM algorithm analyses input data and identifies a surface in the multidimensional feature space called the hyperplane. There may be many possible hyperplanes, and one of the </a:t>
            </a:r>
            <a:r>
              <a:rPr lang="en-US" b="1" dirty="0"/>
              <a:t>challenges</a:t>
            </a:r>
            <a:r>
              <a:rPr lang="en-US" dirty="0"/>
              <a:t> with the SVM model is to find the </a:t>
            </a:r>
            <a:r>
              <a:rPr lang="en-US" b="1" dirty="0"/>
              <a:t>optimal hyperplane</a:t>
            </a:r>
            <a:r>
              <a:rPr lang="en-US" dirty="0"/>
              <a:t>.</a:t>
            </a:r>
          </a:p>
        </p:txBody>
      </p:sp>
    </p:spTree>
    <p:extLst>
      <p:ext uri="{BB962C8B-B14F-4D97-AF65-F5344CB8AC3E}">
        <p14:creationId xmlns:p14="http://schemas.microsoft.com/office/powerpoint/2010/main" val="33174668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6A3C-0C56-FC06-3F6F-FBB2C5B25B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F6371E5-DBC5-FBAE-E396-0D6718F7E9FA}"/>
              </a:ext>
            </a:extLst>
          </p:cNvPr>
          <p:cNvSpPr txBox="1"/>
          <p:nvPr/>
        </p:nvSpPr>
        <p:spPr>
          <a:xfrm>
            <a:off x="841927" y="1262992"/>
            <a:ext cx="10508146" cy="4154984"/>
          </a:xfrm>
          <a:prstGeom prst="rect">
            <a:avLst/>
          </a:prstGeom>
          <a:noFill/>
        </p:spPr>
        <p:txBody>
          <a:bodyPr wrap="square">
            <a:spAutoFit/>
          </a:bodyPr>
          <a:lstStyle/>
          <a:p>
            <a:r>
              <a:rPr lang="en-US" sz="2400" b="1" dirty="0"/>
              <a:t>Important Terminologies:</a:t>
            </a:r>
          </a:p>
          <a:p>
            <a:pPr marL="342900" indent="-342900">
              <a:buAutoNum type="arabicPeriod"/>
            </a:pPr>
            <a:r>
              <a:rPr lang="en-US" sz="2000" b="1" dirty="0"/>
              <a:t>Marginal Plane: </a:t>
            </a:r>
            <a:br>
              <a:rPr lang="en-US" sz="2000" dirty="0"/>
            </a:br>
            <a:r>
              <a:rPr lang="en-US" sz="2000" b="0" i="0" dirty="0">
                <a:solidFill>
                  <a:srgbClr val="0D0D0D"/>
                </a:solidFill>
                <a:effectLst/>
                <a:latin typeface="Söhne"/>
              </a:rPr>
              <a:t>In Support Vector Machines (SVM), the marginal plane refers to the hyperplane or decision boundary that maximizes the margin between the support vectors of different classes. The margin is the distance between the decision boundary and the closest data points (support vectors) from each class.</a:t>
            </a:r>
          </a:p>
          <a:p>
            <a:pPr marL="342900" indent="-342900">
              <a:buAutoNum type="arabicPeriod"/>
            </a:pPr>
            <a:endParaRPr lang="en-US" sz="2000" dirty="0"/>
          </a:p>
          <a:p>
            <a:pPr marL="342900" indent="-342900">
              <a:buAutoNum type="arabicPeriod"/>
            </a:pPr>
            <a:r>
              <a:rPr lang="en-US" sz="2000" b="1" dirty="0"/>
              <a:t>Support Vectors:  </a:t>
            </a:r>
            <a:r>
              <a:rPr lang="en-US" sz="2000" dirty="0"/>
              <a:t>The data points which are passing through the Marginal Plane is called Support Vectors. It is possible to have more than one Data Points.</a:t>
            </a:r>
          </a:p>
          <a:p>
            <a:pPr marL="342900" indent="-342900">
              <a:buAutoNum type="arabicPeriod"/>
            </a:pPr>
            <a:endParaRPr lang="en-US" sz="2000" dirty="0"/>
          </a:p>
          <a:p>
            <a:pPr marL="342900" indent="-342900">
              <a:buAutoNum type="arabicPeriod"/>
            </a:pPr>
            <a:r>
              <a:rPr lang="en-US" sz="2000" b="1" dirty="0">
                <a:solidFill>
                  <a:srgbClr val="0D0D0D"/>
                </a:solidFill>
                <a:latin typeface="Söhne"/>
              </a:rPr>
              <a:t>M</a:t>
            </a:r>
            <a:r>
              <a:rPr lang="en-US" sz="2000" b="1" i="0" dirty="0">
                <a:solidFill>
                  <a:srgbClr val="0D0D0D"/>
                </a:solidFill>
                <a:effectLst/>
                <a:latin typeface="Söhne"/>
              </a:rPr>
              <a:t>arginal Distance :</a:t>
            </a:r>
            <a:r>
              <a:rPr lang="en-US" sz="2000" b="0" i="0" dirty="0">
                <a:solidFill>
                  <a:srgbClr val="0D0D0D"/>
                </a:solidFill>
                <a:effectLst/>
                <a:latin typeface="Söhne"/>
              </a:rPr>
              <a:t>In Support Vector Machines (SVM), the marginal distance refers to the distance between the data point and the decision boundary (hyperplane) of the SVM model.</a:t>
            </a:r>
          </a:p>
          <a:p>
            <a:r>
              <a:rPr lang="en-US" sz="2000" dirty="0">
                <a:solidFill>
                  <a:srgbClr val="0D0D0D"/>
                </a:solidFill>
                <a:latin typeface="Söhne"/>
              </a:rPr>
              <a:t>	</a:t>
            </a:r>
            <a:r>
              <a:rPr lang="en-US" sz="2000" b="1" dirty="0">
                <a:solidFill>
                  <a:srgbClr val="C00000"/>
                </a:solidFill>
                <a:latin typeface="Söhne"/>
              </a:rPr>
              <a:t>Higher the </a:t>
            </a:r>
            <a:r>
              <a:rPr lang="en-US" sz="2000" b="1" i="0" dirty="0">
                <a:solidFill>
                  <a:srgbClr val="C00000"/>
                </a:solidFill>
                <a:effectLst/>
                <a:latin typeface="Söhne"/>
              </a:rPr>
              <a:t>marginal distance  is more the Generalized our Model </a:t>
            </a:r>
            <a:r>
              <a:rPr lang="en-US" sz="2000" b="1" dirty="0">
                <a:solidFill>
                  <a:srgbClr val="C00000"/>
                </a:solidFill>
                <a:latin typeface="Söhne"/>
              </a:rPr>
              <a:t>is</a:t>
            </a:r>
            <a:r>
              <a:rPr lang="en-US" sz="2000" b="1" i="0" dirty="0">
                <a:solidFill>
                  <a:srgbClr val="C00000"/>
                </a:solidFill>
                <a:effectLst/>
                <a:latin typeface="Söhne"/>
              </a:rPr>
              <a:t>.</a:t>
            </a:r>
            <a:endParaRPr lang="en-US" sz="2000" b="1" dirty="0">
              <a:solidFill>
                <a:srgbClr val="C00000"/>
              </a:solidFill>
            </a:endParaRPr>
          </a:p>
        </p:txBody>
      </p:sp>
    </p:spTree>
    <p:extLst>
      <p:ext uri="{BB962C8B-B14F-4D97-AF65-F5344CB8AC3E}">
        <p14:creationId xmlns:p14="http://schemas.microsoft.com/office/powerpoint/2010/main" val="30699916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A33CE-FE9D-4963-CC33-5691ABEDAE16}"/>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C18A2747-3B6D-59B6-0082-8F94A1AD3E44}"/>
              </a:ext>
            </a:extLst>
          </p:cNvPr>
          <p:cNvGrpSpPr/>
          <p:nvPr/>
        </p:nvGrpSpPr>
        <p:grpSpPr>
          <a:xfrm>
            <a:off x="1292087" y="480541"/>
            <a:ext cx="8488017" cy="5399967"/>
            <a:chOff x="1876839" y="1753384"/>
            <a:chExt cx="5715000" cy="4067633"/>
          </a:xfrm>
        </p:grpSpPr>
        <p:pic>
          <p:nvPicPr>
            <p:cNvPr id="4098" name="Picture 2" descr="Support Vector Machine (SVM) Algorithm - Javatpoint">
              <a:extLst>
                <a:ext uri="{FF2B5EF4-FFF2-40B4-BE49-F238E27FC236}">
                  <a16:creationId xmlns:a16="http://schemas.microsoft.com/office/drawing/2014/main" id="{0B4C5D68-F68E-BE2F-73DF-B697D2A04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839" y="201101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CA7FC9-E37F-F0F6-BAD6-BA87D417FA07}"/>
                </a:ext>
              </a:extLst>
            </p:cNvPr>
            <p:cNvSpPr txBox="1"/>
            <p:nvPr/>
          </p:nvSpPr>
          <p:spPr>
            <a:xfrm>
              <a:off x="5607068" y="1753384"/>
              <a:ext cx="1662320" cy="239553"/>
            </a:xfrm>
            <a:prstGeom prst="rect">
              <a:avLst/>
            </a:prstGeom>
            <a:noFill/>
          </p:spPr>
          <p:txBody>
            <a:bodyPr wrap="square">
              <a:spAutoFit/>
            </a:bodyPr>
            <a:lstStyle/>
            <a:p>
              <a:pPr algn="ctr"/>
              <a:r>
                <a:rPr lang="en-US" b="1" dirty="0">
                  <a:solidFill>
                    <a:srgbClr val="C00000"/>
                  </a:solidFill>
                </a:rPr>
                <a:t>Marginal plane</a:t>
              </a:r>
            </a:p>
          </p:txBody>
        </p:sp>
        <p:cxnSp>
          <p:nvCxnSpPr>
            <p:cNvPr id="11" name="Straight Arrow Connector 10">
              <a:extLst>
                <a:ext uri="{FF2B5EF4-FFF2-40B4-BE49-F238E27FC236}">
                  <a16:creationId xmlns:a16="http://schemas.microsoft.com/office/drawing/2014/main" id="{6DB91C73-8EF8-B0D6-0CAF-CC1D2B88075B}"/>
                </a:ext>
              </a:extLst>
            </p:cNvPr>
            <p:cNvCxnSpPr>
              <a:cxnSpLocks/>
            </p:cNvCxnSpPr>
            <p:nvPr/>
          </p:nvCxnSpPr>
          <p:spPr>
            <a:xfrm flipH="1">
              <a:off x="4422913" y="2011017"/>
              <a:ext cx="1732100" cy="182548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641E24-FEC0-92D7-6F4E-04BA9FBD1BEB}"/>
                </a:ext>
              </a:extLst>
            </p:cNvPr>
            <p:cNvCxnSpPr>
              <a:cxnSpLocks/>
            </p:cNvCxnSpPr>
            <p:nvPr/>
          </p:nvCxnSpPr>
          <p:spPr>
            <a:xfrm flipH="1">
              <a:off x="5126313" y="2011017"/>
              <a:ext cx="1354000" cy="180740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B372EBEF-13DA-20A4-5F97-09CBEAE69927}"/>
              </a:ext>
            </a:extLst>
          </p:cNvPr>
          <p:cNvSpPr txBox="1"/>
          <p:nvPr/>
        </p:nvSpPr>
        <p:spPr>
          <a:xfrm>
            <a:off x="506895" y="5904510"/>
            <a:ext cx="10393018" cy="646331"/>
          </a:xfrm>
          <a:prstGeom prst="rect">
            <a:avLst/>
          </a:prstGeom>
          <a:noFill/>
        </p:spPr>
        <p:txBody>
          <a:bodyPr wrap="square">
            <a:spAutoFit/>
          </a:bodyPr>
          <a:lstStyle/>
          <a:p>
            <a:r>
              <a:rPr lang="en-US" b="1" dirty="0"/>
              <a:t>Note:</a:t>
            </a:r>
            <a:r>
              <a:rPr lang="en-US" dirty="0"/>
              <a:t> To Draw a Marginal Plane to circle, Consider a circle which is near to or close to the square. Similarly, to draw Marginal plane to square consider the square near to the circle class.</a:t>
            </a:r>
          </a:p>
        </p:txBody>
      </p:sp>
    </p:spTree>
    <p:extLst>
      <p:ext uri="{BB962C8B-B14F-4D97-AF65-F5344CB8AC3E}">
        <p14:creationId xmlns:p14="http://schemas.microsoft.com/office/powerpoint/2010/main" val="8599576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C65D4-F4A5-CDC8-8C8B-6668694E1C2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4346A665-1BDC-1D87-002A-1BC26956952F}"/>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7CA1FA00-1703-14E1-4E81-000D6EDC7D8E}"/>
                </a:ext>
              </a:extLst>
            </p:cNvPr>
            <p:cNvSpPr/>
            <p:nvPr/>
          </p:nvSpPr>
          <p:spPr>
            <a:xfrm>
              <a:off x="0" y="0"/>
              <a:ext cx="12192000" cy="6858000"/>
            </a:xfrm>
            <a:prstGeom prst="rect">
              <a:avLst/>
            </a:prstGeom>
            <a:solidFill>
              <a:schemeClr val="bg2">
                <a:lumMod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407B770-8FC2-CAE4-5F16-DDB807EC2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14" y="705678"/>
              <a:ext cx="10866782" cy="5779604"/>
            </a:xfrm>
            <a:prstGeom prst="rect">
              <a:avLst/>
            </a:prstGeom>
          </p:spPr>
        </p:pic>
      </p:grpSp>
    </p:spTree>
    <p:extLst>
      <p:ext uri="{BB962C8B-B14F-4D97-AF65-F5344CB8AC3E}">
        <p14:creationId xmlns:p14="http://schemas.microsoft.com/office/powerpoint/2010/main" val="11461442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861E9A-8B72-7EC4-1875-5051F0DAB5DD}"/>
              </a:ext>
            </a:extLst>
          </p:cNvPr>
          <p:cNvSpPr txBox="1"/>
          <p:nvPr/>
        </p:nvSpPr>
        <p:spPr>
          <a:xfrm>
            <a:off x="603801" y="558611"/>
            <a:ext cx="10905711" cy="5632311"/>
          </a:xfrm>
          <a:prstGeom prst="rect">
            <a:avLst/>
          </a:prstGeom>
          <a:noFill/>
        </p:spPr>
        <p:txBody>
          <a:bodyPr wrap="square">
            <a:spAutoFit/>
          </a:bodyPr>
          <a:lstStyle/>
          <a:p>
            <a:r>
              <a:rPr lang="en-US" sz="2000" b="1" dirty="0">
                <a:solidFill>
                  <a:srgbClr val="C00000"/>
                </a:solidFill>
              </a:rPr>
              <a:t>Important to Note:</a:t>
            </a:r>
          </a:p>
          <a:p>
            <a:r>
              <a:rPr lang="en-US" dirty="0"/>
              <a:t>	Support Vector Machines (SVMs) classify new data points by determining which side of the hyperplane they fall on. </a:t>
            </a:r>
            <a:r>
              <a:rPr lang="en-US" b="1" dirty="0">
                <a:solidFill>
                  <a:srgbClr val="C00000"/>
                </a:solidFill>
              </a:rPr>
              <a:t>After the SVM has been trained on a dataset and has identified the optimal hyperplane that separates the classes, it uses this hyperplane to make predictions on unseen data.</a:t>
            </a:r>
          </a:p>
          <a:p>
            <a:endParaRPr lang="en-US" dirty="0"/>
          </a:p>
          <a:p>
            <a:r>
              <a:rPr lang="en-US" dirty="0"/>
              <a:t>	When a new data point is presented to the SVM for classification, the model evaluates </a:t>
            </a:r>
            <a:r>
              <a:rPr lang="en-US" b="1" dirty="0"/>
              <a:t>the position of the point relative to the hyperplane</a:t>
            </a:r>
            <a:r>
              <a:rPr lang="en-US" dirty="0"/>
              <a:t>. If the point lies on one side of the hyperplane, it is classified as belonging to one class; if it lies on the other side, it is classified as belonging to the other class. The distance of the data point from the hyperplane determines the confidence level of the classification.</a:t>
            </a:r>
          </a:p>
          <a:p>
            <a:endParaRPr lang="en-US" dirty="0"/>
          </a:p>
          <a:p>
            <a:pPr algn="l"/>
            <a:r>
              <a:rPr lang="en-US" b="0" i="0" dirty="0">
                <a:solidFill>
                  <a:srgbClr val="0D0D0D"/>
                </a:solidFill>
                <a:effectLst/>
                <a:latin typeface="Söhne"/>
              </a:rPr>
              <a:t>	let's consider a simple example where we have two classes: red and blue points distributed in a two-dimensional space. The goal is to train an SVM to classify new data points as either red or blue based on their features.</a:t>
            </a:r>
          </a:p>
          <a:p>
            <a:pPr algn="l"/>
            <a:r>
              <a:rPr lang="en-US" b="0" i="0" dirty="0">
                <a:solidFill>
                  <a:srgbClr val="0D0D0D"/>
                </a:solidFill>
                <a:effectLst/>
                <a:latin typeface="Söhne"/>
              </a:rPr>
              <a:t>Suppose we have the following training data:</a:t>
            </a:r>
          </a:p>
          <a:p>
            <a:pPr lvl="1">
              <a:buFont typeface="Arial" panose="020B0604020202020204" pitchFamily="34" charset="0"/>
              <a:buChar char="•"/>
            </a:pPr>
            <a:r>
              <a:rPr lang="en-US" b="1" i="0" dirty="0">
                <a:solidFill>
                  <a:srgbClr val="0D0D0D"/>
                </a:solidFill>
                <a:effectLst/>
                <a:latin typeface="Söhne"/>
              </a:rPr>
              <a:t>Red points: </a:t>
            </a:r>
            <a:r>
              <a:rPr lang="en-US" b="0" i="0" dirty="0">
                <a:solidFill>
                  <a:srgbClr val="0D0D0D"/>
                </a:solidFill>
                <a:effectLst/>
                <a:latin typeface="Söhne"/>
              </a:rPr>
              <a:t>(1, 2), (2, 3), (3, 3)</a:t>
            </a:r>
          </a:p>
          <a:p>
            <a:pPr lvl="1">
              <a:buFont typeface="Arial" panose="020B0604020202020204" pitchFamily="34" charset="0"/>
              <a:buChar char="•"/>
            </a:pPr>
            <a:r>
              <a:rPr lang="en-US" b="1" i="0" dirty="0">
                <a:solidFill>
                  <a:srgbClr val="0D0D0D"/>
                </a:solidFill>
                <a:effectLst/>
                <a:latin typeface="Söhne"/>
              </a:rPr>
              <a:t>Blue points</a:t>
            </a:r>
            <a:r>
              <a:rPr lang="en-US" b="0" i="0" dirty="0">
                <a:solidFill>
                  <a:srgbClr val="0D0D0D"/>
                </a:solidFill>
                <a:effectLst/>
                <a:latin typeface="Söhne"/>
              </a:rPr>
              <a:t>: (2, 1), (3, 2), (4, 1)</a:t>
            </a:r>
          </a:p>
          <a:p>
            <a:pPr algn="l"/>
            <a:r>
              <a:rPr lang="en-US" b="0" i="0" dirty="0">
                <a:solidFill>
                  <a:srgbClr val="0D0D0D"/>
                </a:solidFill>
                <a:effectLst/>
                <a:latin typeface="Söhne"/>
              </a:rPr>
              <a:t>	After training the SVM, it finds the optimal hyperplane that separates the red and blue points in the feature space. Let's say the equation of this hyperplane is:</a:t>
            </a:r>
          </a:p>
          <a:p>
            <a:endParaRPr lang="en-US" dirty="0"/>
          </a:p>
          <a:p>
            <a:pPr lvl="1"/>
            <a:r>
              <a:rPr lang="en-US" b="0" i="0" dirty="0">
                <a:solidFill>
                  <a:srgbClr val="0D0D0D"/>
                </a:solidFill>
                <a:effectLst/>
                <a:latin typeface="Söhne"/>
              </a:rPr>
              <a:t>2X1​ + 3X2​=8</a:t>
            </a:r>
            <a:endParaRPr lang="en-US" dirty="0"/>
          </a:p>
        </p:txBody>
      </p:sp>
    </p:spTree>
    <p:extLst>
      <p:ext uri="{BB962C8B-B14F-4D97-AF65-F5344CB8AC3E}">
        <p14:creationId xmlns:p14="http://schemas.microsoft.com/office/powerpoint/2010/main" val="27280912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2A9487-177A-95DF-814B-6AF6FA6E2E9C}"/>
              </a:ext>
            </a:extLst>
          </p:cNvPr>
          <p:cNvSpPr txBox="1"/>
          <p:nvPr/>
        </p:nvSpPr>
        <p:spPr>
          <a:xfrm>
            <a:off x="931792" y="706401"/>
            <a:ext cx="10130459" cy="2862322"/>
          </a:xfrm>
          <a:prstGeom prst="rect">
            <a:avLst/>
          </a:prstGeom>
          <a:noFill/>
        </p:spPr>
        <p:txBody>
          <a:bodyPr wrap="square">
            <a:spAutoFit/>
          </a:bodyPr>
          <a:lstStyle/>
          <a:p>
            <a:pPr algn="l"/>
            <a:r>
              <a:rPr lang="en-US" sz="2000" b="0" i="0" dirty="0">
                <a:solidFill>
                  <a:srgbClr val="0D0D0D"/>
                </a:solidFill>
                <a:effectLst/>
                <a:latin typeface="Söhne"/>
              </a:rPr>
              <a:t>Now, when a new data point, let's say (2.5, 2.5), is presented to the SVM for classification, the SVM evaluates its position relative to the hyperplane.</a:t>
            </a:r>
          </a:p>
          <a:p>
            <a:pPr algn="l"/>
            <a:endParaRPr lang="en-US" sz="2000" b="0" i="0" dirty="0">
              <a:solidFill>
                <a:srgbClr val="0D0D0D"/>
              </a:solidFill>
              <a:effectLst/>
              <a:latin typeface="Söhne"/>
            </a:endParaRPr>
          </a:p>
          <a:p>
            <a:pPr algn="l">
              <a:buFont typeface="Arial" panose="020B0604020202020204" pitchFamily="34" charset="0"/>
              <a:buChar char="•"/>
            </a:pPr>
            <a:r>
              <a:rPr lang="en-US" sz="2000" b="0" i="0" dirty="0">
                <a:solidFill>
                  <a:srgbClr val="0D0D0D"/>
                </a:solidFill>
                <a:effectLst/>
                <a:latin typeface="Söhne"/>
              </a:rPr>
              <a:t>If the point lies above the hyperplane (i.e., </a:t>
            </a:r>
            <a:r>
              <a:rPr lang="en-US" sz="2000" b="0" i="0" dirty="0">
                <a:solidFill>
                  <a:srgbClr val="0D0D0D"/>
                </a:solidFill>
                <a:effectLst/>
                <a:latin typeface="KaTeX_Main"/>
              </a:rPr>
              <a:t>2×2.5+3×2.5&gt;8</a:t>
            </a:r>
            <a:r>
              <a:rPr lang="en-US" sz="2000" b="0" i="0" dirty="0">
                <a:solidFill>
                  <a:srgbClr val="0D0D0D"/>
                </a:solidFill>
                <a:effectLst/>
                <a:latin typeface="Söhne"/>
              </a:rPr>
              <a:t>), it will be classified as a red point.</a:t>
            </a:r>
          </a:p>
          <a:p>
            <a:pPr algn="l"/>
            <a:endParaRPr lang="en-US" sz="2000" b="0" i="0" dirty="0">
              <a:solidFill>
                <a:srgbClr val="0D0D0D"/>
              </a:solidFill>
              <a:effectLst/>
              <a:latin typeface="Söhne"/>
            </a:endParaRPr>
          </a:p>
          <a:p>
            <a:pPr algn="l">
              <a:buFont typeface="Arial" panose="020B0604020202020204" pitchFamily="34" charset="0"/>
              <a:buChar char="•"/>
            </a:pPr>
            <a:r>
              <a:rPr lang="en-US" sz="2000" b="0" i="0" dirty="0">
                <a:solidFill>
                  <a:srgbClr val="0D0D0D"/>
                </a:solidFill>
                <a:effectLst/>
                <a:latin typeface="Söhne"/>
              </a:rPr>
              <a:t>If the point lies below the hyperplane (i.e., </a:t>
            </a:r>
            <a:r>
              <a:rPr lang="en-US" sz="2000" b="0" i="0" dirty="0">
                <a:solidFill>
                  <a:srgbClr val="0D0D0D"/>
                </a:solidFill>
                <a:effectLst/>
                <a:latin typeface="KaTeX_Main"/>
              </a:rPr>
              <a:t>2×2.5+3×2.5&lt;8</a:t>
            </a:r>
            <a:r>
              <a:rPr lang="en-US" sz="2000" b="0" i="0" dirty="0">
                <a:solidFill>
                  <a:srgbClr val="0D0D0D"/>
                </a:solidFill>
                <a:effectLst/>
                <a:latin typeface="Söhne"/>
              </a:rPr>
              <a:t>), it will be classified as a blue point.</a:t>
            </a:r>
          </a:p>
          <a:p>
            <a:pPr algn="l">
              <a:buFont typeface="Arial" panose="020B0604020202020204" pitchFamily="34" charset="0"/>
              <a:buChar char="•"/>
            </a:pPr>
            <a:endParaRPr lang="en-US" sz="2000" b="0" i="0" dirty="0">
              <a:solidFill>
                <a:srgbClr val="0D0D0D"/>
              </a:solidFill>
              <a:effectLst/>
              <a:latin typeface="Söhne"/>
            </a:endParaRPr>
          </a:p>
          <a:p>
            <a:pPr algn="l"/>
            <a:r>
              <a:rPr lang="en-US" sz="2000" b="0" i="0" dirty="0">
                <a:solidFill>
                  <a:srgbClr val="0D0D0D"/>
                </a:solidFill>
                <a:effectLst/>
                <a:latin typeface="Söhne"/>
              </a:rPr>
              <a:t>In this way, the SVM classifies new data points based on which side of the hyperplane they fall on.</a:t>
            </a:r>
          </a:p>
        </p:txBody>
      </p:sp>
    </p:spTree>
    <p:extLst>
      <p:ext uri="{BB962C8B-B14F-4D97-AF65-F5344CB8AC3E}">
        <p14:creationId xmlns:p14="http://schemas.microsoft.com/office/powerpoint/2010/main" val="42336322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68134-B38B-6E6D-9C1F-8E90BF00EAA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F500090-3A0C-B84B-03E8-9CFB45A1046D}"/>
              </a:ext>
            </a:extLst>
          </p:cNvPr>
          <p:cNvSpPr txBox="1"/>
          <p:nvPr/>
        </p:nvSpPr>
        <p:spPr>
          <a:xfrm>
            <a:off x="693253" y="246467"/>
            <a:ext cx="10955407" cy="3231654"/>
          </a:xfrm>
          <a:prstGeom prst="rect">
            <a:avLst/>
          </a:prstGeom>
          <a:noFill/>
        </p:spPr>
        <p:txBody>
          <a:bodyPr wrap="square">
            <a:spAutoFit/>
          </a:bodyPr>
          <a:lstStyle/>
          <a:p>
            <a:r>
              <a:rPr lang="en-US" sz="2400" b="1" dirty="0">
                <a:solidFill>
                  <a:srgbClr val="C00000"/>
                </a:solidFill>
              </a:rPr>
              <a:t>Identifying the correct hyperplane in SVM</a:t>
            </a:r>
          </a:p>
          <a:p>
            <a:endParaRPr lang="en-US" dirty="0"/>
          </a:p>
          <a:p>
            <a:r>
              <a:rPr lang="en-US" dirty="0"/>
              <a:t>	There may be multiple options for hyperplanes dividing the data instances belonging to the different classes. We need to identify which one will result in the best classification. Let us examine a few scenarios before arriving to that conclusion. For the sake of simplicity of visualization, the hyperplanes have been shown as straight lines in most of the diagrams.</a:t>
            </a:r>
          </a:p>
          <a:p>
            <a:endParaRPr lang="en-US" dirty="0"/>
          </a:p>
          <a:p>
            <a:r>
              <a:rPr lang="en-US" b="1" dirty="0"/>
              <a:t>Scenario 1:</a:t>
            </a:r>
          </a:p>
          <a:p>
            <a:r>
              <a:rPr lang="en-US" dirty="0"/>
              <a:t>As depicted in Figure, in this scenario, we have three hyperplanes: A, B, and C. Now, we need to identify the correct hyperplane which better segregates the two classes represented by the triangles and circles. As we can see, hyperplane ‘A’ has performed this task quite well.</a:t>
            </a:r>
          </a:p>
        </p:txBody>
      </p:sp>
      <p:pic>
        <p:nvPicPr>
          <p:cNvPr id="2052" name="Picture 4">
            <a:extLst>
              <a:ext uri="{FF2B5EF4-FFF2-40B4-BE49-F238E27FC236}">
                <a16:creationId xmlns:a16="http://schemas.microsoft.com/office/drawing/2014/main" id="{8E631989-0AA0-54D1-B370-E04B74010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253" y="3530201"/>
            <a:ext cx="3107773" cy="285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047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0D047-9C1B-D8B7-4F49-DFB646664E6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34C3386-D0F9-739B-10B7-8C1A98EAF4D4}"/>
              </a:ext>
            </a:extLst>
          </p:cNvPr>
          <p:cNvSpPr txBox="1"/>
          <p:nvPr/>
        </p:nvSpPr>
        <p:spPr>
          <a:xfrm>
            <a:off x="496957" y="451873"/>
            <a:ext cx="11181521" cy="2308324"/>
          </a:xfrm>
          <a:prstGeom prst="rect">
            <a:avLst/>
          </a:prstGeom>
          <a:noFill/>
        </p:spPr>
        <p:txBody>
          <a:bodyPr wrap="square">
            <a:spAutoFit/>
          </a:bodyPr>
          <a:lstStyle/>
          <a:p>
            <a:r>
              <a:rPr lang="en-US" b="1" dirty="0"/>
              <a:t>Scenario 2:</a:t>
            </a:r>
          </a:p>
          <a:p>
            <a:r>
              <a:rPr lang="en-US" dirty="0"/>
              <a:t>As depicted in figure below, we have three hyperplanes: A, B, and C. We have to identify the correct hyperplane which classifies the triangles and circles in the best possible way. Here, maximizing the distances between the nearest data points of both the classes and hyperplane will help us decide the correct hyperplane. This distance is called as margin.</a:t>
            </a:r>
          </a:p>
          <a:p>
            <a:r>
              <a:rPr lang="en-US" dirty="0"/>
              <a:t>We can see that the margin for hyperplane A is high as compared to those for both B and C. Hence, hyperplane A is the correct hyperplane. </a:t>
            </a:r>
          </a:p>
          <a:p>
            <a:r>
              <a:rPr lang="en-US" dirty="0"/>
              <a:t>	Another quick reason for selecting the hyperplane with higher margin (distance) is robustness. If we select a hyperplane having a lower margin (distance), then there is a </a:t>
            </a:r>
            <a:r>
              <a:rPr lang="en-US" b="1" dirty="0">
                <a:solidFill>
                  <a:srgbClr val="C00000"/>
                </a:solidFill>
              </a:rPr>
              <a:t>high probability of misclassification.</a:t>
            </a:r>
          </a:p>
        </p:txBody>
      </p:sp>
      <p:pic>
        <p:nvPicPr>
          <p:cNvPr id="6" name="image40.jpeg">
            <a:extLst>
              <a:ext uri="{FF2B5EF4-FFF2-40B4-BE49-F238E27FC236}">
                <a16:creationId xmlns:a16="http://schemas.microsoft.com/office/drawing/2014/main" id="{1570E221-38A2-974C-396D-EAEB69BCFD21}"/>
              </a:ext>
            </a:extLst>
          </p:cNvPr>
          <p:cNvPicPr>
            <a:picLocks noChangeAspect="1"/>
          </p:cNvPicPr>
          <p:nvPr/>
        </p:nvPicPr>
        <p:blipFill>
          <a:blip r:embed="rId2" cstate="print"/>
          <a:stretch>
            <a:fillRect/>
          </a:stretch>
        </p:blipFill>
        <p:spPr>
          <a:xfrm>
            <a:off x="1236910" y="2950041"/>
            <a:ext cx="3672151" cy="3456086"/>
          </a:xfrm>
          <a:prstGeom prst="rect">
            <a:avLst/>
          </a:prstGeom>
        </p:spPr>
      </p:pic>
      <p:pic>
        <p:nvPicPr>
          <p:cNvPr id="7" name="image41.jpeg">
            <a:extLst>
              <a:ext uri="{FF2B5EF4-FFF2-40B4-BE49-F238E27FC236}">
                <a16:creationId xmlns:a16="http://schemas.microsoft.com/office/drawing/2014/main" id="{A3F1485A-C125-F291-A2B7-E541BC1BBA2B}"/>
              </a:ext>
            </a:extLst>
          </p:cNvPr>
          <p:cNvPicPr>
            <a:picLocks noChangeAspect="1"/>
          </p:cNvPicPr>
          <p:nvPr/>
        </p:nvPicPr>
        <p:blipFill>
          <a:blip r:embed="rId3" cstate="print"/>
          <a:stretch>
            <a:fillRect/>
          </a:stretch>
        </p:blipFill>
        <p:spPr>
          <a:xfrm>
            <a:off x="6564281" y="2950040"/>
            <a:ext cx="3672151" cy="3456086"/>
          </a:xfrm>
          <a:prstGeom prst="rect">
            <a:avLst/>
          </a:prstGeom>
        </p:spPr>
      </p:pic>
    </p:spTree>
    <p:extLst>
      <p:ext uri="{BB962C8B-B14F-4D97-AF65-F5344CB8AC3E}">
        <p14:creationId xmlns:p14="http://schemas.microsoft.com/office/powerpoint/2010/main" val="16216441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AFEAB-F8F2-2F59-167D-931B24A7B23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0A1814B-2992-6DC8-1511-5AB8121EFB71}"/>
              </a:ext>
            </a:extLst>
          </p:cNvPr>
          <p:cNvSpPr txBox="1"/>
          <p:nvPr/>
        </p:nvSpPr>
        <p:spPr>
          <a:xfrm>
            <a:off x="464653" y="387052"/>
            <a:ext cx="11184007" cy="1754326"/>
          </a:xfrm>
          <a:prstGeom prst="rect">
            <a:avLst/>
          </a:prstGeom>
          <a:noFill/>
        </p:spPr>
        <p:txBody>
          <a:bodyPr wrap="square">
            <a:spAutoFit/>
          </a:bodyPr>
          <a:lstStyle/>
          <a:p>
            <a:r>
              <a:rPr lang="en-US" b="1" dirty="0"/>
              <a:t>Scenario 3:</a:t>
            </a:r>
          </a:p>
          <a:p>
            <a:r>
              <a:rPr lang="en-US" dirty="0"/>
              <a:t>	When we use the rules as discussed in the previous section to identify the correct hyperplane in the scenario shown in Figure there may a chance of selecting hyperplane B as it has a higher margin (distance from the class) than A. But, </a:t>
            </a:r>
            <a:r>
              <a:rPr lang="en-US" b="1" dirty="0">
                <a:solidFill>
                  <a:srgbClr val="C00000"/>
                </a:solidFill>
              </a:rPr>
              <a:t>here is the catch</a:t>
            </a:r>
            <a:r>
              <a:rPr lang="en-US" dirty="0"/>
              <a:t>; SVM selects the hyperplane which classifies the classes accurately before maximizing the margin. Here, hyperplane B has a </a:t>
            </a:r>
            <a:r>
              <a:rPr lang="en-US" b="1" dirty="0"/>
              <a:t>classification error</a:t>
            </a:r>
            <a:r>
              <a:rPr lang="en-US" dirty="0"/>
              <a:t>, and A has classified all data instances correctly. Therefore, A is the correct hyperplane.</a:t>
            </a:r>
          </a:p>
        </p:txBody>
      </p:sp>
      <p:pic>
        <p:nvPicPr>
          <p:cNvPr id="8" name="Picture 4">
            <a:extLst>
              <a:ext uri="{FF2B5EF4-FFF2-40B4-BE49-F238E27FC236}">
                <a16:creationId xmlns:a16="http://schemas.microsoft.com/office/drawing/2014/main" id="{10813962-E5A2-7959-49A0-503FB21C1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643" y="2316991"/>
            <a:ext cx="5045903" cy="3815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2414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64A2E-D918-4C59-A502-E955C186CD4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CEA0F1-3FC4-3C25-EFA9-5748565C7278}"/>
              </a:ext>
            </a:extLst>
          </p:cNvPr>
          <p:cNvSpPr txBox="1"/>
          <p:nvPr/>
        </p:nvSpPr>
        <p:spPr>
          <a:xfrm>
            <a:off x="573984" y="418166"/>
            <a:ext cx="10905711" cy="1754326"/>
          </a:xfrm>
          <a:prstGeom prst="rect">
            <a:avLst/>
          </a:prstGeom>
          <a:noFill/>
        </p:spPr>
        <p:txBody>
          <a:bodyPr wrap="square">
            <a:spAutoFit/>
          </a:bodyPr>
          <a:lstStyle/>
          <a:p>
            <a:r>
              <a:rPr lang="en-US" b="1" dirty="0"/>
              <a:t>Scenario 4:</a:t>
            </a:r>
          </a:p>
          <a:p>
            <a:r>
              <a:rPr lang="en-US" dirty="0"/>
              <a:t>In this scenario, as shown in Figure a, it is not possible to distinctly segregate the two classes by using a straight line, as one data instance belonging to one of the classes (triangle) lies in the territory of the other class (circle) as an outlier. One triangle at the other end is like an outlier for the triangle class. SVM has a feature to </a:t>
            </a:r>
            <a:r>
              <a:rPr lang="en-US" b="1" dirty="0">
                <a:solidFill>
                  <a:srgbClr val="C00000"/>
                </a:solidFill>
              </a:rPr>
              <a:t>ignore outliers </a:t>
            </a:r>
            <a:r>
              <a:rPr lang="en-US" dirty="0"/>
              <a:t>and find the hyperplane that has the maximum margin. Hence, we can say that SVM is robust to outliers. So Consider the Figure b as the Final Hyperplane.</a:t>
            </a:r>
          </a:p>
        </p:txBody>
      </p:sp>
      <p:pic>
        <p:nvPicPr>
          <p:cNvPr id="4" name="image43.jpeg">
            <a:extLst>
              <a:ext uri="{FF2B5EF4-FFF2-40B4-BE49-F238E27FC236}">
                <a16:creationId xmlns:a16="http://schemas.microsoft.com/office/drawing/2014/main" id="{E80E5288-B5B6-AC2C-82C3-F53D9412C6DC}"/>
              </a:ext>
            </a:extLst>
          </p:cNvPr>
          <p:cNvPicPr>
            <a:picLocks noChangeAspect="1"/>
          </p:cNvPicPr>
          <p:nvPr/>
        </p:nvPicPr>
        <p:blipFill>
          <a:blip r:embed="rId2" cstate="print"/>
          <a:stretch>
            <a:fillRect/>
          </a:stretch>
        </p:blipFill>
        <p:spPr>
          <a:xfrm>
            <a:off x="1013651" y="2524394"/>
            <a:ext cx="4054645" cy="3049905"/>
          </a:xfrm>
          <a:prstGeom prst="rect">
            <a:avLst/>
          </a:prstGeom>
        </p:spPr>
      </p:pic>
      <p:pic>
        <p:nvPicPr>
          <p:cNvPr id="4100" name="Picture 4">
            <a:extLst>
              <a:ext uri="{FF2B5EF4-FFF2-40B4-BE49-F238E27FC236}">
                <a16:creationId xmlns:a16="http://schemas.microsoft.com/office/drawing/2014/main" id="{40C3E7FA-9B15-396B-E56D-CDD46719E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955" y="2415064"/>
            <a:ext cx="4054645" cy="304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9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52CAE0-B3AA-5B12-7226-0B72C7EEDB41}"/>
              </a:ext>
            </a:extLst>
          </p:cNvPr>
          <p:cNvSpPr txBox="1"/>
          <p:nvPr/>
        </p:nvSpPr>
        <p:spPr>
          <a:xfrm>
            <a:off x="522514" y="438539"/>
            <a:ext cx="11122090" cy="5170646"/>
          </a:xfrm>
          <a:prstGeom prst="rect">
            <a:avLst/>
          </a:prstGeom>
          <a:noFill/>
        </p:spPr>
        <p:txBody>
          <a:bodyPr wrap="square">
            <a:spAutoFit/>
          </a:bodyPr>
          <a:lstStyle/>
          <a:p>
            <a:r>
              <a:rPr lang="en-US" sz="2400" b="1" dirty="0"/>
              <a:t>Supervised learning:</a:t>
            </a:r>
          </a:p>
          <a:p>
            <a:r>
              <a:rPr lang="en-US" dirty="0"/>
              <a:t>	Supervised learning is the types of machine learning in which machines are trained using well "</a:t>
            </a:r>
            <a:r>
              <a:rPr lang="en-US" b="1" dirty="0"/>
              <a:t>labelled</a:t>
            </a:r>
            <a:r>
              <a:rPr lang="en-US" dirty="0"/>
              <a:t>" </a:t>
            </a:r>
            <a:r>
              <a:rPr lang="en-US" b="1" dirty="0">
                <a:solidFill>
                  <a:srgbClr val="C00000"/>
                </a:solidFill>
              </a:rPr>
              <a:t>training data</a:t>
            </a:r>
            <a:r>
              <a:rPr lang="en-US" dirty="0"/>
              <a:t>, and on basis of that data, machines predict the output. The labelled data means some input data is already </a:t>
            </a:r>
            <a:r>
              <a:rPr lang="en-US" b="1" dirty="0"/>
              <a:t>tagged</a:t>
            </a:r>
            <a:r>
              <a:rPr lang="en-US" dirty="0"/>
              <a:t> or </a:t>
            </a:r>
            <a:r>
              <a:rPr lang="en-US" b="1" dirty="0"/>
              <a:t>labelled</a:t>
            </a:r>
            <a:r>
              <a:rPr lang="en-US" dirty="0"/>
              <a:t> with the </a:t>
            </a:r>
            <a:r>
              <a:rPr lang="en-US" b="1" dirty="0"/>
              <a:t>correct output.</a:t>
            </a:r>
          </a:p>
          <a:p>
            <a:r>
              <a:rPr lang="en-US" dirty="0"/>
              <a:t>	In supervised learning, </a:t>
            </a:r>
            <a:r>
              <a:rPr lang="en-US" b="1" dirty="0"/>
              <a:t>the</a:t>
            </a:r>
            <a:r>
              <a:rPr lang="en-US" dirty="0"/>
              <a:t> </a:t>
            </a:r>
            <a:r>
              <a:rPr lang="en-US" b="1" dirty="0">
                <a:solidFill>
                  <a:srgbClr val="C00000"/>
                </a:solidFill>
              </a:rPr>
              <a:t>training data provided to the machines work as the supervisor </a:t>
            </a:r>
            <a:r>
              <a:rPr lang="en-US" dirty="0"/>
              <a:t>that teaches the machines to predict the output correctly. It applies the same concept as a student learns in the </a:t>
            </a:r>
            <a:r>
              <a:rPr lang="en-US" b="1" dirty="0">
                <a:solidFill>
                  <a:srgbClr val="C00000"/>
                </a:solidFill>
              </a:rPr>
              <a:t>supervision of the teacher</a:t>
            </a:r>
            <a:r>
              <a:rPr lang="en-US" dirty="0"/>
              <a:t>. Supervised learning is a process of providing input data as well as correct output data to the machine learning model. The aim of a supervised learning algorithm is to find a mapping function to </a:t>
            </a:r>
            <a:r>
              <a:rPr lang="en-US" b="1" dirty="0"/>
              <a:t>map</a:t>
            </a:r>
            <a:r>
              <a:rPr lang="en-US" dirty="0"/>
              <a:t> the </a:t>
            </a:r>
            <a:r>
              <a:rPr lang="en-US" b="1" dirty="0"/>
              <a:t>input variable(x) </a:t>
            </a:r>
            <a:r>
              <a:rPr lang="en-US" dirty="0"/>
              <a:t>with the </a:t>
            </a:r>
            <a:r>
              <a:rPr lang="en-US" b="1" dirty="0"/>
              <a:t>output variable(y).</a:t>
            </a:r>
          </a:p>
          <a:p>
            <a:r>
              <a:rPr lang="en-US" b="0" i="0" dirty="0">
                <a:solidFill>
                  <a:srgbClr val="374151"/>
                </a:solidFill>
                <a:effectLst/>
                <a:latin typeface="Söhne"/>
              </a:rPr>
              <a:t>	So, the goal of supervised learning is to learn a </a:t>
            </a:r>
            <a:r>
              <a:rPr lang="en-US" b="1" i="0" dirty="0">
                <a:solidFill>
                  <a:srgbClr val="374151"/>
                </a:solidFill>
                <a:effectLst/>
                <a:latin typeface="Söhne"/>
              </a:rPr>
              <a:t>mapping from inputs to outputs</a:t>
            </a:r>
            <a:r>
              <a:rPr lang="en-US" b="0" i="0" dirty="0">
                <a:solidFill>
                  <a:srgbClr val="374151"/>
                </a:solidFill>
                <a:effectLst/>
                <a:latin typeface="Söhne"/>
              </a:rPr>
              <a:t>, so that the model can make accurate predictions on </a:t>
            </a:r>
            <a:r>
              <a:rPr lang="en-US" b="1" i="0" dirty="0">
                <a:solidFill>
                  <a:srgbClr val="374151"/>
                </a:solidFill>
                <a:effectLst/>
                <a:latin typeface="Söhne"/>
              </a:rPr>
              <a:t>new</a:t>
            </a:r>
            <a:r>
              <a:rPr lang="en-US" b="0" i="0" dirty="0">
                <a:solidFill>
                  <a:srgbClr val="374151"/>
                </a:solidFill>
                <a:effectLst/>
                <a:latin typeface="Söhne"/>
              </a:rPr>
              <a:t>, </a:t>
            </a:r>
            <a:r>
              <a:rPr lang="en-US" b="1" i="0" dirty="0">
                <a:solidFill>
                  <a:srgbClr val="374151"/>
                </a:solidFill>
                <a:effectLst/>
                <a:latin typeface="Söhne"/>
              </a:rPr>
              <a:t>unseen</a:t>
            </a:r>
            <a:r>
              <a:rPr lang="en-US" b="0" i="0" dirty="0">
                <a:solidFill>
                  <a:srgbClr val="374151"/>
                </a:solidFill>
                <a:effectLst/>
                <a:latin typeface="Söhne"/>
              </a:rPr>
              <a:t> </a:t>
            </a:r>
            <a:r>
              <a:rPr lang="en-US" b="1" i="0" dirty="0">
                <a:solidFill>
                  <a:srgbClr val="374151"/>
                </a:solidFill>
                <a:effectLst/>
                <a:latin typeface="Söhne"/>
              </a:rPr>
              <a:t>data</a:t>
            </a:r>
            <a:r>
              <a:rPr lang="en-US" b="0" i="0" dirty="0">
                <a:solidFill>
                  <a:srgbClr val="374151"/>
                </a:solidFill>
                <a:effectLst/>
                <a:latin typeface="Söhne"/>
              </a:rPr>
              <a:t>.</a:t>
            </a:r>
          </a:p>
          <a:p>
            <a:endParaRPr lang="en-US" dirty="0">
              <a:solidFill>
                <a:srgbClr val="374151"/>
              </a:solidFill>
              <a:latin typeface="Söhne"/>
            </a:endParaRPr>
          </a:p>
          <a:p>
            <a:r>
              <a:rPr lang="en-US" b="1" dirty="0">
                <a:solidFill>
                  <a:srgbClr val="374151"/>
                </a:solidFill>
                <a:latin typeface="Söhne"/>
              </a:rPr>
              <a:t>Note:</a:t>
            </a:r>
          </a:p>
          <a:p>
            <a:r>
              <a:rPr lang="en-US" dirty="0"/>
              <a:t>	In supervised learning, models are trained using labelled dataset, where the model learns about each type of data. Once the </a:t>
            </a:r>
            <a:r>
              <a:rPr lang="en-US" b="1" dirty="0"/>
              <a:t>training process </a:t>
            </a:r>
            <a:r>
              <a:rPr lang="en-US" dirty="0"/>
              <a:t>is completed, the model is </a:t>
            </a:r>
            <a:r>
              <a:rPr lang="en-US" b="1" dirty="0"/>
              <a:t>tested</a:t>
            </a:r>
            <a:r>
              <a:rPr lang="en-US" dirty="0"/>
              <a:t> on the basis of </a:t>
            </a:r>
            <a:r>
              <a:rPr lang="en-US" b="1" dirty="0"/>
              <a:t>test data </a:t>
            </a:r>
            <a:r>
              <a:rPr lang="en-US" dirty="0"/>
              <a:t>(a subset of the training set), and then it predicts the output.</a:t>
            </a:r>
          </a:p>
          <a:p>
            <a:endParaRPr lang="en-US" b="1" dirty="0"/>
          </a:p>
          <a:p>
            <a:endParaRPr lang="en-US" b="1" dirty="0"/>
          </a:p>
        </p:txBody>
      </p:sp>
      <p:sp>
        <p:nvSpPr>
          <p:cNvPr id="5" name="TextBox 4">
            <a:extLst>
              <a:ext uri="{FF2B5EF4-FFF2-40B4-BE49-F238E27FC236}">
                <a16:creationId xmlns:a16="http://schemas.microsoft.com/office/drawing/2014/main" id="{90349BEC-6A46-FBC4-DCB6-BC335D308897}"/>
              </a:ext>
            </a:extLst>
          </p:cNvPr>
          <p:cNvSpPr txBox="1"/>
          <p:nvPr/>
        </p:nvSpPr>
        <p:spPr>
          <a:xfrm>
            <a:off x="0" y="6642556"/>
            <a:ext cx="6097554" cy="215444"/>
          </a:xfrm>
          <a:prstGeom prst="rect">
            <a:avLst/>
          </a:prstGeom>
          <a:noFill/>
        </p:spPr>
        <p:txBody>
          <a:bodyPr wrap="square">
            <a:spAutoFit/>
          </a:bodyPr>
          <a:lstStyle/>
          <a:p>
            <a:r>
              <a:rPr lang="en-US" sz="800" dirty="0"/>
              <a:t>https://www.youtube.com/watch?v=olFxW7kdtP8</a:t>
            </a:r>
          </a:p>
        </p:txBody>
      </p:sp>
    </p:spTree>
    <p:extLst>
      <p:ext uri="{BB962C8B-B14F-4D97-AF65-F5344CB8AC3E}">
        <p14:creationId xmlns:p14="http://schemas.microsoft.com/office/powerpoint/2010/main" val="39559756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10E27-C111-E58E-2B0F-1D08653A864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7E12CFE-0FCC-D69A-69F9-13929640ADB6}"/>
              </a:ext>
            </a:extLst>
          </p:cNvPr>
          <p:cNvSpPr txBox="1"/>
          <p:nvPr/>
        </p:nvSpPr>
        <p:spPr>
          <a:xfrm>
            <a:off x="643559" y="612844"/>
            <a:ext cx="10865954" cy="5724644"/>
          </a:xfrm>
          <a:prstGeom prst="rect">
            <a:avLst/>
          </a:prstGeom>
          <a:noFill/>
        </p:spPr>
        <p:txBody>
          <a:bodyPr wrap="square">
            <a:spAutoFit/>
          </a:bodyPr>
          <a:lstStyle/>
          <a:p>
            <a:r>
              <a:rPr lang="en-US" sz="2400" b="1" dirty="0">
                <a:solidFill>
                  <a:srgbClr val="C00000"/>
                </a:solidFill>
              </a:rPr>
              <a:t>Decision Tree :</a:t>
            </a:r>
          </a:p>
          <a:p>
            <a:r>
              <a:rPr lang="en-US" dirty="0"/>
              <a:t>	Decision tree learning is one of the </a:t>
            </a:r>
            <a:r>
              <a:rPr lang="en-US" b="1" dirty="0"/>
              <a:t>most widely adopted algorithms for classification</a:t>
            </a:r>
            <a:r>
              <a:rPr lang="en-US" dirty="0"/>
              <a:t>. As the name indicates, it builds a model in the form of a </a:t>
            </a:r>
            <a:r>
              <a:rPr lang="en-US" b="1" dirty="0">
                <a:solidFill>
                  <a:srgbClr val="C00000"/>
                </a:solidFill>
              </a:rPr>
              <a:t>tree structure</a:t>
            </a:r>
            <a:r>
              <a:rPr lang="en-US" dirty="0"/>
              <a:t>. </a:t>
            </a:r>
          </a:p>
          <a:p>
            <a:r>
              <a:rPr lang="en-US" dirty="0"/>
              <a:t>	It has a </a:t>
            </a:r>
            <a:r>
              <a:rPr lang="en-US" b="1" dirty="0"/>
              <a:t>hierarchical tree structure consisting of a </a:t>
            </a:r>
            <a:r>
              <a:rPr lang="en-US" b="1" dirty="0">
                <a:solidFill>
                  <a:srgbClr val="C00000"/>
                </a:solidFill>
              </a:rPr>
              <a:t>root node</a:t>
            </a:r>
            <a:r>
              <a:rPr lang="en-US" b="1" dirty="0"/>
              <a:t>, </a:t>
            </a:r>
            <a:r>
              <a:rPr lang="en-US" b="1" dirty="0">
                <a:solidFill>
                  <a:srgbClr val="C00000"/>
                </a:solidFill>
              </a:rPr>
              <a:t>branches</a:t>
            </a:r>
            <a:r>
              <a:rPr lang="en-US" b="1" dirty="0"/>
              <a:t>, </a:t>
            </a:r>
            <a:r>
              <a:rPr lang="en-US" b="1" dirty="0">
                <a:solidFill>
                  <a:srgbClr val="C00000"/>
                </a:solidFill>
              </a:rPr>
              <a:t>internal</a:t>
            </a:r>
            <a:r>
              <a:rPr lang="en-US" b="1" dirty="0"/>
              <a:t> </a:t>
            </a:r>
            <a:r>
              <a:rPr lang="en-US" b="1" dirty="0">
                <a:solidFill>
                  <a:srgbClr val="C00000"/>
                </a:solidFill>
              </a:rPr>
              <a:t>nodes</a:t>
            </a:r>
            <a:r>
              <a:rPr lang="en-US" b="1" dirty="0"/>
              <a:t>, and </a:t>
            </a:r>
            <a:r>
              <a:rPr lang="en-US" b="1" dirty="0">
                <a:solidFill>
                  <a:srgbClr val="C00000"/>
                </a:solidFill>
              </a:rPr>
              <a:t>leaf nodes</a:t>
            </a:r>
            <a:r>
              <a:rPr lang="en-US" b="1" dirty="0"/>
              <a:t>. </a:t>
            </a:r>
            <a:r>
              <a:rPr lang="en-US" dirty="0"/>
              <a:t>Decision trees are used for </a:t>
            </a:r>
            <a:r>
              <a:rPr lang="en-US" b="1" dirty="0">
                <a:solidFill>
                  <a:srgbClr val="C00000"/>
                </a:solidFill>
              </a:rPr>
              <a:t>classification</a:t>
            </a:r>
            <a:r>
              <a:rPr lang="en-US" dirty="0"/>
              <a:t> and </a:t>
            </a:r>
            <a:r>
              <a:rPr lang="en-US" b="1" dirty="0">
                <a:solidFill>
                  <a:srgbClr val="C00000"/>
                </a:solidFill>
              </a:rPr>
              <a:t>regression</a:t>
            </a:r>
            <a:r>
              <a:rPr lang="en-US" dirty="0"/>
              <a:t> tasks, providing easy-to-understand models.</a:t>
            </a:r>
          </a:p>
          <a:p>
            <a:r>
              <a:rPr lang="en-US" dirty="0"/>
              <a:t>	Its grouping exactness is focused with different strategies, and it is exceptionally productive. </a:t>
            </a:r>
            <a:r>
              <a:rPr lang="en-US" b="1" dirty="0">
                <a:solidFill>
                  <a:srgbClr val="C00000"/>
                </a:solidFill>
              </a:rPr>
              <a:t>A decision tree is used for multi-dimensional analysis with multiple classes</a:t>
            </a:r>
            <a:r>
              <a:rPr lang="en-US" dirty="0"/>
              <a:t>. It is characterized by fast execution time and ease in the interpretation of the rules. </a:t>
            </a:r>
          </a:p>
          <a:p>
            <a:endParaRPr lang="en-US" dirty="0"/>
          </a:p>
          <a:p>
            <a:r>
              <a:rPr lang="en-US" b="1" dirty="0"/>
              <a:t>Properties of Decision Tree:	</a:t>
            </a:r>
          </a:p>
          <a:p>
            <a:pPr marL="342900" indent="-342900">
              <a:buFont typeface="+mj-lt"/>
              <a:buAutoNum type="arabicPeriod"/>
            </a:pPr>
            <a:r>
              <a:rPr lang="en-US" dirty="0"/>
              <a:t>The goal of decision tree learning is to create a model </a:t>
            </a:r>
            <a:r>
              <a:rPr lang="en-US" b="1" dirty="0"/>
              <a:t>based on the past data called </a:t>
            </a:r>
            <a:r>
              <a:rPr lang="en-US" b="1" dirty="0">
                <a:solidFill>
                  <a:srgbClr val="C00000"/>
                </a:solidFill>
              </a:rPr>
              <a:t>past vector</a:t>
            </a:r>
            <a:r>
              <a:rPr lang="en-US" dirty="0"/>
              <a:t> that predicts the value of the output variable based on the input variables in the feature vector. </a:t>
            </a:r>
          </a:p>
          <a:p>
            <a:pPr marL="342900" indent="-342900">
              <a:buFont typeface="+mj-lt"/>
              <a:buAutoNum type="arabicPeriod"/>
            </a:pPr>
            <a:r>
              <a:rPr lang="en-US" dirty="0"/>
              <a:t>Each node (or decision node) of a decision tree corresponds to one of the feature vector. </a:t>
            </a:r>
          </a:p>
          <a:p>
            <a:pPr marL="342900" indent="-342900">
              <a:buFont typeface="+mj-lt"/>
              <a:buAutoNum type="arabicPeriod"/>
            </a:pPr>
            <a:r>
              <a:rPr lang="en-US" dirty="0"/>
              <a:t>From every node, there are edges to children, wherein there is an edge for each of the possible values (or range of values) of the feature associated with the node.</a:t>
            </a:r>
          </a:p>
          <a:p>
            <a:pPr marL="342900" indent="-342900">
              <a:buFont typeface="+mj-lt"/>
              <a:buAutoNum type="arabicPeriod"/>
            </a:pPr>
            <a:r>
              <a:rPr lang="en-US" dirty="0"/>
              <a:t>The tree terminates at different leaf nodes (or terminal nodes) where each leaf node represents a possible value for the output variable.</a:t>
            </a:r>
          </a:p>
          <a:p>
            <a:pPr marL="342900" indent="-342900">
              <a:buFont typeface="+mj-lt"/>
              <a:buAutoNum type="arabicPeriod"/>
            </a:pPr>
            <a:r>
              <a:rPr lang="en-US" dirty="0"/>
              <a:t>The output variable is determined by following a path that starts at the root and is guided by the values of the input variables.</a:t>
            </a:r>
          </a:p>
          <a:p>
            <a:r>
              <a:rPr lang="en-US" dirty="0"/>
              <a:t>	</a:t>
            </a:r>
          </a:p>
        </p:txBody>
      </p:sp>
    </p:spTree>
    <p:extLst>
      <p:ext uri="{BB962C8B-B14F-4D97-AF65-F5344CB8AC3E}">
        <p14:creationId xmlns:p14="http://schemas.microsoft.com/office/powerpoint/2010/main" val="16150742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FEF57-A863-2D7E-4D00-3CE46FA9635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FF96C75-B8F9-697D-49E5-AF04B85D8C64}"/>
              </a:ext>
            </a:extLst>
          </p:cNvPr>
          <p:cNvSpPr txBox="1"/>
          <p:nvPr/>
        </p:nvSpPr>
        <p:spPr>
          <a:xfrm>
            <a:off x="673377" y="499624"/>
            <a:ext cx="11005102" cy="5082610"/>
          </a:xfrm>
          <a:prstGeom prst="rect">
            <a:avLst/>
          </a:prstGeom>
          <a:noFill/>
        </p:spPr>
        <p:txBody>
          <a:bodyPr wrap="square">
            <a:spAutoFit/>
          </a:bodyPr>
          <a:lstStyle/>
          <a:p>
            <a:r>
              <a:rPr lang="en-US" sz="2800" b="1" dirty="0"/>
              <a:t>Algorithm for decision tree</a:t>
            </a:r>
          </a:p>
          <a:p>
            <a:pPr>
              <a:lnSpc>
                <a:spcPct val="200000"/>
              </a:lnSpc>
            </a:pPr>
            <a:r>
              <a:rPr lang="en-US" sz="2400" b="1" dirty="0"/>
              <a:t>Step-1: </a:t>
            </a:r>
            <a:r>
              <a:rPr lang="en-US" sz="2400" dirty="0"/>
              <a:t>Begin the tree with the root node, says S, which contains the complete dataset.</a:t>
            </a:r>
          </a:p>
          <a:p>
            <a:pPr>
              <a:lnSpc>
                <a:spcPct val="200000"/>
              </a:lnSpc>
            </a:pPr>
            <a:r>
              <a:rPr lang="en-US" sz="2400" b="1" dirty="0"/>
              <a:t>Step-2: </a:t>
            </a:r>
            <a:r>
              <a:rPr lang="en-US" sz="2400" dirty="0"/>
              <a:t>Find the best attribute in the dataset using Attribute Selection Measure (ASM).</a:t>
            </a:r>
          </a:p>
          <a:p>
            <a:pPr>
              <a:lnSpc>
                <a:spcPct val="200000"/>
              </a:lnSpc>
            </a:pPr>
            <a:r>
              <a:rPr lang="en-US" sz="2400" b="1" dirty="0"/>
              <a:t>Step-3: </a:t>
            </a:r>
            <a:r>
              <a:rPr lang="en-US" sz="2400" dirty="0"/>
              <a:t>Divide the S into subsets that contains possible values for the best attributes.</a:t>
            </a:r>
          </a:p>
          <a:p>
            <a:pPr>
              <a:lnSpc>
                <a:spcPct val="200000"/>
              </a:lnSpc>
            </a:pPr>
            <a:r>
              <a:rPr lang="en-US" sz="2400" b="1" dirty="0"/>
              <a:t>Step-4: </a:t>
            </a:r>
            <a:r>
              <a:rPr lang="en-US" sz="2400" dirty="0"/>
              <a:t>Generate the decision tree node, which contains the best attribute.</a:t>
            </a:r>
          </a:p>
          <a:p>
            <a:pPr>
              <a:lnSpc>
                <a:spcPct val="150000"/>
              </a:lnSpc>
            </a:pPr>
            <a:r>
              <a:rPr lang="en-US" sz="2400" b="1" dirty="0"/>
              <a:t>Step-5: </a:t>
            </a:r>
            <a:r>
              <a:rPr lang="en-US" sz="2400" dirty="0"/>
              <a:t>Recursively make new decision trees using the subsets of the dataset created in</a:t>
            </a:r>
          </a:p>
          <a:p>
            <a:pPr>
              <a:lnSpc>
                <a:spcPct val="150000"/>
              </a:lnSpc>
            </a:pPr>
            <a:r>
              <a:rPr lang="en-US" sz="2400" b="1" dirty="0"/>
              <a:t>step -3: </a:t>
            </a:r>
            <a:r>
              <a:rPr lang="en-US" sz="2400" dirty="0"/>
              <a:t>Continue this process until a stage is reached where you cannot further classify the nodes and called the final node as a leaf node.</a:t>
            </a:r>
          </a:p>
        </p:txBody>
      </p:sp>
    </p:spTree>
    <p:extLst>
      <p:ext uri="{BB962C8B-B14F-4D97-AF65-F5344CB8AC3E}">
        <p14:creationId xmlns:p14="http://schemas.microsoft.com/office/powerpoint/2010/main" val="31357182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6C059-530D-5A02-7FBD-BBA3755678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969D25-771E-EC5A-1824-DE33AE5B08D3}"/>
              </a:ext>
            </a:extLst>
          </p:cNvPr>
          <p:cNvSpPr txBox="1"/>
          <p:nvPr/>
        </p:nvSpPr>
        <p:spPr>
          <a:xfrm>
            <a:off x="1757233" y="435114"/>
            <a:ext cx="7446402" cy="400110"/>
          </a:xfrm>
          <a:prstGeom prst="rect">
            <a:avLst/>
          </a:prstGeom>
          <a:noFill/>
        </p:spPr>
        <p:txBody>
          <a:bodyPr wrap="square">
            <a:spAutoFit/>
          </a:bodyPr>
          <a:lstStyle/>
          <a:p>
            <a:pPr algn="ctr"/>
            <a:r>
              <a:rPr lang="en-US" sz="2000" b="1" dirty="0"/>
              <a:t>A Decision tree is usually represented in the format given Below</a:t>
            </a:r>
          </a:p>
        </p:txBody>
      </p:sp>
      <p:pic>
        <p:nvPicPr>
          <p:cNvPr id="7" name="Picture 4" descr="Decision Tree Classification Algorithm">
            <a:extLst>
              <a:ext uri="{FF2B5EF4-FFF2-40B4-BE49-F238E27FC236}">
                <a16:creationId xmlns:a16="http://schemas.microsoft.com/office/drawing/2014/main" id="{B090EC8A-3170-6C36-46D5-90C214A75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996" y="1046481"/>
            <a:ext cx="7147483" cy="476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474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BDF9A-9F76-8E97-8447-21523CEBB5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C134CE-5C77-EE5A-40F3-63EF443F391F}"/>
              </a:ext>
            </a:extLst>
          </p:cNvPr>
          <p:cNvSpPr txBox="1"/>
          <p:nvPr/>
        </p:nvSpPr>
        <p:spPr>
          <a:xfrm>
            <a:off x="884583" y="1080632"/>
            <a:ext cx="10475843" cy="4154984"/>
          </a:xfrm>
          <a:prstGeom prst="rect">
            <a:avLst/>
          </a:prstGeom>
          <a:noFill/>
        </p:spPr>
        <p:txBody>
          <a:bodyPr wrap="square">
            <a:spAutoFit/>
          </a:bodyPr>
          <a:lstStyle/>
          <a:p>
            <a:r>
              <a:rPr lang="en-US" sz="2400" b="1" dirty="0">
                <a:solidFill>
                  <a:srgbClr val="C00000"/>
                </a:solidFill>
              </a:rPr>
              <a:t>Building a decision tree:</a:t>
            </a:r>
          </a:p>
          <a:p>
            <a:r>
              <a:rPr lang="en-US" dirty="0"/>
              <a:t>	</a:t>
            </a:r>
            <a:r>
              <a:rPr lang="en-US" sz="2000" dirty="0"/>
              <a:t>Decision trees are built corresponding to the training data following an approach called </a:t>
            </a:r>
            <a:r>
              <a:rPr lang="en-US" sz="2000" b="1" dirty="0">
                <a:solidFill>
                  <a:srgbClr val="C00000"/>
                </a:solidFill>
              </a:rPr>
              <a:t>recursive partitioning.</a:t>
            </a:r>
            <a:r>
              <a:rPr lang="en-US" sz="2000" dirty="0"/>
              <a:t> The </a:t>
            </a:r>
            <a:r>
              <a:rPr lang="en-US" sz="2000" b="1" dirty="0"/>
              <a:t>approach splits the data into multiple subsets </a:t>
            </a:r>
            <a:r>
              <a:rPr lang="en-US" sz="2000" dirty="0"/>
              <a:t>on the basis of the feature values. It starts from the root node, which is nothing but the </a:t>
            </a:r>
            <a:r>
              <a:rPr lang="en-US" sz="2000" b="1" dirty="0"/>
              <a:t>entire data set</a:t>
            </a:r>
            <a:r>
              <a:rPr lang="en-US" sz="2000" dirty="0"/>
              <a:t>. It first selects the feature which predicts the target class in the strongest way. The decision tree splits the data set into multiple partitions, with data in each partition having a distinct value for the feature based on which the partitioning has happened. This is the first set of branches. Likewise, the algorithm continues splitting the nodes on the basis of the feature which helps in the best partition. This continues till a stopping criterion is reached. </a:t>
            </a:r>
          </a:p>
          <a:p>
            <a:r>
              <a:rPr lang="en-US" sz="2000" dirty="0"/>
              <a:t>The usual stopping criteria are: </a:t>
            </a:r>
          </a:p>
          <a:p>
            <a:r>
              <a:rPr lang="en-US" sz="2000" dirty="0"/>
              <a:t>1. All or most of the examples at a particular node have the same class</a:t>
            </a:r>
          </a:p>
          <a:p>
            <a:r>
              <a:rPr lang="en-US" sz="2000" dirty="0"/>
              <a:t>2. All features have been used up in the partitioning</a:t>
            </a:r>
          </a:p>
          <a:p>
            <a:r>
              <a:rPr lang="en-US" sz="2000" dirty="0"/>
              <a:t>3. The tree has grown to a pre-defined threshold limit</a:t>
            </a:r>
          </a:p>
        </p:txBody>
      </p:sp>
    </p:spTree>
    <p:extLst>
      <p:ext uri="{BB962C8B-B14F-4D97-AF65-F5344CB8AC3E}">
        <p14:creationId xmlns:p14="http://schemas.microsoft.com/office/powerpoint/2010/main" val="574334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88673-FFDE-6A99-4805-51B256FBC0C1}"/>
            </a:ext>
          </a:extLst>
        </p:cNvPr>
        <p:cNvGrpSpPr/>
        <p:nvPr/>
      </p:nvGrpSpPr>
      <p:grpSpPr>
        <a:xfrm>
          <a:off x="0" y="0"/>
          <a:ext cx="0" cy="0"/>
          <a:chOff x="0" y="0"/>
          <a:chExt cx="0" cy="0"/>
        </a:xfrm>
      </p:grpSpPr>
      <p:pic>
        <p:nvPicPr>
          <p:cNvPr id="2" name="image35.jpeg">
            <a:extLst>
              <a:ext uri="{FF2B5EF4-FFF2-40B4-BE49-F238E27FC236}">
                <a16:creationId xmlns:a16="http://schemas.microsoft.com/office/drawing/2014/main" id="{C30E9037-8E1B-C091-BFAE-916CF67ACC98}"/>
              </a:ext>
            </a:extLst>
          </p:cNvPr>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38913833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A819E-01CC-66B7-6104-283AC4BF5C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95CA25-276D-3425-A14D-7CFB9E5E64FD}"/>
              </a:ext>
            </a:extLst>
          </p:cNvPr>
          <p:cNvSpPr txBox="1"/>
          <p:nvPr/>
        </p:nvSpPr>
        <p:spPr>
          <a:xfrm>
            <a:off x="275810" y="511074"/>
            <a:ext cx="6097656" cy="369332"/>
          </a:xfrm>
          <a:prstGeom prst="rect">
            <a:avLst/>
          </a:prstGeom>
          <a:noFill/>
        </p:spPr>
        <p:txBody>
          <a:bodyPr wrap="square">
            <a:spAutoFit/>
          </a:bodyPr>
          <a:lstStyle/>
          <a:p>
            <a:pPr algn="l"/>
            <a:r>
              <a:rPr lang="en-US" b="1" i="0" dirty="0">
                <a:solidFill>
                  <a:srgbClr val="C00000"/>
                </a:solidFill>
                <a:effectLst/>
                <a:latin typeface="Inter"/>
              </a:rPr>
              <a:t>Example of Decision Tree</a:t>
            </a:r>
          </a:p>
        </p:txBody>
      </p:sp>
      <p:pic>
        <p:nvPicPr>
          <p:cNvPr id="7170" name="Picture 2" descr="example data ,decision tree">
            <a:extLst>
              <a:ext uri="{FF2B5EF4-FFF2-40B4-BE49-F238E27FC236}">
                <a16:creationId xmlns:a16="http://schemas.microsoft.com/office/drawing/2014/main" id="{31291AA7-BD72-9F60-CC8E-BB562C66F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2837" y="918129"/>
            <a:ext cx="6195814" cy="50055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670EAF-8E2B-4628-01BF-0B2697920B79}"/>
              </a:ext>
            </a:extLst>
          </p:cNvPr>
          <p:cNvSpPr txBox="1"/>
          <p:nvPr/>
        </p:nvSpPr>
        <p:spPr>
          <a:xfrm>
            <a:off x="586408" y="1156665"/>
            <a:ext cx="4512365" cy="2031325"/>
          </a:xfrm>
          <a:prstGeom prst="rect">
            <a:avLst/>
          </a:prstGeom>
          <a:noFill/>
        </p:spPr>
        <p:txBody>
          <a:bodyPr wrap="square">
            <a:spAutoFit/>
          </a:bodyPr>
          <a:lstStyle/>
          <a:p>
            <a:r>
              <a:rPr lang="en-US" b="0" i="0" dirty="0">
                <a:solidFill>
                  <a:srgbClr val="383838"/>
                </a:solidFill>
                <a:effectLst/>
                <a:latin typeface="Inter"/>
              </a:rPr>
              <a:t>	Decision trees are </a:t>
            </a:r>
            <a:r>
              <a:rPr lang="en-US" b="1" i="0" dirty="0">
                <a:solidFill>
                  <a:srgbClr val="383838"/>
                </a:solidFill>
                <a:effectLst/>
                <a:latin typeface="Inter"/>
              </a:rPr>
              <a:t>upside down </a:t>
            </a:r>
            <a:r>
              <a:rPr lang="en-US" b="0" i="0" dirty="0">
                <a:solidFill>
                  <a:srgbClr val="383838"/>
                </a:solidFill>
                <a:effectLst/>
                <a:latin typeface="Inter"/>
              </a:rPr>
              <a:t>which means the root is at the top and then this root is split into various several nodes. Decision trees are </a:t>
            </a:r>
            <a:r>
              <a:rPr lang="en-US" b="1" i="0" dirty="0">
                <a:solidFill>
                  <a:srgbClr val="383838"/>
                </a:solidFill>
                <a:effectLst/>
                <a:latin typeface="Inter"/>
              </a:rPr>
              <a:t>nothing but a bunch of if-else statements in </a:t>
            </a:r>
            <a:r>
              <a:rPr lang="en-US" b="1" i="0" dirty="0">
                <a:solidFill>
                  <a:srgbClr val="C00000"/>
                </a:solidFill>
                <a:effectLst/>
                <a:latin typeface="Inter"/>
              </a:rPr>
              <a:t>layman</a:t>
            </a:r>
            <a:r>
              <a:rPr lang="en-US" b="1" i="0" dirty="0">
                <a:solidFill>
                  <a:srgbClr val="383838"/>
                </a:solidFill>
                <a:effectLst/>
                <a:latin typeface="Inter"/>
              </a:rPr>
              <a:t> </a:t>
            </a:r>
            <a:r>
              <a:rPr lang="en-US" b="1" i="0" dirty="0">
                <a:solidFill>
                  <a:srgbClr val="C00000"/>
                </a:solidFill>
                <a:effectLst/>
                <a:latin typeface="Inter"/>
              </a:rPr>
              <a:t>terms</a:t>
            </a:r>
            <a:r>
              <a:rPr lang="en-US" b="0" i="0" dirty="0">
                <a:solidFill>
                  <a:srgbClr val="383838"/>
                </a:solidFill>
                <a:effectLst/>
                <a:latin typeface="Inter"/>
              </a:rPr>
              <a:t>. It checks if the condition is true and if it is then it goes to the next node attached to that decision.</a:t>
            </a:r>
            <a:endParaRPr lang="en-US" dirty="0"/>
          </a:p>
        </p:txBody>
      </p:sp>
    </p:spTree>
    <p:extLst>
      <p:ext uri="{BB962C8B-B14F-4D97-AF65-F5344CB8AC3E}">
        <p14:creationId xmlns:p14="http://schemas.microsoft.com/office/powerpoint/2010/main" val="34303856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8B9CCA-B83A-BBC8-3DD9-F34D3A09CF90}"/>
              </a:ext>
            </a:extLst>
          </p:cNvPr>
          <p:cNvSpPr txBox="1"/>
          <p:nvPr/>
        </p:nvSpPr>
        <p:spPr>
          <a:xfrm>
            <a:off x="852279" y="603119"/>
            <a:ext cx="10408755" cy="923330"/>
          </a:xfrm>
          <a:prstGeom prst="rect">
            <a:avLst/>
          </a:prstGeom>
          <a:noFill/>
        </p:spPr>
        <p:txBody>
          <a:bodyPr wrap="square">
            <a:spAutoFit/>
          </a:bodyPr>
          <a:lstStyle/>
          <a:p>
            <a:r>
              <a:rPr lang="en-US" b="0" i="0" dirty="0">
                <a:solidFill>
                  <a:srgbClr val="383838"/>
                </a:solidFill>
                <a:effectLst/>
                <a:latin typeface="Inter"/>
              </a:rPr>
              <a:t>In the below diagram the tree will </a:t>
            </a:r>
            <a:r>
              <a:rPr lang="en-US" b="1" i="0" dirty="0">
                <a:solidFill>
                  <a:srgbClr val="383838"/>
                </a:solidFill>
                <a:effectLst/>
                <a:latin typeface="Inter"/>
              </a:rPr>
              <a:t>first ask what is the weather?</a:t>
            </a:r>
            <a:r>
              <a:rPr lang="en-US" b="0" i="0" dirty="0">
                <a:solidFill>
                  <a:srgbClr val="383838"/>
                </a:solidFill>
                <a:effectLst/>
                <a:latin typeface="Inter"/>
              </a:rPr>
              <a:t> Is it sunny, cloudy, or rainy? If yes then it will go to the next feature which is humidity and wind. It will again check if there is a strong wind or weak, if it’s a weak wind and it’s rainy then the person may go and play.</a:t>
            </a:r>
            <a:endParaRPr lang="en-US" dirty="0"/>
          </a:p>
        </p:txBody>
      </p:sp>
      <p:pic>
        <p:nvPicPr>
          <p:cNvPr id="12290" name="Picture 2" descr="Decision tree example">
            <a:extLst>
              <a:ext uri="{FF2B5EF4-FFF2-40B4-BE49-F238E27FC236}">
                <a16:creationId xmlns:a16="http://schemas.microsoft.com/office/drawing/2014/main" id="{7E939C63-47DD-EA54-A1B7-8828F1B8A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526449"/>
            <a:ext cx="8953500" cy="39544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5AB799-3337-4528-81DD-8DAB2121C2DA}"/>
              </a:ext>
            </a:extLst>
          </p:cNvPr>
          <p:cNvSpPr txBox="1"/>
          <p:nvPr/>
        </p:nvSpPr>
        <p:spPr>
          <a:xfrm>
            <a:off x="852279" y="1908313"/>
            <a:ext cx="3092727" cy="646331"/>
          </a:xfrm>
          <a:prstGeom prst="rect">
            <a:avLst/>
          </a:prstGeom>
          <a:noFill/>
        </p:spPr>
        <p:txBody>
          <a:bodyPr wrap="square" rtlCol="0">
            <a:spAutoFit/>
          </a:bodyPr>
          <a:lstStyle/>
          <a:p>
            <a:r>
              <a:rPr lang="en-US" b="1" dirty="0">
                <a:solidFill>
                  <a:srgbClr val="C00000"/>
                </a:solidFill>
              </a:rPr>
              <a:t>All the Non-Leaf Nodes are Features</a:t>
            </a:r>
          </a:p>
        </p:txBody>
      </p:sp>
    </p:spTree>
    <p:extLst>
      <p:ext uri="{BB962C8B-B14F-4D97-AF65-F5344CB8AC3E}">
        <p14:creationId xmlns:p14="http://schemas.microsoft.com/office/powerpoint/2010/main" val="2224003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DD2E263-17C1-264F-0152-33A0BCE93D45}"/>
              </a:ext>
            </a:extLst>
          </p:cNvPr>
          <p:cNvGraphicFramePr>
            <a:graphicFrameLocks noGrp="1"/>
          </p:cNvGraphicFramePr>
          <p:nvPr>
            <p:extLst>
              <p:ext uri="{D42A27DB-BD31-4B8C-83A1-F6EECF244321}">
                <p14:modId xmlns:p14="http://schemas.microsoft.com/office/powerpoint/2010/main" val="48166126"/>
              </p:ext>
            </p:extLst>
          </p:nvPr>
        </p:nvGraphicFramePr>
        <p:xfrm>
          <a:off x="4495800" y="1600200"/>
          <a:ext cx="7432038" cy="4688839"/>
        </p:xfrm>
        <a:graphic>
          <a:graphicData uri="http://schemas.openxmlformats.org/drawingml/2006/table">
            <a:tbl>
              <a:tblPr/>
              <a:tblGrid>
                <a:gridCol w="1238673">
                  <a:extLst>
                    <a:ext uri="{9D8B030D-6E8A-4147-A177-3AD203B41FA5}">
                      <a16:colId xmlns:a16="http://schemas.microsoft.com/office/drawing/2014/main" val="2774863575"/>
                    </a:ext>
                  </a:extLst>
                </a:gridCol>
                <a:gridCol w="1072727">
                  <a:extLst>
                    <a:ext uri="{9D8B030D-6E8A-4147-A177-3AD203B41FA5}">
                      <a16:colId xmlns:a16="http://schemas.microsoft.com/office/drawing/2014/main" val="1912601908"/>
                    </a:ext>
                  </a:extLst>
                </a:gridCol>
                <a:gridCol w="1404619">
                  <a:extLst>
                    <a:ext uri="{9D8B030D-6E8A-4147-A177-3AD203B41FA5}">
                      <a16:colId xmlns:a16="http://schemas.microsoft.com/office/drawing/2014/main" val="3680616784"/>
                    </a:ext>
                  </a:extLst>
                </a:gridCol>
                <a:gridCol w="1115061">
                  <a:extLst>
                    <a:ext uri="{9D8B030D-6E8A-4147-A177-3AD203B41FA5}">
                      <a16:colId xmlns:a16="http://schemas.microsoft.com/office/drawing/2014/main" val="1503765688"/>
                    </a:ext>
                  </a:extLst>
                </a:gridCol>
                <a:gridCol w="1117600">
                  <a:extLst>
                    <a:ext uri="{9D8B030D-6E8A-4147-A177-3AD203B41FA5}">
                      <a16:colId xmlns:a16="http://schemas.microsoft.com/office/drawing/2014/main" val="493932256"/>
                    </a:ext>
                  </a:extLst>
                </a:gridCol>
                <a:gridCol w="1483358">
                  <a:extLst>
                    <a:ext uri="{9D8B030D-6E8A-4147-A177-3AD203B41FA5}">
                      <a16:colId xmlns:a16="http://schemas.microsoft.com/office/drawing/2014/main" val="2275551164"/>
                    </a:ext>
                  </a:extLst>
                </a:gridCol>
              </a:tblGrid>
              <a:tr h="1019313">
                <a:tc>
                  <a:txBody>
                    <a:bodyPr/>
                    <a:lstStyle/>
                    <a:p>
                      <a:pPr algn="ctr" fontAlgn="b"/>
                      <a:r>
                        <a:rPr lang="en-US" b="1" dirty="0">
                          <a:effectLst/>
                        </a:rPr>
                        <a:t>Animal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b="1" dirty="0">
                          <a:effectLst/>
                        </a:rPr>
                        <a:t>Has fur (Hair)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b="1" dirty="0">
                          <a:effectLst/>
                        </a:rPr>
                        <a:t>Has feathers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b="1" dirty="0">
                          <a:effectLst/>
                        </a:rPr>
                        <a:t>Lays eggs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b="1">
                          <a:effectLst/>
                        </a:rPr>
                        <a:t>Can fly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b="1">
                          <a:effectLst/>
                        </a:rPr>
                        <a:t>Type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83885684"/>
                  </a:ext>
                </a:extLst>
              </a:tr>
              <a:tr h="713519">
                <a:tc>
                  <a:txBody>
                    <a:bodyPr/>
                    <a:lstStyle/>
                    <a:p>
                      <a:pPr algn="ctr" fontAlgn="base"/>
                      <a:r>
                        <a:rPr lang="en-US" dirty="0">
                          <a:effectLst/>
                        </a:rPr>
                        <a:t>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Mammal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843589"/>
                  </a:ext>
                </a:extLst>
              </a:tr>
              <a:tr h="407725">
                <a:tc>
                  <a:txBody>
                    <a:bodyPr/>
                    <a:lstStyle/>
                    <a:p>
                      <a:pPr algn="ctr" fontAlgn="base"/>
                      <a:r>
                        <a:rPr lang="en-US">
                          <a:effectLst/>
                        </a:rPr>
                        <a:t>Eagle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Bird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9790773"/>
                  </a:ext>
                </a:extLst>
              </a:tr>
              <a:tr h="713519">
                <a:tc>
                  <a:txBody>
                    <a:bodyPr/>
                    <a:lstStyle/>
                    <a:p>
                      <a:pPr algn="ctr" fontAlgn="base"/>
                      <a:r>
                        <a:rPr lang="en-US">
                          <a:effectLst/>
                        </a:rPr>
                        <a:t>Platypus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Mammal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50127767"/>
                  </a:ext>
                </a:extLst>
              </a:tr>
              <a:tr h="713519">
                <a:tc>
                  <a:txBody>
                    <a:bodyPr/>
                    <a:lstStyle/>
                    <a:p>
                      <a:pPr algn="ctr" fontAlgn="base"/>
                      <a:r>
                        <a:rPr lang="en-US">
                          <a:effectLst/>
                        </a:rPr>
                        <a:t>Sparrow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Bird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39000569"/>
                  </a:ext>
                </a:extLst>
              </a:tr>
              <a:tr h="713519">
                <a:tc>
                  <a:txBody>
                    <a:bodyPr/>
                    <a:lstStyle/>
                    <a:p>
                      <a:pPr algn="ctr" fontAlgn="base"/>
                      <a:r>
                        <a:rPr lang="en-US">
                          <a:effectLst/>
                        </a:rPr>
                        <a:t>Bat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Mammal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57632285"/>
                  </a:ext>
                </a:extLst>
              </a:tr>
              <a:tr h="407725">
                <a:tc>
                  <a:txBody>
                    <a:bodyPr/>
                    <a:lstStyle/>
                    <a:p>
                      <a:pPr algn="ctr" fontAlgn="base"/>
                      <a:r>
                        <a:rPr lang="en-US">
                          <a:effectLst/>
                        </a:rPr>
                        <a:t>Ostrich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dirty="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b="1" dirty="0">
                          <a:effectLst/>
                        </a:rPr>
                        <a:t>Bird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90868593"/>
                  </a:ext>
                </a:extLst>
              </a:tr>
            </a:tbl>
          </a:graphicData>
        </a:graphic>
      </p:graphicFrame>
      <p:sp>
        <p:nvSpPr>
          <p:cNvPr id="6" name="TextBox 5">
            <a:extLst>
              <a:ext uri="{FF2B5EF4-FFF2-40B4-BE49-F238E27FC236}">
                <a16:creationId xmlns:a16="http://schemas.microsoft.com/office/drawing/2014/main" id="{42AD1A0E-8160-42AF-72A9-A18360213265}"/>
              </a:ext>
            </a:extLst>
          </p:cNvPr>
          <p:cNvSpPr txBox="1"/>
          <p:nvPr/>
        </p:nvSpPr>
        <p:spPr>
          <a:xfrm>
            <a:off x="538480" y="196840"/>
            <a:ext cx="11389358" cy="1754326"/>
          </a:xfrm>
          <a:prstGeom prst="rect">
            <a:avLst/>
          </a:prstGeom>
          <a:noFill/>
        </p:spPr>
        <p:txBody>
          <a:bodyPr wrap="square">
            <a:spAutoFit/>
          </a:bodyPr>
          <a:lstStyle/>
          <a:p>
            <a:pPr algn="l"/>
            <a:r>
              <a:rPr lang="en-US" b="1" i="0" dirty="0">
                <a:solidFill>
                  <a:srgbClr val="C00000"/>
                </a:solidFill>
                <a:effectLst/>
                <a:latin typeface="Söhne"/>
              </a:rPr>
              <a:t>Example: </a:t>
            </a:r>
            <a:r>
              <a:rPr lang="en-US" b="1" i="0" dirty="0">
                <a:solidFill>
                  <a:srgbClr val="0070C0"/>
                </a:solidFill>
                <a:effectLst/>
                <a:latin typeface="Söhne"/>
              </a:rPr>
              <a:t>Build a decision tree using the give data:</a:t>
            </a:r>
          </a:p>
          <a:p>
            <a:pPr algn="l">
              <a:buFont typeface="+mj-lt"/>
              <a:buAutoNum type="arabicPeriod"/>
            </a:pPr>
            <a:r>
              <a:rPr lang="en-US" b="1" i="0" dirty="0">
                <a:solidFill>
                  <a:srgbClr val="0D0D0D"/>
                </a:solidFill>
                <a:effectLst/>
                <a:latin typeface="Söhne"/>
              </a:rPr>
              <a:t>Choosing the root node:</a:t>
            </a:r>
            <a:r>
              <a:rPr lang="en-US" b="0" i="0" dirty="0">
                <a:solidFill>
                  <a:srgbClr val="0D0D0D"/>
                </a:solidFill>
                <a:effectLst/>
                <a:latin typeface="Söhne"/>
              </a:rPr>
              <a:t> We start by selecting the feature that best splits the data. We can use metrics like Gini impurity or information gain to measure the effectiveness of each feature. In this case, let's choose "Can fly" as the root node because it best separates birds from mammals.</a:t>
            </a:r>
          </a:p>
          <a:p>
            <a:pPr algn="l">
              <a:buFont typeface="+mj-lt"/>
              <a:buAutoNum type="arabicPeriod"/>
            </a:pPr>
            <a:r>
              <a:rPr lang="en-US" b="1" i="0" dirty="0">
                <a:solidFill>
                  <a:srgbClr val="0D0D0D"/>
                </a:solidFill>
                <a:effectLst/>
                <a:latin typeface="Söhne"/>
              </a:rPr>
              <a:t>Splitting the data:</a:t>
            </a:r>
            <a:r>
              <a:rPr lang="en-US" b="0" i="0" dirty="0">
                <a:solidFill>
                  <a:srgbClr val="0D0D0D"/>
                </a:solidFill>
                <a:effectLst/>
                <a:latin typeface="Söhne"/>
              </a:rPr>
              <a:t> We partition the dataset based on the values of the selected feature. For "Can fly," we have two branches: "Yes" and "No."</a:t>
            </a:r>
          </a:p>
        </p:txBody>
      </p:sp>
      <p:sp>
        <p:nvSpPr>
          <p:cNvPr id="8" name="TextBox 7">
            <a:extLst>
              <a:ext uri="{FF2B5EF4-FFF2-40B4-BE49-F238E27FC236}">
                <a16:creationId xmlns:a16="http://schemas.microsoft.com/office/drawing/2014/main" id="{AA75A800-8BF1-5547-5C25-0F072BA6C066}"/>
              </a:ext>
            </a:extLst>
          </p:cNvPr>
          <p:cNvSpPr txBox="1"/>
          <p:nvPr/>
        </p:nvSpPr>
        <p:spPr>
          <a:xfrm>
            <a:off x="538480" y="1600200"/>
            <a:ext cx="3850640" cy="2031325"/>
          </a:xfrm>
          <a:prstGeom prst="rect">
            <a:avLst/>
          </a:prstGeom>
          <a:noFill/>
        </p:spPr>
        <p:txBody>
          <a:bodyPr wrap="square">
            <a:spAutoFit/>
          </a:bodyPr>
          <a:lstStyle/>
          <a:p>
            <a:pPr algn="l">
              <a:buFont typeface="+mj-lt"/>
              <a:buAutoNum type="arabicPeriod"/>
            </a:pPr>
            <a:endParaRPr lang="en-US" b="0" i="0" dirty="0">
              <a:solidFill>
                <a:srgbClr val="0D0D0D"/>
              </a:solidFill>
              <a:effectLst/>
              <a:latin typeface="Söhne"/>
            </a:endParaRPr>
          </a:p>
          <a:p>
            <a:pPr algn="l"/>
            <a:r>
              <a:rPr lang="en-US" b="1" i="0" dirty="0">
                <a:solidFill>
                  <a:srgbClr val="0D0D0D"/>
                </a:solidFill>
                <a:effectLst/>
                <a:latin typeface="Söhne"/>
              </a:rPr>
              <a:t>3. Repeat:</a:t>
            </a:r>
            <a:r>
              <a:rPr lang="en-US" b="0" i="0" dirty="0">
                <a:solidFill>
                  <a:srgbClr val="0D0D0D"/>
                </a:solidFill>
                <a:effectLst/>
                <a:latin typeface="Söhne"/>
              </a:rPr>
              <a:t> We repeat the process for each branch, selecting the best feature to split the data until we reach a stopping criterion (e.g., maximum depth, minimum number of samples per leaf).</a:t>
            </a:r>
          </a:p>
        </p:txBody>
      </p:sp>
    </p:spTree>
    <p:extLst>
      <p:ext uri="{BB962C8B-B14F-4D97-AF65-F5344CB8AC3E}">
        <p14:creationId xmlns:p14="http://schemas.microsoft.com/office/powerpoint/2010/main" val="20678020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B1CC7943-478F-A29E-6D42-CD08798BAF17}"/>
              </a:ext>
            </a:extLst>
          </p:cNvPr>
          <p:cNvGrpSpPr/>
          <p:nvPr/>
        </p:nvGrpSpPr>
        <p:grpSpPr>
          <a:xfrm>
            <a:off x="2062480" y="1219200"/>
            <a:ext cx="8976360" cy="4988561"/>
            <a:chOff x="1148080" y="487680"/>
            <a:chExt cx="8976360" cy="4988561"/>
          </a:xfrm>
        </p:grpSpPr>
        <p:sp>
          <p:nvSpPr>
            <p:cNvPr id="6" name="Rectangle: Rounded Corners 5">
              <a:extLst>
                <a:ext uri="{FF2B5EF4-FFF2-40B4-BE49-F238E27FC236}">
                  <a16:creationId xmlns:a16="http://schemas.microsoft.com/office/drawing/2014/main" id="{E1966946-2528-38A8-1A4A-14CA5CD853C8}"/>
                </a:ext>
              </a:extLst>
            </p:cNvPr>
            <p:cNvSpPr/>
            <p:nvPr/>
          </p:nvSpPr>
          <p:spPr>
            <a:xfrm>
              <a:off x="2783840" y="48768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Can fly?</a:t>
              </a:r>
            </a:p>
            <a:p>
              <a:pPr algn="ctr"/>
              <a:endParaRPr lang="en-US" sz="2000" b="1" dirty="0">
                <a:solidFill>
                  <a:schemeClr val="tx1"/>
                </a:solidFill>
              </a:endParaRPr>
            </a:p>
          </p:txBody>
        </p:sp>
        <p:sp>
          <p:nvSpPr>
            <p:cNvPr id="7" name="Rectangle: Rounded Corners 6">
              <a:extLst>
                <a:ext uri="{FF2B5EF4-FFF2-40B4-BE49-F238E27FC236}">
                  <a16:creationId xmlns:a16="http://schemas.microsoft.com/office/drawing/2014/main" id="{729B6475-94E7-4D77-0102-567621825A52}"/>
                </a:ext>
              </a:extLst>
            </p:cNvPr>
            <p:cNvSpPr/>
            <p:nvPr/>
          </p:nvSpPr>
          <p:spPr>
            <a:xfrm>
              <a:off x="1148080" y="199644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Bird</a:t>
              </a:r>
            </a:p>
            <a:p>
              <a:pPr algn="ctr"/>
              <a:endParaRPr lang="en-US" sz="2000" b="1" dirty="0">
                <a:solidFill>
                  <a:schemeClr val="tx1"/>
                </a:solidFill>
              </a:endParaRPr>
            </a:p>
          </p:txBody>
        </p:sp>
        <p:sp>
          <p:nvSpPr>
            <p:cNvPr id="9" name="Rectangle: Rounded Corners 8">
              <a:extLst>
                <a:ext uri="{FF2B5EF4-FFF2-40B4-BE49-F238E27FC236}">
                  <a16:creationId xmlns:a16="http://schemas.microsoft.com/office/drawing/2014/main" id="{F66EA9B5-1D25-55A5-1BAA-8DE25378FE08}"/>
                </a:ext>
              </a:extLst>
            </p:cNvPr>
            <p:cNvSpPr/>
            <p:nvPr/>
          </p:nvSpPr>
          <p:spPr>
            <a:xfrm>
              <a:off x="5313680" y="1996440"/>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Has fur?</a:t>
              </a:r>
              <a:endParaRPr lang="en-US" sz="2000" b="1" dirty="0">
                <a:solidFill>
                  <a:schemeClr val="tx1"/>
                </a:solidFill>
              </a:endParaRPr>
            </a:p>
          </p:txBody>
        </p:sp>
        <p:sp>
          <p:nvSpPr>
            <p:cNvPr id="11" name="Rectangle: Rounded Corners 10">
              <a:extLst>
                <a:ext uri="{FF2B5EF4-FFF2-40B4-BE49-F238E27FC236}">
                  <a16:creationId xmlns:a16="http://schemas.microsoft.com/office/drawing/2014/main" id="{70AEDFEB-8C53-3E3F-7A6D-1B9730D55880}"/>
                </a:ext>
              </a:extLst>
            </p:cNvPr>
            <p:cNvSpPr/>
            <p:nvPr/>
          </p:nvSpPr>
          <p:spPr>
            <a:xfrm>
              <a:off x="6929120" y="338328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Has feathers?</a:t>
              </a:r>
              <a:endParaRPr lang="en-US" sz="2000" b="1" dirty="0">
                <a:solidFill>
                  <a:schemeClr val="tx1"/>
                </a:solidFill>
              </a:endParaRPr>
            </a:p>
          </p:txBody>
        </p:sp>
        <p:sp>
          <p:nvSpPr>
            <p:cNvPr id="12" name="Rectangle: Rounded Corners 11">
              <a:extLst>
                <a:ext uri="{FF2B5EF4-FFF2-40B4-BE49-F238E27FC236}">
                  <a16:creationId xmlns:a16="http://schemas.microsoft.com/office/drawing/2014/main" id="{8377A622-04B5-640F-BF88-DECF2E328019}"/>
                </a:ext>
              </a:extLst>
            </p:cNvPr>
            <p:cNvSpPr/>
            <p:nvPr/>
          </p:nvSpPr>
          <p:spPr>
            <a:xfrm>
              <a:off x="4048760" y="338328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Mammal</a:t>
              </a:r>
              <a:endParaRPr lang="en-US" sz="2000" b="1" dirty="0">
                <a:solidFill>
                  <a:schemeClr val="tx1"/>
                </a:solidFill>
              </a:endParaRPr>
            </a:p>
          </p:txBody>
        </p:sp>
        <p:sp>
          <p:nvSpPr>
            <p:cNvPr id="13" name="Rectangle: Rounded Corners 12">
              <a:extLst>
                <a:ext uri="{FF2B5EF4-FFF2-40B4-BE49-F238E27FC236}">
                  <a16:creationId xmlns:a16="http://schemas.microsoft.com/office/drawing/2014/main" id="{5629A148-1F3B-3DBD-05F9-BC8EA5CA96BD}"/>
                </a:ext>
              </a:extLst>
            </p:cNvPr>
            <p:cNvSpPr/>
            <p:nvPr/>
          </p:nvSpPr>
          <p:spPr>
            <a:xfrm>
              <a:off x="5740400" y="496824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p>
            <a:p>
              <a:pPr algn="ctr"/>
              <a:r>
                <a:rPr lang="en-US" sz="2000" b="1" dirty="0"/>
                <a:t>Bird</a:t>
              </a:r>
            </a:p>
            <a:p>
              <a:pPr algn="ctr"/>
              <a:endParaRPr lang="en-US" sz="2000" b="1" dirty="0">
                <a:solidFill>
                  <a:schemeClr val="tx1"/>
                </a:solidFill>
              </a:endParaRPr>
            </a:p>
          </p:txBody>
        </p:sp>
        <p:sp>
          <p:nvSpPr>
            <p:cNvPr id="14" name="Rectangle: Rounded Corners 13">
              <a:extLst>
                <a:ext uri="{FF2B5EF4-FFF2-40B4-BE49-F238E27FC236}">
                  <a16:creationId xmlns:a16="http://schemas.microsoft.com/office/drawing/2014/main" id="{4A0E8A8B-1E43-45D6-16FB-0A783C0F529C}"/>
                </a:ext>
              </a:extLst>
            </p:cNvPr>
            <p:cNvSpPr/>
            <p:nvPr/>
          </p:nvSpPr>
          <p:spPr>
            <a:xfrm>
              <a:off x="8671560" y="4968241"/>
              <a:ext cx="1452880" cy="508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i="0" dirty="0">
                  <a:solidFill>
                    <a:schemeClr val="tx1"/>
                  </a:solidFill>
                  <a:effectLst/>
                  <a:latin typeface="Söhne Mono"/>
                </a:rPr>
                <a:t>Mammal</a:t>
              </a:r>
              <a:endParaRPr lang="en-US" sz="2000" b="1" dirty="0">
                <a:solidFill>
                  <a:schemeClr val="tx1"/>
                </a:solidFill>
              </a:endParaRPr>
            </a:p>
          </p:txBody>
        </p:sp>
        <p:cxnSp>
          <p:nvCxnSpPr>
            <p:cNvPr id="16" name="Straight Connector 15">
              <a:extLst>
                <a:ext uri="{FF2B5EF4-FFF2-40B4-BE49-F238E27FC236}">
                  <a16:creationId xmlns:a16="http://schemas.microsoft.com/office/drawing/2014/main" id="{2FC94FC5-A7BF-9237-5699-10244BCF8B7F}"/>
                </a:ext>
              </a:extLst>
            </p:cNvPr>
            <p:cNvCxnSpPr>
              <a:stCxn id="7" idx="0"/>
              <a:endCxn id="6" idx="2"/>
            </p:cNvCxnSpPr>
            <p:nvPr/>
          </p:nvCxnSpPr>
          <p:spPr>
            <a:xfrm flipV="1">
              <a:off x="1874520" y="995680"/>
              <a:ext cx="1635760" cy="1000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4A99E4B-5360-B638-DC74-5626AA35B13B}"/>
                </a:ext>
              </a:extLst>
            </p:cNvPr>
            <p:cNvCxnSpPr>
              <a:stCxn id="6" idx="2"/>
              <a:endCxn id="9" idx="0"/>
            </p:cNvCxnSpPr>
            <p:nvPr/>
          </p:nvCxnSpPr>
          <p:spPr>
            <a:xfrm>
              <a:off x="3510280" y="995680"/>
              <a:ext cx="2529840" cy="1000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60B600E-9480-78D5-0A71-51E7B9979B44}"/>
                </a:ext>
              </a:extLst>
            </p:cNvPr>
            <p:cNvCxnSpPr>
              <a:stCxn id="9" idx="2"/>
              <a:endCxn id="12" idx="0"/>
            </p:cNvCxnSpPr>
            <p:nvPr/>
          </p:nvCxnSpPr>
          <p:spPr>
            <a:xfrm flipH="1">
              <a:off x="4775200" y="2504440"/>
              <a:ext cx="1264920" cy="878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42E8C3B-1433-3A2F-1449-7F166A21C0B5}"/>
                </a:ext>
              </a:extLst>
            </p:cNvPr>
            <p:cNvCxnSpPr>
              <a:stCxn id="9" idx="2"/>
              <a:endCxn id="11" idx="0"/>
            </p:cNvCxnSpPr>
            <p:nvPr/>
          </p:nvCxnSpPr>
          <p:spPr>
            <a:xfrm>
              <a:off x="6040120" y="2504440"/>
              <a:ext cx="1615440" cy="878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661C6F-D020-7226-3C85-D38A72D89CEE}"/>
                </a:ext>
              </a:extLst>
            </p:cNvPr>
            <p:cNvCxnSpPr>
              <a:stCxn id="11" idx="2"/>
              <a:endCxn id="13" idx="0"/>
            </p:cNvCxnSpPr>
            <p:nvPr/>
          </p:nvCxnSpPr>
          <p:spPr>
            <a:xfrm flipH="1">
              <a:off x="6466840" y="3891281"/>
              <a:ext cx="1188720" cy="1076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74536F-4712-8153-A763-9E8F266D722F}"/>
                </a:ext>
              </a:extLst>
            </p:cNvPr>
            <p:cNvCxnSpPr>
              <a:stCxn id="11" idx="2"/>
              <a:endCxn id="14" idx="0"/>
            </p:cNvCxnSpPr>
            <p:nvPr/>
          </p:nvCxnSpPr>
          <p:spPr>
            <a:xfrm>
              <a:off x="7655560" y="3891281"/>
              <a:ext cx="1742440" cy="107696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064023-AE6A-8943-6FA1-4995A1B5A34B}"/>
                </a:ext>
              </a:extLst>
            </p:cNvPr>
            <p:cNvSpPr txBox="1"/>
            <p:nvPr/>
          </p:nvSpPr>
          <p:spPr>
            <a:xfrm>
              <a:off x="4686300" y="2660135"/>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sp>
          <p:nvSpPr>
            <p:cNvPr id="30" name="TextBox 29">
              <a:extLst>
                <a:ext uri="{FF2B5EF4-FFF2-40B4-BE49-F238E27FC236}">
                  <a16:creationId xmlns:a16="http://schemas.microsoft.com/office/drawing/2014/main" id="{AD6248D4-9490-90AF-18B1-8F1A8C00A059}"/>
                </a:ext>
              </a:extLst>
            </p:cNvPr>
            <p:cNvSpPr txBox="1"/>
            <p:nvPr/>
          </p:nvSpPr>
          <p:spPr>
            <a:xfrm>
              <a:off x="8698230" y="4160243"/>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1" name="TextBox 30">
              <a:extLst>
                <a:ext uri="{FF2B5EF4-FFF2-40B4-BE49-F238E27FC236}">
                  <a16:creationId xmlns:a16="http://schemas.microsoft.com/office/drawing/2014/main" id="{7F883C59-5362-CB60-CAD6-D1EC52014C4E}"/>
                </a:ext>
              </a:extLst>
            </p:cNvPr>
            <p:cNvSpPr txBox="1"/>
            <p:nvPr/>
          </p:nvSpPr>
          <p:spPr>
            <a:xfrm>
              <a:off x="6951980" y="2660135"/>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2" name="TextBox 31">
              <a:extLst>
                <a:ext uri="{FF2B5EF4-FFF2-40B4-BE49-F238E27FC236}">
                  <a16:creationId xmlns:a16="http://schemas.microsoft.com/office/drawing/2014/main" id="{5558D1FD-AA12-DD57-3D97-0CFD6A6435DA}"/>
                </a:ext>
              </a:extLst>
            </p:cNvPr>
            <p:cNvSpPr txBox="1"/>
            <p:nvPr/>
          </p:nvSpPr>
          <p:spPr>
            <a:xfrm>
              <a:off x="4803140" y="1187688"/>
              <a:ext cx="711200" cy="369332"/>
            </a:xfrm>
            <a:prstGeom prst="rect">
              <a:avLst/>
            </a:prstGeom>
            <a:noFill/>
          </p:spPr>
          <p:txBody>
            <a:bodyPr wrap="square">
              <a:spAutoFit/>
            </a:bodyPr>
            <a:lstStyle/>
            <a:p>
              <a:r>
                <a:rPr lang="en-US" b="1" i="0" dirty="0">
                  <a:solidFill>
                    <a:srgbClr val="C00000"/>
                  </a:solidFill>
                  <a:effectLst/>
                  <a:latin typeface="Söhne"/>
                </a:rPr>
                <a:t>No</a:t>
              </a:r>
              <a:endParaRPr lang="en-US" b="1" dirty="0">
                <a:solidFill>
                  <a:srgbClr val="C00000"/>
                </a:solidFill>
              </a:endParaRPr>
            </a:p>
          </p:txBody>
        </p:sp>
        <p:sp>
          <p:nvSpPr>
            <p:cNvPr id="33" name="TextBox 32">
              <a:extLst>
                <a:ext uri="{FF2B5EF4-FFF2-40B4-BE49-F238E27FC236}">
                  <a16:creationId xmlns:a16="http://schemas.microsoft.com/office/drawing/2014/main" id="{D3BA6378-4837-FEA9-1E36-BC5D1EE59A33}"/>
                </a:ext>
              </a:extLst>
            </p:cNvPr>
            <p:cNvSpPr txBox="1"/>
            <p:nvPr/>
          </p:nvSpPr>
          <p:spPr>
            <a:xfrm>
              <a:off x="1988820" y="1303774"/>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sp>
          <p:nvSpPr>
            <p:cNvPr id="35" name="TextBox 34">
              <a:extLst>
                <a:ext uri="{FF2B5EF4-FFF2-40B4-BE49-F238E27FC236}">
                  <a16:creationId xmlns:a16="http://schemas.microsoft.com/office/drawing/2014/main" id="{A3F95728-32C9-402B-CBD8-EC66E0E48945}"/>
                </a:ext>
              </a:extLst>
            </p:cNvPr>
            <p:cNvSpPr txBox="1"/>
            <p:nvPr/>
          </p:nvSpPr>
          <p:spPr>
            <a:xfrm>
              <a:off x="6350000" y="4222235"/>
              <a:ext cx="711200" cy="369332"/>
            </a:xfrm>
            <a:prstGeom prst="rect">
              <a:avLst/>
            </a:prstGeom>
            <a:noFill/>
          </p:spPr>
          <p:txBody>
            <a:bodyPr wrap="square">
              <a:spAutoFit/>
            </a:bodyPr>
            <a:lstStyle/>
            <a:p>
              <a:r>
                <a:rPr lang="en-US" b="1" i="0" dirty="0">
                  <a:solidFill>
                    <a:srgbClr val="0D0D0D"/>
                  </a:solidFill>
                  <a:effectLst/>
                  <a:latin typeface="Söhne"/>
                </a:rPr>
                <a:t>Yes</a:t>
              </a:r>
              <a:endParaRPr lang="en-US" b="1" dirty="0"/>
            </a:p>
          </p:txBody>
        </p:sp>
      </p:grpSp>
    </p:spTree>
    <p:extLst>
      <p:ext uri="{BB962C8B-B14F-4D97-AF65-F5344CB8AC3E}">
        <p14:creationId xmlns:p14="http://schemas.microsoft.com/office/powerpoint/2010/main" val="11295341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EB636D-AAE9-9953-3600-8A1801D3B1C4}"/>
              </a:ext>
            </a:extLst>
          </p:cNvPr>
          <p:cNvSpPr txBox="1"/>
          <p:nvPr/>
        </p:nvSpPr>
        <p:spPr>
          <a:xfrm>
            <a:off x="426720" y="309612"/>
            <a:ext cx="11551920" cy="5693866"/>
          </a:xfrm>
          <a:prstGeom prst="rect">
            <a:avLst/>
          </a:prstGeom>
          <a:noFill/>
        </p:spPr>
        <p:txBody>
          <a:bodyPr wrap="square">
            <a:spAutoFit/>
          </a:bodyPr>
          <a:lstStyle/>
          <a:p>
            <a:pPr algn="l"/>
            <a:r>
              <a:rPr lang="en-US" b="1" i="0" dirty="0">
                <a:solidFill>
                  <a:srgbClr val="C00000"/>
                </a:solidFill>
                <a:effectLst/>
                <a:latin typeface="Söhne"/>
              </a:rPr>
              <a:t>C</a:t>
            </a:r>
            <a:r>
              <a:rPr lang="en-US" sz="2200" b="1" i="0" dirty="0">
                <a:solidFill>
                  <a:srgbClr val="C00000"/>
                </a:solidFill>
                <a:effectLst/>
                <a:latin typeface="Söhne"/>
              </a:rPr>
              <a:t>hallenges in implementing the decision tree </a:t>
            </a:r>
          </a:p>
          <a:p>
            <a:pPr algn="l">
              <a:buFont typeface="+mj-lt"/>
              <a:buAutoNum type="arabicPeriod"/>
            </a:pPr>
            <a:endParaRPr lang="en-US" b="1" dirty="0">
              <a:solidFill>
                <a:srgbClr val="0D0D0D"/>
              </a:solidFill>
              <a:latin typeface="Söhne"/>
            </a:endParaRPr>
          </a:p>
          <a:p>
            <a:pPr algn="l">
              <a:buFont typeface="+mj-lt"/>
              <a:buAutoNum type="arabicPeriod"/>
            </a:pPr>
            <a:r>
              <a:rPr lang="en-US" b="1" i="0" dirty="0">
                <a:solidFill>
                  <a:srgbClr val="0D0D0D"/>
                </a:solidFill>
                <a:effectLst/>
                <a:latin typeface="Söhne"/>
              </a:rPr>
              <a:t> Overfitting</a:t>
            </a:r>
            <a:r>
              <a:rPr lang="en-US" b="0" i="0" dirty="0">
                <a:solidFill>
                  <a:srgbClr val="0D0D0D"/>
                </a:solidFill>
                <a:effectLst/>
                <a:latin typeface="Söhne"/>
              </a:rPr>
              <a:t>: </a:t>
            </a:r>
          </a:p>
          <a:p>
            <a:pPr algn="l"/>
            <a:r>
              <a:rPr lang="en-US" dirty="0">
                <a:solidFill>
                  <a:srgbClr val="0D0D0D"/>
                </a:solidFill>
                <a:latin typeface="Söhne"/>
              </a:rPr>
              <a:t>	</a:t>
            </a:r>
            <a:r>
              <a:rPr lang="en-US" b="0" i="0" dirty="0">
                <a:solidFill>
                  <a:srgbClr val="0D0D0D"/>
                </a:solidFill>
                <a:effectLst/>
                <a:latin typeface="Söhne"/>
              </a:rPr>
              <a:t>Decision trees can get </a:t>
            </a:r>
            <a:r>
              <a:rPr lang="en-US" b="1" i="0" dirty="0">
                <a:solidFill>
                  <a:srgbClr val="C00000"/>
                </a:solidFill>
                <a:effectLst/>
                <a:latin typeface="Söhne"/>
              </a:rPr>
              <a:t>too specific to the training data</a:t>
            </a:r>
            <a:r>
              <a:rPr lang="en-US" b="0" i="0" dirty="0">
                <a:solidFill>
                  <a:srgbClr val="0D0D0D"/>
                </a:solidFill>
                <a:effectLst/>
                <a:latin typeface="Söhne"/>
              </a:rPr>
              <a:t>, capturing </a:t>
            </a:r>
            <a:r>
              <a:rPr lang="en-US" b="1" i="0" dirty="0">
                <a:solidFill>
                  <a:srgbClr val="C00000"/>
                </a:solidFill>
                <a:effectLst/>
                <a:latin typeface="Söhne"/>
              </a:rPr>
              <a:t>noise</a:t>
            </a:r>
            <a:r>
              <a:rPr lang="en-US" b="0" i="0" dirty="0">
                <a:solidFill>
                  <a:srgbClr val="0D0D0D"/>
                </a:solidFill>
                <a:effectLst/>
                <a:latin typeface="Söhne"/>
              </a:rPr>
              <a:t> instead of true patterns. Imagine trying to </a:t>
            </a:r>
            <a:r>
              <a:rPr lang="en-US" b="1" i="0" dirty="0">
                <a:solidFill>
                  <a:srgbClr val="C00000"/>
                </a:solidFill>
                <a:effectLst/>
                <a:latin typeface="Söhne"/>
              </a:rPr>
              <a:t>memorize all answers to a quiz</a:t>
            </a:r>
            <a:r>
              <a:rPr lang="en-US" b="0" i="0" dirty="0">
                <a:solidFill>
                  <a:srgbClr val="0D0D0D"/>
                </a:solidFill>
                <a:effectLst/>
                <a:latin typeface="Söhne"/>
              </a:rPr>
              <a:t>, including the wrong ones, instead of understanding the concepts.</a:t>
            </a:r>
          </a:p>
          <a:p>
            <a:pPr algn="l"/>
            <a:r>
              <a:rPr lang="en-US" b="0" i="0" dirty="0">
                <a:solidFill>
                  <a:srgbClr val="0D0D0D"/>
                </a:solidFill>
                <a:effectLst/>
                <a:latin typeface="Söhne"/>
              </a:rPr>
              <a:t>	Overfitting occurs when a </a:t>
            </a:r>
            <a:r>
              <a:rPr lang="en-US" b="1" i="0" dirty="0">
                <a:solidFill>
                  <a:srgbClr val="C00000"/>
                </a:solidFill>
                <a:effectLst/>
                <a:latin typeface="Söhne"/>
              </a:rPr>
              <a:t>machine learning model learns the training data too well</a:t>
            </a:r>
            <a:r>
              <a:rPr lang="en-US" b="0" i="0" dirty="0">
                <a:solidFill>
                  <a:srgbClr val="0D0D0D"/>
                </a:solidFill>
                <a:effectLst/>
                <a:latin typeface="Söhne"/>
              </a:rPr>
              <a:t>, but fails to generalize to new, unseen data.</a:t>
            </a:r>
          </a:p>
          <a:p>
            <a:pPr algn="l"/>
            <a:endParaRPr lang="en-US" b="0" i="0" dirty="0">
              <a:solidFill>
                <a:srgbClr val="0D0D0D"/>
              </a:solidFill>
              <a:effectLst/>
              <a:latin typeface="Söhne"/>
            </a:endParaRPr>
          </a:p>
          <a:p>
            <a:pPr algn="l"/>
            <a:r>
              <a:rPr lang="en-US" b="1" i="0" dirty="0">
                <a:solidFill>
                  <a:srgbClr val="0D0D0D"/>
                </a:solidFill>
                <a:effectLst/>
                <a:latin typeface="Söhne"/>
              </a:rPr>
              <a:t>2. Choosing the Right Questions (Features)</a:t>
            </a:r>
            <a:r>
              <a:rPr lang="en-US" b="0" i="0" dirty="0">
                <a:solidFill>
                  <a:srgbClr val="0D0D0D"/>
                </a:solidFill>
                <a:effectLst/>
                <a:latin typeface="Söhne"/>
              </a:rPr>
              <a:t>: </a:t>
            </a:r>
          </a:p>
          <a:p>
            <a:pPr algn="l"/>
            <a:r>
              <a:rPr lang="en-US" dirty="0">
                <a:solidFill>
                  <a:srgbClr val="0D0D0D"/>
                </a:solidFill>
                <a:latin typeface="Söhne"/>
              </a:rPr>
              <a:t>	</a:t>
            </a:r>
            <a:r>
              <a:rPr lang="en-US" b="0" i="0" dirty="0">
                <a:solidFill>
                  <a:srgbClr val="0D0D0D"/>
                </a:solidFill>
                <a:effectLst/>
                <a:latin typeface="Söhne"/>
              </a:rPr>
              <a:t>Deciding which question to ask at each step (like "Can it fly?") can be tricky. If we ask the wrong questions, we won't get closer to the correct answer. It's like playing a guessing game where some questions are more useful than others.</a:t>
            </a:r>
          </a:p>
          <a:p>
            <a:pPr algn="l"/>
            <a:endParaRPr lang="en-US" dirty="0">
              <a:solidFill>
                <a:srgbClr val="0D0D0D"/>
              </a:solidFill>
              <a:latin typeface="Söhne"/>
            </a:endParaRPr>
          </a:p>
          <a:p>
            <a:pPr algn="l"/>
            <a:r>
              <a:rPr lang="en-US" b="1" i="0" dirty="0">
                <a:solidFill>
                  <a:srgbClr val="0D0D0D"/>
                </a:solidFill>
                <a:effectLst/>
                <a:latin typeface="Söhne"/>
              </a:rPr>
              <a:t>3. Handling Continuous Information</a:t>
            </a:r>
            <a:r>
              <a:rPr lang="en-US" b="0" i="0" dirty="0">
                <a:solidFill>
                  <a:srgbClr val="0D0D0D"/>
                </a:solidFill>
                <a:effectLst/>
                <a:latin typeface="Söhne"/>
              </a:rPr>
              <a:t>: </a:t>
            </a:r>
          </a:p>
          <a:p>
            <a:pPr algn="l"/>
            <a:r>
              <a:rPr lang="en-US" dirty="0">
                <a:solidFill>
                  <a:srgbClr val="0D0D0D"/>
                </a:solidFill>
                <a:latin typeface="Söhne"/>
              </a:rPr>
              <a:t>	</a:t>
            </a:r>
            <a:r>
              <a:rPr lang="en-US" b="0" i="0" dirty="0">
                <a:solidFill>
                  <a:srgbClr val="0D0D0D"/>
                </a:solidFill>
                <a:effectLst/>
                <a:latin typeface="Söhne"/>
              </a:rPr>
              <a:t>Decision trees prefer categorical (yes/no) questions, so dealing with continuous information, like temperature, requires converting it into categories (hot, cold, warm).</a:t>
            </a:r>
          </a:p>
          <a:p>
            <a:pPr algn="l"/>
            <a:endParaRPr lang="en-US" b="0" i="0" dirty="0">
              <a:solidFill>
                <a:srgbClr val="0D0D0D"/>
              </a:solidFill>
              <a:effectLst/>
              <a:latin typeface="Söhne"/>
            </a:endParaRPr>
          </a:p>
          <a:p>
            <a:pPr algn="l"/>
            <a:r>
              <a:rPr lang="en-US" b="1" i="0" dirty="0">
                <a:solidFill>
                  <a:srgbClr val="0D0D0D"/>
                </a:solidFill>
                <a:effectLst/>
                <a:latin typeface="Söhne"/>
              </a:rPr>
              <a:t>4. Data Imbalance</a:t>
            </a:r>
            <a:r>
              <a:rPr lang="en-US" b="0" i="0" dirty="0">
                <a:solidFill>
                  <a:srgbClr val="0D0D0D"/>
                </a:solidFill>
                <a:effectLst/>
                <a:latin typeface="Söhne"/>
              </a:rPr>
              <a:t>: If there are far more examples of one class than another, the tree might favor the majority class, ignoring the minority. It's like a classroom where the teacher only pays attention to the rowdy students, neglecting the quiet ones.</a:t>
            </a:r>
          </a:p>
        </p:txBody>
      </p:sp>
    </p:spTree>
    <p:extLst>
      <p:ext uri="{BB962C8B-B14F-4D97-AF65-F5344CB8AC3E}">
        <p14:creationId xmlns:p14="http://schemas.microsoft.com/office/powerpoint/2010/main" val="2190963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304D1-3233-130F-84CD-8896D81A2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280" y="764940"/>
            <a:ext cx="9375440" cy="5328119"/>
          </a:xfrm>
          <a:prstGeom prst="rect">
            <a:avLst/>
          </a:prstGeom>
        </p:spPr>
      </p:pic>
    </p:spTree>
    <p:extLst>
      <p:ext uri="{BB962C8B-B14F-4D97-AF65-F5344CB8AC3E}">
        <p14:creationId xmlns:p14="http://schemas.microsoft.com/office/powerpoint/2010/main" val="11096262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143A5A-9F8B-43D4-B830-447E840B3860}"/>
              </a:ext>
            </a:extLst>
          </p:cNvPr>
          <p:cNvSpPr txBox="1"/>
          <p:nvPr/>
        </p:nvSpPr>
        <p:spPr>
          <a:xfrm>
            <a:off x="426720" y="188804"/>
            <a:ext cx="11236960" cy="5170646"/>
          </a:xfrm>
          <a:prstGeom prst="rect">
            <a:avLst/>
          </a:prstGeom>
          <a:noFill/>
        </p:spPr>
        <p:txBody>
          <a:bodyPr wrap="square">
            <a:spAutoFit/>
          </a:bodyPr>
          <a:lstStyle/>
          <a:p>
            <a:pPr algn="l"/>
            <a:r>
              <a:rPr lang="en-US" sz="2200" dirty="0">
                <a:solidFill>
                  <a:srgbClr val="0D0D0D"/>
                </a:solidFill>
                <a:latin typeface="Söhne"/>
              </a:rPr>
              <a:t>5. </a:t>
            </a:r>
            <a:r>
              <a:rPr lang="en-US" sz="2200" b="1" i="0" dirty="0">
                <a:solidFill>
                  <a:srgbClr val="0D0D0D"/>
                </a:solidFill>
                <a:effectLst/>
                <a:latin typeface="Söhne"/>
              </a:rPr>
              <a:t>Complexity and Time</a:t>
            </a:r>
            <a:r>
              <a:rPr lang="en-US" sz="2200" b="0" i="0" dirty="0">
                <a:solidFill>
                  <a:srgbClr val="0D0D0D"/>
                </a:solidFill>
                <a:effectLst/>
                <a:latin typeface="Söhne"/>
              </a:rPr>
              <a:t>: </a:t>
            </a:r>
          </a:p>
          <a:p>
            <a:pPr lvl="1"/>
            <a:r>
              <a:rPr lang="en-US" sz="2200" b="0" i="0" dirty="0">
                <a:solidFill>
                  <a:srgbClr val="0D0D0D"/>
                </a:solidFill>
                <a:effectLst/>
                <a:latin typeface="Söhne"/>
              </a:rPr>
              <a:t>Building a decision tree can </a:t>
            </a:r>
            <a:r>
              <a:rPr lang="en-US" sz="2200" b="1" i="0" dirty="0">
                <a:solidFill>
                  <a:srgbClr val="C00000"/>
                </a:solidFill>
                <a:effectLst/>
                <a:latin typeface="Söhne"/>
              </a:rPr>
              <a:t>take a lot of time</a:t>
            </a:r>
            <a:r>
              <a:rPr lang="en-US" sz="2200" b="0" i="0" dirty="0">
                <a:solidFill>
                  <a:srgbClr val="0D0D0D"/>
                </a:solidFill>
                <a:effectLst/>
                <a:latin typeface="Söhne"/>
              </a:rPr>
              <a:t>, especially if there </a:t>
            </a:r>
            <a:r>
              <a:rPr lang="en-US" sz="2200" b="1" i="0" dirty="0">
                <a:solidFill>
                  <a:srgbClr val="C00000"/>
                </a:solidFill>
                <a:effectLst/>
                <a:latin typeface="Söhne"/>
              </a:rPr>
              <a:t>are many features or a large dataset. </a:t>
            </a:r>
            <a:r>
              <a:rPr lang="en-US" sz="2200" b="0" i="0" dirty="0">
                <a:solidFill>
                  <a:srgbClr val="0D0D0D"/>
                </a:solidFill>
                <a:effectLst/>
                <a:latin typeface="Söhne"/>
              </a:rPr>
              <a:t>It's like drawing a very intricate map – the more details you include, the longer it takes to finish.</a:t>
            </a:r>
          </a:p>
          <a:p>
            <a:pPr lvl="1"/>
            <a:endParaRPr lang="en-US" sz="2200" b="0" i="0" dirty="0">
              <a:solidFill>
                <a:srgbClr val="0D0D0D"/>
              </a:solidFill>
              <a:effectLst/>
              <a:latin typeface="Söhne"/>
            </a:endParaRPr>
          </a:p>
          <a:p>
            <a:pPr algn="l"/>
            <a:r>
              <a:rPr lang="en-US" sz="2200" b="1" i="0" dirty="0">
                <a:solidFill>
                  <a:srgbClr val="0D0D0D"/>
                </a:solidFill>
                <a:effectLst/>
                <a:latin typeface="Söhne"/>
              </a:rPr>
              <a:t>6. Making Sense of the Tree</a:t>
            </a:r>
            <a:r>
              <a:rPr lang="en-US" sz="2200" b="0" i="0" dirty="0">
                <a:solidFill>
                  <a:srgbClr val="0D0D0D"/>
                </a:solidFill>
                <a:effectLst/>
                <a:latin typeface="Söhne"/>
              </a:rPr>
              <a:t>: While decision trees are easy to understand visually, complex trees can become like tangled branches, making it </a:t>
            </a:r>
            <a:r>
              <a:rPr lang="en-US" sz="2200" b="1" i="0" dirty="0">
                <a:solidFill>
                  <a:srgbClr val="C00000"/>
                </a:solidFill>
                <a:effectLst/>
                <a:latin typeface="Söhne"/>
              </a:rPr>
              <a:t>hard to see the overall structure</a:t>
            </a:r>
            <a:r>
              <a:rPr lang="en-US" sz="2200" b="0" i="0" dirty="0">
                <a:solidFill>
                  <a:srgbClr val="0D0D0D"/>
                </a:solidFill>
                <a:effectLst/>
                <a:latin typeface="Söhne"/>
              </a:rPr>
              <a:t>. It's like trying to </a:t>
            </a:r>
            <a:r>
              <a:rPr lang="en-US" sz="2200" b="1" i="0" dirty="0">
                <a:solidFill>
                  <a:srgbClr val="C00000"/>
                </a:solidFill>
                <a:effectLst/>
                <a:latin typeface="Söhne"/>
              </a:rPr>
              <a:t>navigate a forest with too many trees blocking your view.</a:t>
            </a:r>
          </a:p>
          <a:p>
            <a:pPr algn="l"/>
            <a:endParaRPr lang="en-US" sz="2200" b="1" i="0" dirty="0">
              <a:solidFill>
                <a:srgbClr val="C00000"/>
              </a:solidFill>
              <a:effectLst/>
              <a:latin typeface="Söhne"/>
            </a:endParaRPr>
          </a:p>
          <a:p>
            <a:pPr algn="l"/>
            <a:r>
              <a:rPr lang="en-US" sz="2200" b="1" i="0" dirty="0">
                <a:solidFill>
                  <a:srgbClr val="0D0D0D"/>
                </a:solidFill>
                <a:effectLst/>
                <a:latin typeface="Söhne"/>
              </a:rPr>
              <a:t>7. Handling Missing Information</a:t>
            </a:r>
            <a:r>
              <a:rPr lang="en-US" sz="2200" b="0" i="0" dirty="0">
                <a:solidFill>
                  <a:srgbClr val="0D0D0D"/>
                </a:solidFill>
                <a:effectLst/>
                <a:latin typeface="Söhne"/>
              </a:rPr>
              <a:t>: Decision trees don't handle missing data well. If some information is missing, it's like trying to answer a question without all the necessary clues.</a:t>
            </a:r>
          </a:p>
          <a:p>
            <a:pPr algn="l"/>
            <a:endParaRPr lang="en-US" sz="2200" b="0" i="0" dirty="0">
              <a:solidFill>
                <a:srgbClr val="0D0D0D"/>
              </a:solidFill>
              <a:effectLst/>
              <a:latin typeface="Söhne"/>
            </a:endParaRPr>
          </a:p>
          <a:p>
            <a:pPr algn="l"/>
            <a:r>
              <a:rPr lang="en-US" sz="2200" b="1" i="0" dirty="0">
                <a:solidFill>
                  <a:srgbClr val="0D0D0D"/>
                </a:solidFill>
                <a:effectLst/>
                <a:latin typeface="Söhne"/>
              </a:rPr>
              <a:t>8. Balancing Simplicity and Accuracy</a:t>
            </a:r>
            <a:r>
              <a:rPr lang="en-US" sz="2200" b="0" i="0" dirty="0">
                <a:solidFill>
                  <a:srgbClr val="0D0D0D"/>
                </a:solidFill>
                <a:effectLst/>
                <a:latin typeface="Söhne"/>
              </a:rPr>
              <a:t>: Sometimes, </a:t>
            </a:r>
            <a:r>
              <a:rPr lang="en-US" sz="2200" b="1" i="0" dirty="0">
                <a:solidFill>
                  <a:srgbClr val="C00000"/>
                </a:solidFill>
                <a:effectLst/>
                <a:latin typeface="Söhne"/>
              </a:rPr>
              <a:t>simpler trees are better </a:t>
            </a:r>
            <a:r>
              <a:rPr lang="en-US" sz="2200" b="0" i="0" dirty="0">
                <a:solidFill>
                  <a:srgbClr val="0D0D0D"/>
                </a:solidFill>
                <a:effectLst/>
                <a:latin typeface="Söhne"/>
              </a:rPr>
              <a:t>because they generalize well to new data. Finding the right balance between a simple and accurate tree is like finding the perfect recipe – not too complicated, but not missing any key ingredients.</a:t>
            </a:r>
          </a:p>
        </p:txBody>
      </p:sp>
    </p:spTree>
    <p:extLst>
      <p:ext uri="{BB962C8B-B14F-4D97-AF65-F5344CB8AC3E}">
        <p14:creationId xmlns:p14="http://schemas.microsoft.com/office/powerpoint/2010/main" val="1253958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51ABC-9191-A36E-9ED8-91A17D337F1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D0486EA-B4F0-F387-ECCE-C415D9F7D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0754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F559E-118E-F616-48CE-B685B0F8C2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7F8897-7CF6-82E9-8FFD-827C706CBCC8}"/>
              </a:ext>
            </a:extLst>
          </p:cNvPr>
          <p:cNvSpPr txBox="1"/>
          <p:nvPr/>
        </p:nvSpPr>
        <p:spPr>
          <a:xfrm>
            <a:off x="653497" y="333466"/>
            <a:ext cx="11263520" cy="1846659"/>
          </a:xfrm>
          <a:prstGeom prst="rect">
            <a:avLst/>
          </a:prstGeom>
          <a:noFill/>
        </p:spPr>
        <p:txBody>
          <a:bodyPr wrap="square">
            <a:spAutoFit/>
          </a:bodyPr>
          <a:lstStyle/>
          <a:p>
            <a:r>
              <a:rPr lang="en-US" sz="2400" b="1" dirty="0">
                <a:solidFill>
                  <a:srgbClr val="C00000"/>
                </a:solidFill>
              </a:rPr>
              <a:t>Random Forest:</a:t>
            </a:r>
          </a:p>
          <a:p>
            <a:r>
              <a:rPr lang="en-US" dirty="0"/>
              <a:t>	Random forest is an </a:t>
            </a:r>
            <a:r>
              <a:rPr lang="en-US" b="1" dirty="0">
                <a:solidFill>
                  <a:srgbClr val="C00000"/>
                </a:solidFill>
              </a:rPr>
              <a:t>ensemble</a:t>
            </a:r>
            <a:r>
              <a:rPr lang="en-US" dirty="0"/>
              <a:t> classifier, i.e. a combining classifier that uses and </a:t>
            </a:r>
            <a:r>
              <a:rPr lang="en-US" b="1" dirty="0"/>
              <a:t>combines many decision tree classifiers.</a:t>
            </a:r>
            <a:r>
              <a:rPr lang="en-US" dirty="0"/>
              <a:t>  It is also used for Regression.</a:t>
            </a:r>
          </a:p>
          <a:p>
            <a:r>
              <a:rPr lang="en-US" dirty="0"/>
              <a:t>	Random Forest </a:t>
            </a:r>
            <a:r>
              <a:rPr lang="en-US" b="1" dirty="0">
                <a:solidFill>
                  <a:srgbClr val="C00000"/>
                </a:solidFill>
              </a:rPr>
              <a:t>combines the output of multiple decision trees </a:t>
            </a:r>
            <a:r>
              <a:rPr lang="en-US" dirty="0"/>
              <a:t>to reach a single result. </a:t>
            </a:r>
            <a:r>
              <a:rPr lang="en-US" b="0" i="0" dirty="0">
                <a:solidFill>
                  <a:srgbClr val="383838"/>
                </a:solidFill>
                <a:effectLst/>
                <a:latin typeface="Inter"/>
              </a:rPr>
              <a:t>It combines the </a:t>
            </a:r>
            <a:r>
              <a:rPr lang="en-US" b="1" i="0" dirty="0">
                <a:solidFill>
                  <a:srgbClr val="383838"/>
                </a:solidFill>
                <a:effectLst/>
                <a:latin typeface="Inter"/>
              </a:rPr>
              <a:t>opinions</a:t>
            </a:r>
            <a:r>
              <a:rPr lang="en-US" b="0" i="0" dirty="0">
                <a:solidFill>
                  <a:srgbClr val="383838"/>
                </a:solidFill>
                <a:effectLst/>
                <a:latin typeface="Inter"/>
              </a:rPr>
              <a:t> </a:t>
            </a:r>
            <a:r>
              <a:rPr lang="en-US" b="1" i="0" dirty="0">
                <a:solidFill>
                  <a:srgbClr val="383838"/>
                </a:solidFill>
                <a:effectLst/>
                <a:latin typeface="Inter"/>
              </a:rPr>
              <a:t>of</a:t>
            </a:r>
            <a:r>
              <a:rPr lang="en-US" b="0" i="0" dirty="0">
                <a:solidFill>
                  <a:srgbClr val="383838"/>
                </a:solidFill>
                <a:effectLst/>
                <a:latin typeface="Inter"/>
              </a:rPr>
              <a:t> </a:t>
            </a:r>
            <a:r>
              <a:rPr lang="en-US" b="1" i="0" dirty="0">
                <a:solidFill>
                  <a:srgbClr val="383838"/>
                </a:solidFill>
                <a:effectLst/>
                <a:latin typeface="Inter"/>
              </a:rPr>
              <a:t>many</a:t>
            </a:r>
            <a:r>
              <a:rPr lang="en-US" b="0" i="0" dirty="0">
                <a:solidFill>
                  <a:srgbClr val="383838"/>
                </a:solidFill>
                <a:effectLst/>
                <a:latin typeface="Inter"/>
              </a:rPr>
              <a:t> “</a:t>
            </a:r>
            <a:r>
              <a:rPr lang="en-US" b="1" i="0" dirty="0">
                <a:solidFill>
                  <a:srgbClr val="C00000"/>
                </a:solidFill>
                <a:effectLst/>
                <a:latin typeface="Inter"/>
              </a:rPr>
              <a:t>trees</a:t>
            </a:r>
            <a:r>
              <a:rPr lang="en-US" b="0" i="0" dirty="0">
                <a:solidFill>
                  <a:srgbClr val="383838"/>
                </a:solidFill>
                <a:effectLst/>
                <a:latin typeface="Inter"/>
              </a:rPr>
              <a:t>”  </a:t>
            </a:r>
            <a:r>
              <a:rPr lang="en-US" dirty="0" err="1">
                <a:solidFill>
                  <a:srgbClr val="383838"/>
                </a:solidFill>
                <a:latin typeface="Inter"/>
              </a:rPr>
              <a:t>i.e</a:t>
            </a:r>
            <a:r>
              <a:rPr lang="en-US" dirty="0">
                <a:solidFill>
                  <a:srgbClr val="383838"/>
                </a:solidFill>
                <a:latin typeface="Inter"/>
              </a:rPr>
              <a:t>, </a:t>
            </a:r>
            <a:r>
              <a:rPr lang="en-US" b="0" i="0" dirty="0">
                <a:solidFill>
                  <a:srgbClr val="383838"/>
                </a:solidFill>
                <a:effectLst/>
                <a:latin typeface="Inter"/>
              </a:rPr>
              <a:t>individual models to make better predictions, creating a more robust and accurate overall model.</a:t>
            </a:r>
            <a:endParaRPr lang="en-US" dirty="0"/>
          </a:p>
        </p:txBody>
      </p:sp>
      <p:grpSp>
        <p:nvGrpSpPr>
          <p:cNvPr id="14" name="Group 13">
            <a:extLst>
              <a:ext uri="{FF2B5EF4-FFF2-40B4-BE49-F238E27FC236}">
                <a16:creationId xmlns:a16="http://schemas.microsoft.com/office/drawing/2014/main" id="{B7927042-A14E-1CBF-1A36-6D75007E6C6B}"/>
              </a:ext>
            </a:extLst>
          </p:cNvPr>
          <p:cNvGrpSpPr/>
          <p:nvPr/>
        </p:nvGrpSpPr>
        <p:grpSpPr>
          <a:xfrm>
            <a:off x="2281030" y="1841916"/>
            <a:ext cx="7629940" cy="4857544"/>
            <a:chOff x="2281030" y="1841916"/>
            <a:chExt cx="7629940" cy="4857544"/>
          </a:xfrm>
        </p:grpSpPr>
        <p:pic>
          <p:nvPicPr>
            <p:cNvPr id="8" name="Picture 7">
              <a:extLst>
                <a:ext uri="{FF2B5EF4-FFF2-40B4-BE49-F238E27FC236}">
                  <a16:creationId xmlns:a16="http://schemas.microsoft.com/office/drawing/2014/main" id="{D81BC3CF-9EA3-0BA3-00B6-C5F5ECCB1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030" y="1854448"/>
              <a:ext cx="7629940" cy="4845012"/>
            </a:xfrm>
            <a:prstGeom prst="rect">
              <a:avLst/>
            </a:prstGeom>
          </p:spPr>
        </p:pic>
        <p:sp>
          <p:nvSpPr>
            <p:cNvPr id="10" name="TextBox 9">
              <a:extLst>
                <a:ext uri="{FF2B5EF4-FFF2-40B4-BE49-F238E27FC236}">
                  <a16:creationId xmlns:a16="http://schemas.microsoft.com/office/drawing/2014/main" id="{CE8CD6A5-B2D3-F8BE-8691-DC2536C9E81E}"/>
                </a:ext>
              </a:extLst>
            </p:cNvPr>
            <p:cNvSpPr txBox="1"/>
            <p:nvPr/>
          </p:nvSpPr>
          <p:spPr>
            <a:xfrm>
              <a:off x="5289480" y="2424116"/>
              <a:ext cx="1692551" cy="338554"/>
            </a:xfrm>
            <a:prstGeom prst="rect">
              <a:avLst/>
            </a:prstGeom>
            <a:noFill/>
          </p:spPr>
          <p:txBody>
            <a:bodyPr wrap="square">
              <a:spAutoFit/>
            </a:bodyPr>
            <a:lstStyle/>
            <a:p>
              <a:r>
                <a:rPr lang="en-US" sz="1600" b="1" dirty="0">
                  <a:solidFill>
                    <a:srgbClr val="00B050"/>
                  </a:solidFill>
                </a:rPr>
                <a:t>Random Subset-2</a:t>
              </a:r>
              <a:endParaRPr lang="en-US" sz="1600" dirty="0">
                <a:solidFill>
                  <a:srgbClr val="00B050"/>
                </a:solidFill>
              </a:endParaRPr>
            </a:p>
          </p:txBody>
        </p:sp>
        <p:sp>
          <p:nvSpPr>
            <p:cNvPr id="11" name="TextBox 10">
              <a:extLst>
                <a:ext uri="{FF2B5EF4-FFF2-40B4-BE49-F238E27FC236}">
                  <a16:creationId xmlns:a16="http://schemas.microsoft.com/office/drawing/2014/main" id="{0CF4C5A9-AA3C-0EB3-586C-8CF283C5AB57}"/>
                </a:ext>
              </a:extLst>
            </p:cNvPr>
            <p:cNvSpPr txBox="1"/>
            <p:nvPr/>
          </p:nvSpPr>
          <p:spPr>
            <a:xfrm>
              <a:off x="2922933" y="2462457"/>
              <a:ext cx="1960493" cy="338554"/>
            </a:xfrm>
            <a:prstGeom prst="rect">
              <a:avLst/>
            </a:prstGeom>
            <a:noFill/>
          </p:spPr>
          <p:txBody>
            <a:bodyPr wrap="square">
              <a:spAutoFit/>
            </a:bodyPr>
            <a:lstStyle/>
            <a:p>
              <a:r>
                <a:rPr lang="en-US" sz="1600" b="1" dirty="0">
                  <a:solidFill>
                    <a:srgbClr val="00B050"/>
                  </a:solidFill>
                </a:rPr>
                <a:t>Random Subset-1</a:t>
              </a:r>
              <a:endParaRPr lang="en-US" sz="1600" dirty="0">
                <a:solidFill>
                  <a:srgbClr val="00B050"/>
                </a:solidFill>
              </a:endParaRPr>
            </a:p>
          </p:txBody>
        </p:sp>
        <p:sp>
          <p:nvSpPr>
            <p:cNvPr id="12" name="TextBox 11">
              <a:extLst>
                <a:ext uri="{FF2B5EF4-FFF2-40B4-BE49-F238E27FC236}">
                  <a16:creationId xmlns:a16="http://schemas.microsoft.com/office/drawing/2014/main" id="{3E2B2385-5098-A4BF-83AA-53BA365D5789}"/>
                </a:ext>
              </a:extLst>
            </p:cNvPr>
            <p:cNvSpPr txBox="1"/>
            <p:nvPr/>
          </p:nvSpPr>
          <p:spPr>
            <a:xfrm>
              <a:off x="7852120" y="2462457"/>
              <a:ext cx="1960493" cy="338554"/>
            </a:xfrm>
            <a:prstGeom prst="rect">
              <a:avLst/>
            </a:prstGeom>
            <a:noFill/>
          </p:spPr>
          <p:txBody>
            <a:bodyPr wrap="square">
              <a:spAutoFit/>
            </a:bodyPr>
            <a:lstStyle/>
            <a:p>
              <a:r>
                <a:rPr lang="en-US" sz="1600" b="1" dirty="0">
                  <a:solidFill>
                    <a:srgbClr val="00B050"/>
                  </a:solidFill>
                </a:rPr>
                <a:t>Random Subset-N</a:t>
              </a:r>
              <a:endParaRPr lang="en-US" sz="1600" dirty="0">
                <a:solidFill>
                  <a:srgbClr val="00B050"/>
                </a:solidFill>
              </a:endParaRPr>
            </a:p>
          </p:txBody>
        </p:sp>
        <p:sp>
          <p:nvSpPr>
            <p:cNvPr id="13" name="TextBox 12">
              <a:extLst>
                <a:ext uri="{FF2B5EF4-FFF2-40B4-BE49-F238E27FC236}">
                  <a16:creationId xmlns:a16="http://schemas.microsoft.com/office/drawing/2014/main" id="{67ADC26D-8FCE-923B-09BD-F7988498B8C3}"/>
                </a:ext>
              </a:extLst>
            </p:cNvPr>
            <p:cNvSpPr txBox="1"/>
            <p:nvPr/>
          </p:nvSpPr>
          <p:spPr>
            <a:xfrm>
              <a:off x="5838514" y="1841916"/>
              <a:ext cx="514972" cy="338554"/>
            </a:xfrm>
            <a:prstGeom prst="rect">
              <a:avLst/>
            </a:prstGeom>
            <a:noFill/>
          </p:spPr>
          <p:txBody>
            <a:bodyPr wrap="square">
              <a:spAutoFit/>
            </a:bodyPr>
            <a:lstStyle/>
            <a:p>
              <a:r>
                <a:rPr lang="en-US" sz="1600" b="1" dirty="0">
                  <a:solidFill>
                    <a:srgbClr val="C00000"/>
                  </a:solidFill>
                </a:rPr>
                <a:t>Full</a:t>
              </a:r>
              <a:endParaRPr lang="en-US" sz="1600" dirty="0">
                <a:solidFill>
                  <a:srgbClr val="C00000"/>
                </a:solidFill>
              </a:endParaRPr>
            </a:p>
          </p:txBody>
        </p:sp>
      </p:grpSp>
      <p:sp>
        <p:nvSpPr>
          <p:cNvPr id="16" name="TextBox 15">
            <a:extLst>
              <a:ext uri="{FF2B5EF4-FFF2-40B4-BE49-F238E27FC236}">
                <a16:creationId xmlns:a16="http://schemas.microsoft.com/office/drawing/2014/main" id="{BF9512B8-3C09-9113-8E3C-3C0622C32826}"/>
              </a:ext>
            </a:extLst>
          </p:cNvPr>
          <p:cNvSpPr txBox="1"/>
          <p:nvPr/>
        </p:nvSpPr>
        <p:spPr>
          <a:xfrm>
            <a:off x="424897" y="2930459"/>
            <a:ext cx="1672259" cy="2308324"/>
          </a:xfrm>
          <a:prstGeom prst="rect">
            <a:avLst/>
          </a:prstGeom>
          <a:noFill/>
        </p:spPr>
        <p:txBody>
          <a:bodyPr wrap="square">
            <a:spAutoFit/>
          </a:bodyPr>
          <a:lstStyle/>
          <a:p>
            <a:r>
              <a:rPr lang="en-US" b="1" i="0" dirty="0">
                <a:solidFill>
                  <a:srgbClr val="C00000"/>
                </a:solidFill>
                <a:effectLst/>
                <a:latin typeface="Inter"/>
              </a:rPr>
              <a:t>Note</a:t>
            </a:r>
            <a:r>
              <a:rPr lang="en-US" b="0" i="0" dirty="0">
                <a:solidFill>
                  <a:srgbClr val="383838"/>
                </a:solidFill>
                <a:effectLst/>
                <a:latin typeface="Inter"/>
              </a:rPr>
              <a:t>: Random Subset includes both </a:t>
            </a:r>
            <a:r>
              <a:rPr lang="en-US" b="1" i="0" dirty="0">
                <a:solidFill>
                  <a:srgbClr val="383838"/>
                </a:solidFill>
                <a:effectLst/>
                <a:latin typeface="Inter"/>
              </a:rPr>
              <a:t>Random Subset of the Full Dataset</a:t>
            </a:r>
            <a:r>
              <a:rPr lang="en-US" b="0" i="0" dirty="0">
                <a:solidFill>
                  <a:srgbClr val="383838"/>
                </a:solidFill>
                <a:effectLst/>
                <a:latin typeface="Inter"/>
              </a:rPr>
              <a:t> as well as </a:t>
            </a:r>
            <a:r>
              <a:rPr lang="en-US" b="1" i="0" dirty="0">
                <a:solidFill>
                  <a:srgbClr val="383838"/>
                </a:solidFill>
                <a:effectLst/>
                <a:latin typeface="Inter"/>
              </a:rPr>
              <a:t>Random Features </a:t>
            </a:r>
            <a:r>
              <a:rPr lang="en-US" b="0" i="0" dirty="0">
                <a:solidFill>
                  <a:srgbClr val="383838"/>
                </a:solidFill>
                <a:effectLst/>
                <a:latin typeface="Inter"/>
              </a:rPr>
              <a:t>from the Full Dataset</a:t>
            </a:r>
            <a:endParaRPr lang="en-US" dirty="0"/>
          </a:p>
        </p:txBody>
      </p:sp>
    </p:spTree>
    <p:extLst>
      <p:ext uri="{BB962C8B-B14F-4D97-AF65-F5344CB8AC3E}">
        <p14:creationId xmlns:p14="http://schemas.microsoft.com/office/powerpoint/2010/main" val="39295580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28D8C-C5EC-86B2-C41D-84F4B3289F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96C37D-A4E6-98E5-48B8-A746289C10CC}"/>
              </a:ext>
            </a:extLst>
          </p:cNvPr>
          <p:cNvSpPr txBox="1"/>
          <p:nvPr/>
        </p:nvSpPr>
        <p:spPr>
          <a:xfrm>
            <a:off x="782705" y="874791"/>
            <a:ext cx="10856017" cy="4770537"/>
          </a:xfrm>
          <a:prstGeom prst="rect">
            <a:avLst/>
          </a:prstGeom>
          <a:noFill/>
        </p:spPr>
        <p:txBody>
          <a:bodyPr wrap="square">
            <a:spAutoFit/>
          </a:bodyPr>
          <a:lstStyle/>
          <a:p>
            <a:r>
              <a:rPr lang="en-US" sz="2400" b="1" dirty="0">
                <a:solidFill>
                  <a:srgbClr val="C00000"/>
                </a:solidFill>
              </a:rPr>
              <a:t>Working of the Random Forest Model:</a:t>
            </a:r>
          </a:p>
          <a:p>
            <a:endParaRPr lang="en-US" sz="2000" dirty="0"/>
          </a:p>
          <a:p>
            <a:pPr marL="457200" indent="-457200">
              <a:buAutoNum type="arabicPeriod"/>
            </a:pPr>
            <a:r>
              <a:rPr lang="en-US" sz="2000" dirty="0"/>
              <a:t>Random Forest is a popular group learning method that builds multiple Decision trees and aggregates their outcomes or output to make a final prediction.</a:t>
            </a:r>
          </a:p>
          <a:p>
            <a:pPr marL="457200" indent="-457200">
              <a:buAutoNum type="arabicPeriod"/>
            </a:pPr>
            <a:endParaRPr lang="en-US" sz="2000" dirty="0"/>
          </a:p>
          <a:p>
            <a:pPr marL="457200" indent="-457200">
              <a:buFontTx/>
              <a:buAutoNum type="arabicPeriod"/>
            </a:pPr>
            <a:r>
              <a:rPr lang="en-US" sz="2000" dirty="0"/>
              <a:t>It works by creating a set of decision trees, where each tree is trained on </a:t>
            </a:r>
            <a:r>
              <a:rPr lang="en-US" sz="2000" b="1" dirty="0">
                <a:solidFill>
                  <a:srgbClr val="C00000"/>
                </a:solidFill>
              </a:rPr>
              <a:t>a randomly selected subset of the training data </a:t>
            </a:r>
            <a:r>
              <a:rPr lang="en-US" sz="2000" dirty="0"/>
              <a:t>and </a:t>
            </a:r>
            <a:r>
              <a:rPr lang="en-US" sz="2000" dirty="0">
                <a:solidFill>
                  <a:srgbClr val="C00000"/>
                </a:solidFill>
              </a:rPr>
              <a:t>a </a:t>
            </a:r>
            <a:r>
              <a:rPr lang="en-US" sz="2000" b="1" dirty="0">
                <a:solidFill>
                  <a:srgbClr val="C00000"/>
                </a:solidFill>
              </a:rPr>
              <a:t>randomly selected subset of features</a:t>
            </a:r>
            <a:r>
              <a:rPr lang="en-US" sz="2000" dirty="0"/>
              <a:t>. (Sampling)</a:t>
            </a:r>
          </a:p>
          <a:p>
            <a:pPr marL="457200" indent="-457200">
              <a:buFontTx/>
              <a:buAutoNum type="arabicPeriod"/>
            </a:pPr>
            <a:endParaRPr lang="en-US" sz="2000" dirty="0"/>
          </a:p>
          <a:p>
            <a:pPr marL="457200" indent="-457200">
              <a:buFontTx/>
              <a:buAutoNum type="arabicPeriod"/>
            </a:pPr>
            <a:r>
              <a:rPr lang="en-US" sz="2000" dirty="0"/>
              <a:t>The final prediction is then made by aggregating the prediction of all the trees on the basis of the majority votes from the 'n' trees. The randomness in selecting the data and </a:t>
            </a:r>
            <a:r>
              <a:rPr lang="en-US" sz="2000" dirty="0" err="1"/>
              <a:t>feaures</a:t>
            </a:r>
            <a:r>
              <a:rPr lang="en-US" sz="2000" dirty="0"/>
              <a:t> helps to increase the accuracy of the model.</a:t>
            </a:r>
          </a:p>
          <a:p>
            <a:pPr marL="457200" indent="-457200">
              <a:buAutoNum type="arabicPeriod"/>
            </a:pPr>
            <a:endParaRPr lang="en-US" sz="2000" dirty="0"/>
          </a:p>
          <a:p>
            <a:pPr marL="457200" indent="-457200">
              <a:buAutoNum type="arabicPeriod"/>
            </a:pPr>
            <a:endParaRPr lang="en-US" sz="2000" dirty="0"/>
          </a:p>
          <a:p>
            <a:r>
              <a:rPr lang="en-US" sz="2000" dirty="0"/>
              <a:t>	</a:t>
            </a:r>
          </a:p>
          <a:p>
            <a:r>
              <a:rPr lang="en-US" sz="2000" dirty="0"/>
              <a:t>	</a:t>
            </a:r>
          </a:p>
        </p:txBody>
      </p:sp>
    </p:spTree>
    <p:extLst>
      <p:ext uri="{BB962C8B-B14F-4D97-AF65-F5344CB8AC3E}">
        <p14:creationId xmlns:p14="http://schemas.microsoft.com/office/powerpoint/2010/main" val="41019859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191E6-4846-8418-0621-ECC70B53F2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63CFB1-0089-9829-088B-6EE587295435}"/>
              </a:ext>
            </a:extLst>
          </p:cNvPr>
          <p:cNvSpPr txBox="1"/>
          <p:nvPr/>
        </p:nvSpPr>
        <p:spPr>
          <a:xfrm>
            <a:off x="872157" y="659948"/>
            <a:ext cx="10935530" cy="4770537"/>
          </a:xfrm>
          <a:prstGeom prst="rect">
            <a:avLst/>
          </a:prstGeom>
          <a:noFill/>
        </p:spPr>
        <p:txBody>
          <a:bodyPr wrap="square">
            <a:spAutoFit/>
          </a:bodyPr>
          <a:lstStyle/>
          <a:p>
            <a:r>
              <a:rPr lang="en-US" sz="2400" b="1" dirty="0"/>
              <a:t>Random Forest algorithm :</a:t>
            </a:r>
          </a:p>
          <a:p>
            <a:endParaRPr lang="en-US" sz="2000" dirty="0"/>
          </a:p>
          <a:p>
            <a:pPr marL="457200" indent="-457200">
              <a:buAutoNum type="arabicPeriod"/>
            </a:pPr>
            <a:r>
              <a:rPr lang="en-US" sz="2000" dirty="0"/>
              <a:t>If there are N variables or features in the input data set, select a subset of ‘m’ (m&lt;N) features  at random out of the N features. Also, the observations or data instances should be picked randomly.</a:t>
            </a:r>
          </a:p>
          <a:p>
            <a:pPr marL="457200" indent="-457200">
              <a:buAutoNum type="arabicPeriod"/>
            </a:pPr>
            <a:endParaRPr lang="en-US" sz="2000" dirty="0"/>
          </a:p>
          <a:p>
            <a:pPr marL="457200" indent="-457200">
              <a:buFontTx/>
              <a:buAutoNum type="arabicPeriod"/>
            </a:pPr>
            <a:r>
              <a:rPr lang="en-US" sz="2000" dirty="0"/>
              <a:t>Use the best split principle on these ‘m’ features to calculate the number of nodes ‘d’</a:t>
            </a:r>
          </a:p>
          <a:p>
            <a:pPr marL="457200" indent="-457200">
              <a:buFontTx/>
              <a:buAutoNum type="arabicPeriod"/>
            </a:pPr>
            <a:endParaRPr lang="en-US" sz="2000" dirty="0"/>
          </a:p>
          <a:p>
            <a:pPr marL="457200" indent="-457200">
              <a:buFontTx/>
              <a:buAutoNum type="arabicPeriod"/>
            </a:pPr>
            <a:r>
              <a:rPr lang="en-US" sz="2000" dirty="0"/>
              <a:t> Keep splitting the nodes to child nodes till the tree is grown to the maximum possible extent.</a:t>
            </a:r>
          </a:p>
          <a:p>
            <a:pPr marL="457200" indent="-457200">
              <a:buFontTx/>
              <a:buAutoNum type="arabicPeriod"/>
            </a:pPr>
            <a:endParaRPr lang="en-US" sz="2000" dirty="0"/>
          </a:p>
          <a:p>
            <a:pPr marL="457200" indent="-457200">
              <a:buFontTx/>
              <a:buAutoNum type="arabicPeriod"/>
            </a:pPr>
            <a:r>
              <a:rPr lang="en-US" sz="2000" dirty="0"/>
              <a:t>Select a different subset of the training data ‘with replacement’ to train another decision tree following steps (1) to (3). Repeat this to build and train ‘n’ decision trees.</a:t>
            </a:r>
          </a:p>
          <a:p>
            <a:pPr marL="457200" indent="-457200">
              <a:buFontTx/>
              <a:buAutoNum type="arabicPeriod"/>
            </a:pPr>
            <a:endParaRPr lang="en-US" sz="2000" dirty="0"/>
          </a:p>
          <a:p>
            <a:pPr marL="457200" indent="-457200">
              <a:buFontTx/>
              <a:buAutoNum type="arabicPeriod"/>
            </a:pPr>
            <a:r>
              <a:rPr lang="en-US" sz="2000" dirty="0"/>
              <a:t>Final class assignment is done on the basis of the majority votes from the ‘n’ trees.</a:t>
            </a:r>
          </a:p>
          <a:p>
            <a:pPr marL="457200" indent="-457200">
              <a:buFontTx/>
              <a:buAutoNum type="arabicPeriod"/>
            </a:pPr>
            <a:endParaRPr lang="en-US" sz="2000" dirty="0"/>
          </a:p>
          <a:p>
            <a:endParaRPr lang="en-US" sz="2000" dirty="0"/>
          </a:p>
        </p:txBody>
      </p:sp>
    </p:spTree>
    <p:extLst>
      <p:ext uri="{BB962C8B-B14F-4D97-AF65-F5344CB8AC3E}">
        <p14:creationId xmlns:p14="http://schemas.microsoft.com/office/powerpoint/2010/main" val="35880047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825D-6CB2-9713-CAF4-DD5BFA200026}"/>
            </a:ext>
          </a:extLst>
        </p:cNvPr>
        <p:cNvGrpSpPr/>
        <p:nvPr/>
      </p:nvGrpSpPr>
      <p:grpSpPr>
        <a:xfrm>
          <a:off x="0" y="0"/>
          <a:ext cx="0" cy="0"/>
          <a:chOff x="0" y="0"/>
          <a:chExt cx="0" cy="0"/>
        </a:xfrm>
      </p:grpSpPr>
      <p:pic>
        <p:nvPicPr>
          <p:cNvPr id="1026" name="Picture 2" descr="Machine Learning Random Forest Algorithm - Javatpoint">
            <a:extLst>
              <a:ext uri="{FF2B5EF4-FFF2-40B4-BE49-F238E27FC236}">
                <a16:creationId xmlns:a16="http://schemas.microsoft.com/office/drawing/2014/main" id="{E0D953A3-3E57-986E-1F07-61C9BD594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563" y="336136"/>
            <a:ext cx="7422874" cy="61857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7DCF39-6D02-ED63-EB6E-EFED29FC24AE}"/>
              </a:ext>
            </a:extLst>
          </p:cNvPr>
          <p:cNvSpPr txBox="1"/>
          <p:nvPr/>
        </p:nvSpPr>
        <p:spPr>
          <a:xfrm>
            <a:off x="703193" y="642227"/>
            <a:ext cx="2169216" cy="461665"/>
          </a:xfrm>
          <a:prstGeom prst="rect">
            <a:avLst/>
          </a:prstGeom>
          <a:noFill/>
        </p:spPr>
        <p:txBody>
          <a:bodyPr wrap="square">
            <a:spAutoFit/>
          </a:bodyPr>
          <a:lstStyle/>
          <a:p>
            <a:r>
              <a:rPr lang="en-US" sz="2400" b="1" dirty="0"/>
              <a:t>Example:</a:t>
            </a:r>
          </a:p>
        </p:txBody>
      </p:sp>
    </p:spTree>
    <p:extLst>
      <p:ext uri="{BB962C8B-B14F-4D97-AF65-F5344CB8AC3E}">
        <p14:creationId xmlns:p14="http://schemas.microsoft.com/office/powerpoint/2010/main" val="29973625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30D30-AACC-ADDC-8645-D72E50AAB7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41B692-84F0-A415-07CC-70A0C0ED1EF8}"/>
              </a:ext>
            </a:extLst>
          </p:cNvPr>
          <p:cNvSpPr txBox="1"/>
          <p:nvPr/>
        </p:nvSpPr>
        <p:spPr>
          <a:xfrm>
            <a:off x="862220" y="1017968"/>
            <a:ext cx="10915650" cy="3847207"/>
          </a:xfrm>
          <a:prstGeom prst="rect">
            <a:avLst/>
          </a:prstGeom>
          <a:noFill/>
        </p:spPr>
        <p:txBody>
          <a:bodyPr wrap="square">
            <a:spAutoFit/>
          </a:bodyPr>
          <a:lstStyle/>
          <a:p>
            <a:r>
              <a:rPr lang="en-US" sz="2800" b="1" dirty="0">
                <a:solidFill>
                  <a:srgbClr val="C00000"/>
                </a:solidFill>
              </a:rPr>
              <a:t>Why Random Forest When we have Decision tree Model?</a:t>
            </a:r>
          </a:p>
          <a:p>
            <a:r>
              <a:rPr lang="en-US" sz="2400" dirty="0"/>
              <a:t>	</a:t>
            </a:r>
          </a:p>
          <a:p>
            <a:r>
              <a:rPr lang="en-US" sz="2400" dirty="0"/>
              <a:t>	The main reason for this is the drawback or Limitations with Decision Tree that is </a:t>
            </a:r>
            <a:r>
              <a:rPr lang="en-US" sz="2400" b="1" dirty="0">
                <a:solidFill>
                  <a:srgbClr val="C00000"/>
                </a:solidFill>
              </a:rPr>
              <a:t>Overfitting  </a:t>
            </a:r>
            <a:r>
              <a:rPr lang="en-US" sz="2400" dirty="0"/>
              <a:t>which</a:t>
            </a:r>
            <a:r>
              <a:rPr lang="en-US" sz="2400" b="1" dirty="0"/>
              <a:t> </a:t>
            </a:r>
            <a:r>
              <a:rPr lang="en-US" sz="2400" dirty="0"/>
              <a:t>means it  has </a:t>
            </a:r>
            <a:r>
              <a:rPr lang="en-US" sz="2400" b="1" dirty="0">
                <a:solidFill>
                  <a:srgbClr val="C00000"/>
                </a:solidFill>
              </a:rPr>
              <a:t>Low Bias</a:t>
            </a:r>
            <a:r>
              <a:rPr lang="en-US" sz="2400" dirty="0"/>
              <a:t> and </a:t>
            </a:r>
            <a:r>
              <a:rPr lang="en-US" sz="2400" b="1" dirty="0">
                <a:solidFill>
                  <a:srgbClr val="C00000"/>
                </a:solidFill>
              </a:rPr>
              <a:t>High Variance</a:t>
            </a:r>
            <a:r>
              <a:rPr lang="en-US" sz="2400" dirty="0"/>
              <a:t>. To avoid these kind of problem a model came into picture which is called as Random Forest method. So the Random Forest method will give </a:t>
            </a:r>
            <a:r>
              <a:rPr lang="en-US" sz="2400" b="1" dirty="0"/>
              <a:t>Low Bias and Low Variance, </a:t>
            </a:r>
            <a:r>
              <a:rPr lang="en-US" sz="2400" dirty="0"/>
              <a:t>So in order to get a optimal output we need these two.</a:t>
            </a:r>
            <a:endParaRPr lang="en-US" sz="2400" b="1" dirty="0"/>
          </a:p>
          <a:p>
            <a:endParaRPr lang="en-US" sz="2400" dirty="0"/>
          </a:p>
          <a:p>
            <a:r>
              <a:rPr lang="en-US" sz="2400" b="1" dirty="0"/>
              <a:t>1. Low Bias </a:t>
            </a:r>
            <a:r>
              <a:rPr lang="en-US" sz="2400" dirty="0"/>
              <a:t>– Low Training Error</a:t>
            </a:r>
          </a:p>
          <a:p>
            <a:r>
              <a:rPr lang="en-US" sz="2400" b="1" dirty="0"/>
              <a:t>2. High Variance </a:t>
            </a:r>
            <a:r>
              <a:rPr lang="en-US" sz="2400" dirty="0"/>
              <a:t>– High Testing Error</a:t>
            </a:r>
          </a:p>
        </p:txBody>
      </p:sp>
    </p:spTree>
    <p:extLst>
      <p:ext uri="{BB962C8B-B14F-4D97-AF65-F5344CB8AC3E}">
        <p14:creationId xmlns:p14="http://schemas.microsoft.com/office/powerpoint/2010/main" val="11387580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C6513-9B71-B1D4-1D93-5C17E174E6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8A5A74B-146A-B0A4-B998-A19516616F51}"/>
              </a:ext>
            </a:extLst>
          </p:cNvPr>
          <p:cNvSpPr txBox="1"/>
          <p:nvPr/>
        </p:nvSpPr>
        <p:spPr>
          <a:xfrm>
            <a:off x="613740" y="335845"/>
            <a:ext cx="10975285" cy="6217087"/>
          </a:xfrm>
          <a:prstGeom prst="rect">
            <a:avLst/>
          </a:prstGeom>
          <a:noFill/>
        </p:spPr>
        <p:txBody>
          <a:bodyPr wrap="square">
            <a:spAutoFit/>
          </a:bodyPr>
          <a:lstStyle/>
          <a:p>
            <a:r>
              <a:rPr lang="en-US" sz="2400" b="1" dirty="0">
                <a:solidFill>
                  <a:srgbClr val="C00000"/>
                </a:solidFill>
              </a:rPr>
              <a:t>Regression:</a:t>
            </a:r>
          </a:p>
          <a:p>
            <a:r>
              <a:rPr lang="en-US" sz="2200" b="0" i="0" dirty="0">
                <a:solidFill>
                  <a:srgbClr val="374151"/>
                </a:solidFill>
                <a:effectLst/>
                <a:latin typeface="Söhne"/>
              </a:rPr>
              <a:t>	Regression is a type of supervised machine learning task where the goal is to predict a </a:t>
            </a:r>
            <a:r>
              <a:rPr lang="en-US" sz="2200" b="1" i="0" dirty="0">
                <a:solidFill>
                  <a:srgbClr val="C00000"/>
                </a:solidFill>
                <a:effectLst/>
                <a:latin typeface="Söhne"/>
              </a:rPr>
              <a:t>continuous numerical value</a:t>
            </a:r>
            <a:r>
              <a:rPr lang="en-US" sz="2200" b="0" i="0" dirty="0">
                <a:solidFill>
                  <a:srgbClr val="374151"/>
                </a:solidFill>
                <a:effectLst/>
                <a:latin typeface="Söhne"/>
              </a:rPr>
              <a:t> or </a:t>
            </a:r>
            <a:r>
              <a:rPr lang="en-US" sz="2200" b="1" i="0" dirty="0">
                <a:solidFill>
                  <a:srgbClr val="374151"/>
                </a:solidFill>
                <a:effectLst/>
                <a:latin typeface="Söhne"/>
              </a:rPr>
              <a:t>outcome</a:t>
            </a:r>
            <a:r>
              <a:rPr lang="en-US" sz="2200" b="0" i="0" dirty="0">
                <a:solidFill>
                  <a:srgbClr val="374151"/>
                </a:solidFill>
                <a:effectLst/>
                <a:latin typeface="Söhne"/>
              </a:rPr>
              <a:t> based on input features.</a:t>
            </a:r>
          </a:p>
          <a:p>
            <a:r>
              <a:rPr lang="en-US" sz="2200" b="0" i="0" dirty="0">
                <a:solidFill>
                  <a:srgbClr val="05192D"/>
                </a:solidFill>
                <a:effectLst/>
                <a:latin typeface="Studio-Feixen-Sans"/>
              </a:rPr>
              <a:t>	Regression is a type of supervised machine learning where algorithms </a:t>
            </a:r>
            <a:r>
              <a:rPr lang="en-US" sz="2200" b="1" i="0" dirty="0">
                <a:solidFill>
                  <a:srgbClr val="05192D"/>
                </a:solidFill>
                <a:effectLst/>
                <a:latin typeface="Studio-Feixen-Sans"/>
              </a:rPr>
              <a:t>learn</a:t>
            </a:r>
            <a:r>
              <a:rPr lang="en-US" sz="2200" b="0" i="0" dirty="0">
                <a:solidFill>
                  <a:srgbClr val="05192D"/>
                </a:solidFill>
                <a:effectLst/>
                <a:latin typeface="Studio-Feixen-Sans"/>
              </a:rPr>
              <a:t> from the data to predict continuous values such as sales, salary, weight, or temperature.</a:t>
            </a:r>
            <a:endParaRPr lang="en-US" sz="2200" b="0" i="0" dirty="0">
              <a:solidFill>
                <a:srgbClr val="374151"/>
              </a:solidFill>
              <a:effectLst/>
              <a:latin typeface="Söhne"/>
            </a:endParaRPr>
          </a:p>
          <a:p>
            <a:endParaRPr lang="en-US" sz="2200" dirty="0"/>
          </a:p>
          <a:p>
            <a:r>
              <a:rPr lang="en-US" sz="2200" dirty="0"/>
              <a:t>	Let us take the example of real estate to understand the concept of regression. To </a:t>
            </a:r>
            <a:r>
              <a:rPr lang="en-US" sz="2200" b="1" dirty="0"/>
              <a:t>know the price of an apartment</a:t>
            </a:r>
            <a:r>
              <a:rPr lang="en-US" sz="2200" dirty="0"/>
              <a:t>, if we can build a model which can predict the correct value of a real estate if it has certain standard inputs such as </a:t>
            </a:r>
            <a:r>
              <a:rPr lang="en-US" sz="2200" b="1" dirty="0">
                <a:solidFill>
                  <a:srgbClr val="C00000"/>
                </a:solidFill>
              </a:rPr>
              <a:t>area</a:t>
            </a:r>
            <a:r>
              <a:rPr lang="en-US" sz="2200" dirty="0"/>
              <a:t> (sq. m.) </a:t>
            </a:r>
            <a:r>
              <a:rPr lang="en-US" sz="2200" b="1" dirty="0"/>
              <a:t>of the property</a:t>
            </a:r>
            <a:r>
              <a:rPr lang="en-US" sz="2200" dirty="0"/>
              <a:t>, </a:t>
            </a:r>
            <a:r>
              <a:rPr lang="en-US" sz="2200" b="1" dirty="0">
                <a:solidFill>
                  <a:srgbClr val="C00000"/>
                </a:solidFill>
              </a:rPr>
              <a:t>location</a:t>
            </a:r>
            <a:r>
              <a:rPr lang="en-US" sz="2200" dirty="0"/>
              <a:t>, </a:t>
            </a:r>
            <a:r>
              <a:rPr lang="en-US" sz="2200" b="1" dirty="0">
                <a:solidFill>
                  <a:srgbClr val="C00000"/>
                </a:solidFill>
              </a:rPr>
              <a:t>floor</a:t>
            </a:r>
            <a:r>
              <a:rPr lang="en-US" sz="2200" dirty="0"/>
              <a:t>, </a:t>
            </a:r>
            <a:r>
              <a:rPr lang="en-US" sz="2200" b="1" dirty="0">
                <a:solidFill>
                  <a:srgbClr val="C00000"/>
                </a:solidFill>
              </a:rPr>
              <a:t>amenities</a:t>
            </a:r>
            <a:r>
              <a:rPr lang="en-US" sz="2200" dirty="0"/>
              <a:t> </a:t>
            </a:r>
            <a:r>
              <a:rPr lang="en-US" sz="2200" b="1" dirty="0">
                <a:solidFill>
                  <a:srgbClr val="C00000"/>
                </a:solidFill>
              </a:rPr>
              <a:t>available</a:t>
            </a:r>
            <a:r>
              <a:rPr lang="en-US" sz="2200" dirty="0"/>
              <a:t> etc., then we can solve real estate price prediction problem. </a:t>
            </a:r>
          </a:p>
          <a:p>
            <a:r>
              <a:rPr lang="en-US" sz="2200" dirty="0"/>
              <a:t>	Many problems related to prediction of </a:t>
            </a:r>
            <a:r>
              <a:rPr lang="en-US" sz="2200" b="1" dirty="0"/>
              <a:t>numerical</a:t>
            </a:r>
            <a:r>
              <a:rPr lang="en-US" sz="2200" dirty="0"/>
              <a:t> </a:t>
            </a:r>
            <a:r>
              <a:rPr lang="en-US" sz="2200" b="1" dirty="0"/>
              <a:t>value</a:t>
            </a:r>
            <a:r>
              <a:rPr lang="en-US" sz="2200" dirty="0"/>
              <a:t> can be solved using the regression model. In the context of regression, </a:t>
            </a:r>
            <a:r>
              <a:rPr lang="en-US" sz="2200" b="1" dirty="0">
                <a:solidFill>
                  <a:srgbClr val="C00000"/>
                </a:solidFill>
              </a:rPr>
              <a:t>dependent variable (Y) </a:t>
            </a:r>
            <a:r>
              <a:rPr lang="en-US" sz="2200" b="1" dirty="0"/>
              <a:t>is the one whose value is to be predicted</a:t>
            </a:r>
            <a:r>
              <a:rPr lang="en-US" sz="2200" dirty="0"/>
              <a:t>. This variable is presumed to be functionally related to one (say, X) or more </a:t>
            </a:r>
            <a:r>
              <a:rPr lang="en-US" sz="2200" b="1" dirty="0">
                <a:solidFill>
                  <a:srgbClr val="C00000"/>
                </a:solidFill>
              </a:rPr>
              <a:t>independent variables </a:t>
            </a:r>
            <a:r>
              <a:rPr lang="en-US" sz="2200" dirty="0"/>
              <a:t>called </a:t>
            </a:r>
            <a:r>
              <a:rPr lang="en-US" sz="2200" b="1" dirty="0"/>
              <a:t>predictors</a:t>
            </a:r>
            <a:r>
              <a:rPr lang="en-US" sz="2200" dirty="0"/>
              <a:t>. In other words, the dependent variable depends on independent variable(s) or predictor(s). </a:t>
            </a:r>
          </a:p>
          <a:p>
            <a:r>
              <a:rPr lang="en-US" sz="2200" dirty="0"/>
              <a:t>	</a:t>
            </a:r>
            <a:r>
              <a:rPr lang="en-US" sz="2200" b="1" dirty="0"/>
              <a:t>Regression is essentially finding a relationship (or) association between the dependent variable (Y) and the independent variable(s) (X), i.e. to find the function ‘f’ for the association Y = f (X).</a:t>
            </a:r>
          </a:p>
        </p:txBody>
      </p:sp>
    </p:spTree>
    <p:extLst>
      <p:ext uri="{BB962C8B-B14F-4D97-AF65-F5344CB8AC3E}">
        <p14:creationId xmlns:p14="http://schemas.microsoft.com/office/powerpoint/2010/main" val="42542763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FB23-B869-E47E-949A-BDB67ABD7F8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24DA642-383E-C66D-A69E-6A90FB7A8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68" y="1222442"/>
            <a:ext cx="4762500" cy="3810000"/>
          </a:xfrm>
          <a:prstGeom prst="rect">
            <a:avLst/>
          </a:prstGeom>
        </p:spPr>
      </p:pic>
      <p:sp>
        <p:nvSpPr>
          <p:cNvPr id="7" name="TextBox 6">
            <a:extLst>
              <a:ext uri="{FF2B5EF4-FFF2-40B4-BE49-F238E27FC236}">
                <a16:creationId xmlns:a16="http://schemas.microsoft.com/office/drawing/2014/main" id="{53D266C8-C057-BAB6-0282-68B290115F43}"/>
              </a:ext>
            </a:extLst>
          </p:cNvPr>
          <p:cNvSpPr txBox="1"/>
          <p:nvPr/>
        </p:nvSpPr>
        <p:spPr>
          <a:xfrm>
            <a:off x="848738" y="804153"/>
            <a:ext cx="6094378" cy="830997"/>
          </a:xfrm>
          <a:prstGeom prst="rect">
            <a:avLst/>
          </a:prstGeom>
          <a:noFill/>
        </p:spPr>
        <p:txBody>
          <a:bodyPr wrap="square">
            <a:spAutoFit/>
          </a:bodyPr>
          <a:lstStyle/>
          <a:p>
            <a:r>
              <a:rPr lang="en-US" sz="2400" b="1" i="0" dirty="0">
                <a:effectLst/>
                <a:latin typeface="Google Sans"/>
              </a:rPr>
              <a:t>Example:</a:t>
            </a:r>
          </a:p>
          <a:p>
            <a:endParaRPr lang="en-US" sz="2400" b="1" dirty="0"/>
          </a:p>
        </p:txBody>
      </p:sp>
      <p:sp>
        <p:nvSpPr>
          <p:cNvPr id="9" name="TextBox 8">
            <a:extLst>
              <a:ext uri="{FF2B5EF4-FFF2-40B4-BE49-F238E27FC236}">
                <a16:creationId xmlns:a16="http://schemas.microsoft.com/office/drawing/2014/main" id="{9C1ADF81-198B-8BB6-EF5D-BA23C87CF0A6}"/>
              </a:ext>
            </a:extLst>
          </p:cNvPr>
          <p:cNvSpPr txBox="1"/>
          <p:nvPr/>
        </p:nvSpPr>
        <p:spPr>
          <a:xfrm>
            <a:off x="848738" y="1364583"/>
            <a:ext cx="4568088" cy="707886"/>
          </a:xfrm>
          <a:prstGeom prst="rect">
            <a:avLst/>
          </a:prstGeom>
          <a:noFill/>
        </p:spPr>
        <p:txBody>
          <a:bodyPr wrap="square">
            <a:spAutoFit/>
          </a:bodyPr>
          <a:lstStyle/>
          <a:p>
            <a:r>
              <a:rPr lang="en-US" sz="2000" dirty="0">
                <a:solidFill>
                  <a:srgbClr val="000000"/>
                </a:solidFill>
                <a:latin typeface="inter-regular"/>
              </a:rPr>
              <a:t>P</a:t>
            </a:r>
            <a:r>
              <a:rPr lang="en-US" sz="2000" b="0" i="0" dirty="0">
                <a:solidFill>
                  <a:srgbClr val="000000"/>
                </a:solidFill>
                <a:effectLst/>
                <a:latin typeface="inter-regular"/>
              </a:rPr>
              <a:t>redicting the </a:t>
            </a:r>
            <a:r>
              <a:rPr lang="en-US" sz="2000" b="1" i="0" dirty="0">
                <a:solidFill>
                  <a:srgbClr val="000000"/>
                </a:solidFill>
                <a:effectLst/>
                <a:latin typeface="inter-regular"/>
              </a:rPr>
              <a:t>salary</a:t>
            </a:r>
            <a:r>
              <a:rPr lang="en-US" sz="2000" b="0" i="0" dirty="0">
                <a:solidFill>
                  <a:srgbClr val="000000"/>
                </a:solidFill>
                <a:effectLst/>
                <a:latin typeface="inter-regular"/>
              </a:rPr>
              <a:t> of an employee on the basis of </a:t>
            </a:r>
            <a:r>
              <a:rPr lang="en-US" sz="2000" i="0" dirty="0">
                <a:solidFill>
                  <a:srgbClr val="000000"/>
                </a:solidFill>
                <a:effectLst/>
                <a:latin typeface="inter-bold"/>
              </a:rPr>
              <a:t>the</a:t>
            </a:r>
            <a:r>
              <a:rPr lang="en-US" sz="2000" b="1" i="0" dirty="0">
                <a:solidFill>
                  <a:srgbClr val="000000"/>
                </a:solidFill>
                <a:effectLst/>
                <a:latin typeface="inter-bold"/>
              </a:rPr>
              <a:t> year of experience</a:t>
            </a:r>
            <a:r>
              <a:rPr lang="en-US" sz="2000" b="0" i="0" dirty="0">
                <a:solidFill>
                  <a:srgbClr val="000000"/>
                </a:solidFill>
                <a:effectLst/>
                <a:latin typeface="inter-regular"/>
              </a:rPr>
              <a:t>.</a:t>
            </a:r>
            <a:endParaRPr lang="en-US" sz="2000" dirty="0"/>
          </a:p>
        </p:txBody>
      </p:sp>
      <p:sp>
        <p:nvSpPr>
          <p:cNvPr id="11" name="TextBox 10">
            <a:extLst>
              <a:ext uri="{FF2B5EF4-FFF2-40B4-BE49-F238E27FC236}">
                <a16:creationId xmlns:a16="http://schemas.microsoft.com/office/drawing/2014/main" id="{C2B0B7B0-9D15-5689-E939-01DE37016CA8}"/>
              </a:ext>
            </a:extLst>
          </p:cNvPr>
          <p:cNvSpPr txBox="1"/>
          <p:nvPr/>
        </p:nvSpPr>
        <p:spPr>
          <a:xfrm>
            <a:off x="7434364" y="757986"/>
            <a:ext cx="2050104" cy="369332"/>
          </a:xfrm>
          <a:prstGeom prst="rect">
            <a:avLst/>
          </a:prstGeom>
          <a:noFill/>
        </p:spPr>
        <p:txBody>
          <a:bodyPr wrap="square">
            <a:spAutoFit/>
          </a:bodyPr>
          <a:lstStyle/>
          <a:p>
            <a:r>
              <a:rPr lang="en-US" b="1" i="0" dirty="0">
                <a:effectLst/>
                <a:latin typeface="Google Sans"/>
              </a:rPr>
              <a:t>Linear Regression: </a:t>
            </a:r>
          </a:p>
        </p:txBody>
      </p:sp>
    </p:spTree>
    <p:extLst>
      <p:ext uri="{BB962C8B-B14F-4D97-AF65-F5344CB8AC3E}">
        <p14:creationId xmlns:p14="http://schemas.microsoft.com/office/powerpoint/2010/main" val="4710481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EEC7D-ABA9-8D49-94CE-E7E7F6C03BD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316156-A03B-AD13-2139-68174B97182B}"/>
              </a:ext>
            </a:extLst>
          </p:cNvPr>
          <p:cNvSpPr txBox="1"/>
          <p:nvPr/>
        </p:nvSpPr>
        <p:spPr>
          <a:xfrm>
            <a:off x="1657348" y="1229284"/>
            <a:ext cx="7874278" cy="3477875"/>
          </a:xfrm>
          <a:prstGeom prst="rect">
            <a:avLst/>
          </a:prstGeom>
          <a:noFill/>
        </p:spPr>
        <p:txBody>
          <a:bodyPr wrap="square">
            <a:spAutoFit/>
          </a:bodyPr>
          <a:lstStyle/>
          <a:p>
            <a:r>
              <a:rPr lang="en-US" sz="2800" b="1" dirty="0"/>
              <a:t>Common Regression Algorithms: </a:t>
            </a:r>
          </a:p>
          <a:p>
            <a:r>
              <a:rPr lang="en-US" sz="2400" dirty="0"/>
              <a:t>	The most common regression algorithms are as follows: </a:t>
            </a:r>
          </a:p>
          <a:p>
            <a:pPr marL="342900" indent="-342900">
              <a:buAutoNum type="arabicPeriod"/>
            </a:pPr>
            <a:r>
              <a:rPr lang="en-US" sz="2400" b="1" dirty="0">
                <a:solidFill>
                  <a:srgbClr val="C00000"/>
                </a:solidFill>
              </a:rPr>
              <a:t>Simple linear regression </a:t>
            </a:r>
          </a:p>
          <a:p>
            <a:pPr marL="342900" indent="-342900">
              <a:buAutoNum type="arabicPeriod"/>
            </a:pPr>
            <a:r>
              <a:rPr lang="en-US" sz="2400" b="1" dirty="0">
                <a:solidFill>
                  <a:srgbClr val="C00000"/>
                </a:solidFill>
              </a:rPr>
              <a:t>Multiple linear regression </a:t>
            </a:r>
          </a:p>
          <a:p>
            <a:pPr marL="342900" indent="-342900">
              <a:buAutoNum type="arabicPeriod"/>
            </a:pPr>
            <a:r>
              <a:rPr lang="en-US" sz="2400" b="1" dirty="0">
                <a:solidFill>
                  <a:srgbClr val="C00000"/>
                </a:solidFill>
              </a:rPr>
              <a:t>Polynomial regression </a:t>
            </a:r>
          </a:p>
          <a:p>
            <a:pPr marL="342900" indent="-342900">
              <a:buAutoNum type="arabicPeriod"/>
            </a:pPr>
            <a:r>
              <a:rPr lang="en-US" sz="2400" dirty="0"/>
              <a:t>Multivariate adaptive regression splines </a:t>
            </a:r>
          </a:p>
          <a:p>
            <a:pPr marL="342900" indent="-342900">
              <a:buAutoNum type="arabicPeriod"/>
            </a:pPr>
            <a:r>
              <a:rPr lang="en-US" sz="2400" b="1" dirty="0">
                <a:solidFill>
                  <a:srgbClr val="C00000"/>
                </a:solidFill>
              </a:rPr>
              <a:t>Logistic regression </a:t>
            </a:r>
          </a:p>
          <a:p>
            <a:pPr marL="342900" indent="-342900">
              <a:buAutoNum type="arabicPeriod"/>
            </a:pPr>
            <a:r>
              <a:rPr lang="en-US" sz="2400" dirty="0"/>
              <a:t>Maximum likelihood estimation (least squares)</a:t>
            </a:r>
          </a:p>
        </p:txBody>
      </p:sp>
    </p:spTree>
    <p:extLst>
      <p:ext uri="{BB962C8B-B14F-4D97-AF65-F5344CB8AC3E}">
        <p14:creationId xmlns:p14="http://schemas.microsoft.com/office/powerpoint/2010/main" val="1924209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Gentle Introduction to Semi Supervised Learning | by Gayatri Sharma |  Medium">
            <a:extLst>
              <a:ext uri="{FF2B5EF4-FFF2-40B4-BE49-F238E27FC236}">
                <a16:creationId xmlns:a16="http://schemas.microsoft.com/office/drawing/2014/main" id="{A7EF4A28-5EEF-C492-B4AE-A605C42E6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58" y="366713"/>
            <a:ext cx="11495315" cy="612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8554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4F422-4570-B301-B7A3-E876B785C3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5A7482-DF97-B017-4C7B-5FED63B122D7}"/>
              </a:ext>
            </a:extLst>
          </p:cNvPr>
          <p:cNvSpPr txBox="1"/>
          <p:nvPr/>
        </p:nvSpPr>
        <p:spPr>
          <a:xfrm>
            <a:off x="683315" y="560768"/>
            <a:ext cx="10647294" cy="2123658"/>
          </a:xfrm>
          <a:prstGeom prst="rect">
            <a:avLst/>
          </a:prstGeom>
          <a:noFill/>
        </p:spPr>
        <p:txBody>
          <a:bodyPr wrap="square">
            <a:spAutoFit/>
          </a:bodyPr>
          <a:lstStyle/>
          <a:p>
            <a:r>
              <a:rPr lang="en-US" sz="2400" b="1" dirty="0">
                <a:solidFill>
                  <a:srgbClr val="C00000"/>
                </a:solidFill>
              </a:rPr>
              <a:t>Simple linear regression: </a:t>
            </a:r>
            <a:endParaRPr lang="en-US" sz="2400" dirty="0">
              <a:solidFill>
                <a:srgbClr val="C00000"/>
              </a:solidFill>
            </a:endParaRPr>
          </a:p>
          <a:p>
            <a:r>
              <a:rPr lang="en-US" sz="1800" dirty="0"/>
              <a:t>	As the name indicates, simple linear regression is the simplest regression model which involves </a:t>
            </a:r>
            <a:r>
              <a:rPr lang="en-US" sz="1800" b="1" dirty="0">
                <a:solidFill>
                  <a:srgbClr val="C00000"/>
                </a:solidFill>
              </a:rPr>
              <a:t>only</a:t>
            </a:r>
            <a:r>
              <a:rPr lang="en-US" sz="1800" dirty="0"/>
              <a:t> </a:t>
            </a:r>
            <a:r>
              <a:rPr lang="en-US" sz="1800" b="1" dirty="0">
                <a:solidFill>
                  <a:srgbClr val="C00000"/>
                </a:solidFill>
              </a:rPr>
              <a:t>one</a:t>
            </a:r>
            <a:r>
              <a:rPr lang="en-US" sz="1800" dirty="0"/>
              <a:t> </a:t>
            </a:r>
            <a:r>
              <a:rPr lang="en-US" sz="1800" b="1" dirty="0">
                <a:solidFill>
                  <a:srgbClr val="C00000"/>
                </a:solidFill>
              </a:rPr>
              <a:t>independent</a:t>
            </a:r>
            <a:r>
              <a:rPr lang="en-US" sz="1800" b="1" dirty="0"/>
              <a:t> </a:t>
            </a:r>
            <a:r>
              <a:rPr lang="en-US" sz="1800" b="1" dirty="0">
                <a:solidFill>
                  <a:srgbClr val="C00000"/>
                </a:solidFill>
              </a:rPr>
              <a:t>variable </a:t>
            </a:r>
            <a:r>
              <a:rPr lang="en-US" sz="1800" b="1" dirty="0"/>
              <a:t>or</a:t>
            </a:r>
            <a:r>
              <a:rPr lang="en-US" sz="1800" b="1" dirty="0">
                <a:solidFill>
                  <a:srgbClr val="C00000"/>
                </a:solidFill>
              </a:rPr>
              <a:t>  predictor</a:t>
            </a:r>
            <a:r>
              <a:rPr lang="en-US" b="1" dirty="0">
                <a:solidFill>
                  <a:srgbClr val="C00000"/>
                </a:solidFill>
              </a:rPr>
              <a:t> </a:t>
            </a:r>
            <a:r>
              <a:rPr lang="en-US" sz="1800" dirty="0"/>
              <a:t>and </a:t>
            </a:r>
            <a:r>
              <a:rPr lang="en-US" sz="1800" b="1" dirty="0">
                <a:solidFill>
                  <a:srgbClr val="C00000"/>
                </a:solidFill>
              </a:rPr>
              <a:t>only one Dependent Variable </a:t>
            </a:r>
            <a:r>
              <a:rPr lang="en-US" sz="1800" b="1" dirty="0"/>
              <a:t>or</a:t>
            </a:r>
            <a:r>
              <a:rPr lang="en-US" sz="1800" b="1" dirty="0">
                <a:solidFill>
                  <a:srgbClr val="C00000"/>
                </a:solidFill>
              </a:rPr>
              <a:t> the Response Variable.</a:t>
            </a:r>
          </a:p>
          <a:p>
            <a:r>
              <a:rPr lang="en-US" dirty="0"/>
              <a:t>	</a:t>
            </a:r>
            <a:r>
              <a:rPr lang="en-US" sz="1800" dirty="0"/>
              <a:t>This model assumes a </a:t>
            </a:r>
            <a:r>
              <a:rPr lang="en-US" sz="1800" b="1" dirty="0"/>
              <a:t>linear</a:t>
            </a:r>
            <a:r>
              <a:rPr lang="en-US" sz="1800" dirty="0"/>
              <a:t> </a:t>
            </a:r>
            <a:r>
              <a:rPr lang="en-US" sz="1800" b="1" dirty="0"/>
              <a:t>relationship</a:t>
            </a:r>
            <a:r>
              <a:rPr lang="en-US" sz="1800" dirty="0"/>
              <a:t> between the dependent variable and the predictor variable </a:t>
            </a:r>
            <a:r>
              <a:rPr lang="en-US" sz="1800" dirty="0" err="1"/>
              <a:t>i.e</a:t>
            </a:r>
            <a:r>
              <a:rPr lang="en-US" sz="1800" dirty="0"/>
              <a:t>, The relationship between Dependent and Independent Variable is </a:t>
            </a:r>
            <a:r>
              <a:rPr lang="en-US" sz="1800" b="1" dirty="0"/>
              <a:t>Linear. </a:t>
            </a:r>
            <a:r>
              <a:rPr lang="en-US" sz="1800" dirty="0"/>
              <a:t>Here Linear means if the value of independent variable increases or </a:t>
            </a:r>
            <a:r>
              <a:rPr lang="en-US" sz="1800" dirty="0" err="1"/>
              <a:t>decreses</a:t>
            </a:r>
            <a:r>
              <a:rPr lang="en-US" sz="1800" dirty="0"/>
              <a:t> then the value of Dependent </a:t>
            </a:r>
            <a:r>
              <a:rPr lang="en-US" sz="1800" dirty="0" err="1"/>
              <a:t>varible</a:t>
            </a:r>
            <a:r>
              <a:rPr lang="en-US" sz="1800" dirty="0"/>
              <a:t> will increases or decreases for sure.  </a:t>
            </a:r>
          </a:p>
        </p:txBody>
      </p:sp>
      <p:pic>
        <p:nvPicPr>
          <p:cNvPr id="4" name="image45.jpeg">
            <a:extLst>
              <a:ext uri="{FF2B5EF4-FFF2-40B4-BE49-F238E27FC236}">
                <a16:creationId xmlns:a16="http://schemas.microsoft.com/office/drawing/2014/main" id="{EBE966B4-E02D-900A-EDAE-21452871A4E0}"/>
              </a:ext>
            </a:extLst>
          </p:cNvPr>
          <p:cNvPicPr>
            <a:picLocks noChangeAspect="1"/>
          </p:cNvPicPr>
          <p:nvPr/>
        </p:nvPicPr>
        <p:blipFill>
          <a:blip r:embed="rId2" cstate="print"/>
          <a:stretch>
            <a:fillRect/>
          </a:stretch>
        </p:blipFill>
        <p:spPr>
          <a:xfrm>
            <a:off x="1814866" y="2569007"/>
            <a:ext cx="8057547" cy="2301170"/>
          </a:xfrm>
          <a:prstGeom prst="rect">
            <a:avLst/>
          </a:prstGeom>
        </p:spPr>
      </p:pic>
      <p:sp>
        <p:nvSpPr>
          <p:cNvPr id="6" name="TextBox 5">
            <a:extLst>
              <a:ext uri="{FF2B5EF4-FFF2-40B4-BE49-F238E27FC236}">
                <a16:creationId xmlns:a16="http://schemas.microsoft.com/office/drawing/2014/main" id="{BDB294EA-CD32-3234-18C0-86A44B222138}"/>
              </a:ext>
            </a:extLst>
          </p:cNvPr>
          <p:cNvSpPr txBox="1"/>
          <p:nvPr/>
        </p:nvSpPr>
        <p:spPr>
          <a:xfrm>
            <a:off x="683314" y="4819905"/>
            <a:ext cx="10567781" cy="1477328"/>
          </a:xfrm>
          <a:prstGeom prst="rect">
            <a:avLst/>
          </a:prstGeom>
          <a:noFill/>
        </p:spPr>
        <p:txBody>
          <a:bodyPr wrap="square">
            <a:spAutoFit/>
          </a:bodyPr>
          <a:lstStyle/>
          <a:p>
            <a:r>
              <a:rPr lang="en-US" sz="1800" b="1" dirty="0">
                <a:solidFill>
                  <a:srgbClr val="C00000"/>
                </a:solidFill>
              </a:rPr>
              <a:t>Note:</a:t>
            </a:r>
            <a:r>
              <a:rPr lang="en-US" sz="1800" dirty="0"/>
              <a:t>	</a:t>
            </a:r>
          </a:p>
          <a:p>
            <a:r>
              <a:rPr lang="en-US" sz="1800" dirty="0"/>
              <a:t>	When we are trying to predict </a:t>
            </a:r>
            <a:r>
              <a:rPr lang="en-US" sz="1800" dirty="0">
                <a:solidFill>
                  <a:srgbClr val="C00000"/>
                </a:solidFill>
              </a:rPr>
              <a:t>a </a:t>
            </a:r>
            <a:r>
              <a:rPr lang="en-US" sz="1800" b="1" dirty="0">
                <a:solidFill>
                  <a:srgbClr val="C00000"/>
                </a:solidFill>
              </a:rPr>
              <a:t>categorical or nominal variable</a:t>
            </a:r>
            <a:r>
              <a:rPr lang="en-US" sz="1800" dirty="0"/>
              <a:t>, the problem is known as a classification problem. A classification problem is one where the output variable is a </a:t>
            </a:r>
            <a:r>
              <a:rPr lang="en-US" sz="1800" b="1" dirty="0"/>
              <a:t>category</a:t>
            </a:r>
            <a:r>
              <a:rPr lang="en-US" sz="1800" dirty="0"/>
              <a:t> such as ‘red’ or ‘blue’ or ‘malignant </a:t>
            </a:r>
            <a:r>
              <a:rPr lang="en-US" sz="1800" dirty="0" err="1"/>
              <a:t>tumour</a:t>
            </a:r>
            <a:r>
              <a:rPr lang="en-US" sz="1800" dirty="0"/>
              <a:t>’ or ‘benign </a:t>
            </a:r>
            <a:r>
              <a:rPr lang="en-US" sz="1800" dirty="0" err="1"/>
              <a:t>tumour</a:t>
            </a:r>
            <a:r>
              <a:rPr lang="en-US" sz="1800" dirty="0"/>
              <a:t>’ etc. Whereas when we are trying to predict a numerical variable such as ‘price’, ‘weight’, etc. the problem falls under the category of </a:t>
            </a:r>
            <a:r>
              <a:rPr lang="en-US" sz="1800" b="1" dirty="0">
                <a:solidFill>
                  <a:srgbClr val="C00000"/>
                </a:solidFill>
              </a:rPr>
              <a:t>regression</a:t>
            </a:r>
            <a:r>
              <a:rPr lang="en-US" sz="1800" dirty="0"/>
              <a:t>.</a:t>
            </a:r>
            <a:endParaRPr lang="en-US" dirty="0"/>
          </a:p>
        </p:txBody>
      </p:sp>
    </p:spTree>
    <p:extLst>
      <p:ext uri="{BB962C8B-B14F-4D97-AF65-F5344CB8AC3E}">
        <p14:creationId xmlns:p14="http://schemas.microsoft.com/office/powerpoint/2010/main" val="26320665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 Simple Linear Regression">
            <a:extLst>
              <a:ext uri="{FF2B5EF4-FFF2-40B4-BE49-F238E27FC236}">
                <a16:creationId xmlns:a16="http://schemas.microsoft.com/office/drawing/2014/main" id="{51BE2DD8-0E73-939E-4322-3D5DCFD64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414" y="756200"/>
            <a:ext cx="6652177" cy="505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165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07F4A-F138-E36C-5A28-44AAA82423D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FD0261D-B2C6-56A8-7F5F-59AA02068D52}"/>
              </a:ext>
            </a:extLst>
          </p:cNvPr>
          <p:cNvSpPr txBox="1"/>
          <p:nvPr/>
        </p:nvSpPr>
        <p:spPr>
          <a:xfrm>
            <a:off x="474591" y="431560"/>
            <a:ext cx="11005103" cy="1508105"/>
          </a:xfrm>
          <a:prstGeom prst="rect">
            <a:avLst/>
          </a:prstGeom>
          <a:noFill/>
        </p:spPr>
        <p:txBody>
          <a:bodyPr wrap="square">
            <a:spAutoFit/>
          </a:bodyPr>
          <a:lstStyle/>
          <a:p>
            <a:r>
              <a:rPr lang="en-US" sz="2000" b="1" dirty="0">
                <a:solidFill>
                  <a:srgbClr val="C00000"/>
                </a:solidFill>
              </a:rPr>
              <a:t>Working of Simple Linear Regression:</a:t>
            </a:r>
          </a:p>
          <a:p>
            <a:r>
              <a:rPr lang="en-US" dirty="0"/>
              <a:t>	The Working of Simple Linear Regression is very Simple that it will draw a straight line in a 2D Plane which is called </a:t>
            </a:r>
            <a:r>
              <a:rPr lang="en-US" b="1" dirty="0">
                <a:solidFill>
                  <a:srgbClr val="C00000"/>
                </a:solidFill>
              </a:rPr>
              <a:t>Best Fit Line</a:t>
            </a:r>
            <a:r>
              <a:rPr lang="en-US" dirty="0"/>
              <a:t>. So our aim is to find the Best Fit Line with minimal Error.</a:t>
            </a:r>
          </a:p>
          <a:p>
            <a:r>
              <a:rPr lang="en-US" dirty="0"/>
              <a:t>	Let’s Take an Example of Height and Weight such that the Problem is to Find a Height of a Person given the Weight.</a:t>
            </a:r>
          </a:p>
        </p:txBody>
      </p:sp>
      <p:sp>
        <p:nvSpPr>
          <p:cNvPr id="14" name="TextBox 13">
            <a:extLst>
              <a:ext uri="{FF2B5EF4-FFF2-40B4-BE49-F238E27FC236}">
                <a16:creationId xmlns:a16="http://schemas.microsoft.com/office/drawing/2014/main" id="{38DF34E4-E979-73AE-1275-0846A2E44221}"/>
              </a:ext>
            </a:extLst>
          </p:cNvPr>
          <p:cNvSpPr txBox="1"/>
          <p:nvPr/>
        </p:nvSpPr>
        <p:spPr>
          <a:xfrm>
            <a:off x="-1656" y="6646998"/>
            <a:ext cx="6097656" cy="215444"/>
          </a:xfrm>
          <a:prstGeom prst="rect">
            <a:avLst/>
          </a:prstGeom>
          <a:noFill/>
        </p:spPr>
        <p:txBody>
          <a:bodyPr wrap="square">
            <a:spAutoFit/>
          </a:bodyPr>
          <a:lstStyle/>
          <a:p>
            <a:r>
              <a:rPr lang="en-US" sz="800" dirty="0"/>
              <a:t>https://www.youtube.com/watch?v=jerPVDaHbEA</a:t>
            </a:r>
          </a:p>
        </p:txBody>
      </p:sp>
      <p:grpSp>
        <p:nvGrpSpPr>
          <p:cNvPr id="19" name="Group 18">
            <a:extLst>
              <a:ext uri="{FF2B5EF4-FFF2-40B4-BE49-F238E27FC236}">
                <a16:creationId xmlns:a16="http://schemas.microsoft.com/office/drawing/2014/main" id="{9F0D4361-1459-D675-5585-7031D2377A6A}"/>
              </a:ext>
            </a:extLst>
          </p:cNvPr>
          <p:cNvGrpSpPr/>
          <p:nvPr/>
        </p:nvGrpSpPr>
        <p:grpSpPr>
          <a:xfrm>
            <a:off x="4900400" y="1662113"/>
            <a:ext cx="6239703" cy="4764327"/>
            <a:chOff x="6679095" y="1371599"/>
            <a:chExt cx="6239703" cy="4764327"/>
          </a:xfrm>
        </p:grpSpPr>
        <p:grpSp>
          <p:nvGrpSpPr>
            <p:cNvPr id="16" name="Group 15">
              <a:extLst>
                <a:ext uri="{FF2B5EF4-FFF2-40B4-BE49-F238E27FC236}">
                  <a16:creationId xmlns:a16="http://schemas.microsoft.com/office/drawing/2014/main" id="{34EF6C12-1E67-AA5C-6148-E2F9E446E6C2}"/>
                </a:ext>
              </a:extLst>
            </p:cNvPr>
            <p:cNvGrpSpPr/>
            <p:nvPr/>
          </p:nvGrpSpPr>
          <p:grpSpPr>
            <a:xfrm>
              <a:off x="6679095" y="1371599"/>
              <a:ext cx="6239703" cy="4764327"/>
              <a:chOff x="4929809" y="1222512"/>
              <a:chExt cx="6239703" cy="4764327"/>
            </a:xfrm>
          </p:grpSpPr>
          <p:pic>
            <p:nvPicPr>
              <p:cNvPr id="3074" name="Picture 2" descr="Regression Coefficients - Formula, Definition, Examples">
                <a:extLst>
                  <a:ext uri="{FF2B5EF4-FFF2-40B4-BE49-F238E27FC236}">
                    <a16:creationId xmlns:a16="http://schemas.microsoft.com/office/drawing/2014/main" id="{18325BA8-A751-0BDD-7736-659C92FF1C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6"/>
              <a:stretch/>
            </p:blipFill>
            <p:spPr bwMode="auto">
              <a:xfrm>
                <a:off x="4978262" y="1222512"/>
                <a:ext cx="6191250" cy="46989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35D596C-B343-6793-DBAE-AD5E8A540719}"/>
                  </a:ext>
                </a:extLst>
              </p:cNvPr>
              <p:cNvGrpSpPr/>
              <p:nvPr/>
            </p:nvGrpSpPr>
            <p:grpSpPr>
              <a:xfrm>
                <a:off x="4929809" y="2796725"/>
                <a:ext cx="4114799" cy="3190114"/>
                <a:chOff x="4929809" y="2796725"/>
                <a:chExt cx="4114799" cy="3190114"/>
              </a:xfrm>
            </p:grpSpPr>
            <p:sp>
              <p:nvSpPr>
                <p:cNvPr id="6" name="TextBox 5">
                  <a:extLst>
                    <a:ext uri="{FF2B5EF4-FFF2-40B4-BE49-F238E27FC236}">
                      <a16:creationId xmlns:a16="http://schemas.microsoft.com/office/drawing/2014/main" id="{97334D8D-7063-4101-A006-B6856497C758}"/>
                    </a:ext>
                  </a:extLst>
                </p:cNvPr>
                <p:cNvSpPr txBox="1"/>
                <p:nvPr/>
              </p:nvSpPr>
              <p:spPr>
                <a:xfrm>
                  <a:off x="4929809" y="3669064"/>
                  <a:ext cx="914400" cy="369332"/>
                </a:xfrm>
                <a:prstGeom prst="rect">
                  <a:avLst/>
                </a:prstGeom>
                <a:noFill/>
              </p:spPr>
              <p:txBody>
                <a:bodyPr wrap="square" rtlCol="0">
                  <a:spAutoFit/>
                </a:bodyPr>
                <a:lstStyle/>
                <a:p>
                  <a:r>
                    <a:rPr lang="en-US" b="1" dirty="0"/>
                    <a:t>Height</a:t>
                  </a:r>
                </a:p>
              </p:txBody>
            </p:sp>
            <p:sp>
              <p:nvSpPr>
                <p:cNvPr id="7" name="TextBox 6">
                  <a:extLst>
                    <a:ext uri="{FF2B5EF4-FFF2-40B4-BE49-F238E27FC236}">
                      <a16:creationId xmlns:a16="http://schemas.microsoft.com/office/drawing/2014/main" id="{DBF836AE-17AF-CFCE-5930-EB3BB5CB3578}"/>
                    </a:ext>
                  </a:extLst>
                </p:cNvPr>
                <p:cNvSpPr txBox="1"/>
                <p:nvPr/>
              </p:nvSpPr>
              <p:spPr>
                <a:xfrm>
                  <a:off x="7159487" y="5617507"/>
                  <a:ext cx="914400" cy="369332"/>
                </a:xfrm>
                <a:prstGeom prst="rect">
                  <a:avLst/>
                </a:prstGeom>
                <a:noFill/>
              </p:spPr>
              <p:txBody>
                <a:bodyPr wrap="square" rtlCol="0">
                  <a:spAutoFit/>
                </a:bodyPr>
                <a:lstStyle/>
                <a:p>
                  <a:r>
                    <a:rPr lang="en-US" b="1" dirty="0"/>
                    <a:t>Weight</a:t>
                  </a:r>
                </a:p>
              </p:txBody>
            </p:sp>
            <p:cxnSp>
              <p:nvCxnSpPr>
                <p:cNvPr id="9" name="Straight Arrow Connector 8">
                  <a:extLst>
                    <a:ext uri="{FF2B5EF4-FFF2-40B4-BE49-F238E27FC236}">
                      <a16:creationId xmlns:a16="http://schemas.microsoft.com/office/drawing/2014/main" id="{0C26E868-0356-8B4F-6B30-6F674722BAFA}"/>
                    </a:ext>
                  </a:extLst>
                </p:cNvPr>
                <p:cNvCxnSpPr>
                  <a:cxnSpLocks/>
                </p:cNvCxnSpPr>
                <p:nvPr/>
              </p:nvCxnSpPr>
              <p:spPr>
                <a:xfrm flipV="1">
                  <a:off x="5387009" y="2796725"/>
                  <a:ext cx="0" cy="775252"/>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ACFCBA3-1C44-2394-8783-85B1B301A5B4}"/>
                    </a:ext>
                  </a:extLst>
                </p:cNvPr>
                <p:cNvCxnSpPr>
                  <a:cxnSpLocks/>
                </p:cNvCxnSpPr>
                <p:nvPr/>
              </p:nvCxnSpPr>
              <p:spPr>
                <a:xfrm>
                  <a:off x="8093765" y="5802173"/>
                  <a:ext cx="950843" cy="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grpSp>
        </p:grpSp>
        <p:sp>
          <p:nvSpPr>
            <p:cNvPr id="18" name="TextBox 17">
              <a:extLst>
                <a:ext uri="{FF2B5EF4-FFF2-40B4-BE49-F238E27FC236}">
                  <a16:creationId xmlns:a16="http://schemas.microsoft.com/office/drawing/2014/main" id="{9241F379-BB87-F5E3-71D7-E79865192F48}"/>
                </a:ext>
              </a:extLst>
            </p:cNvPr>
            <p:cNvSpPr txBox="1"/>
            <p:nvPr/>
          </p:nvSpPr>
          <p:spPr>
            <a:xfrm>
              <a:off x="10913165" y="2271985"/>
              <a:ext cx="1834591" cy="461665"/>
            </a:xfrm>
            <a:prstGeom prst="rect">
              <a:avLst/>
            </a:prstGeom>
            <a:noFill/>
          </p:spPr>
          <p:txBody>
            <a:bodyPr wrap="square">
              <a:spAutoFit/>
            </a:bodyPr>
            <a:lstStyle/>
            <a:p>
              <a:r>
                <a:rPr lang="en-US" sz="2400" b="1" dirty="0">
                  <a:solidFill>
                    <a:srgbClr val="C00000"/>
                  </a:solidFill>
                </a:rPr>
                <a:t>Best Fit Line</a:t>
              </a:r>
            </a:p>
          </p:txBody>
        </p:sp>
      </p:grpSp>
      <p:sp>
        <p:nvSpPr>
          <p:cNvPr id="3" name="TextBox 2">
            <a:extLst>
              <a:ext uri="{FF2B5EF4-FFF2-40B4-BE49-F238E27FC236}">
                <a16:creationId xmlns:a16="http://schemas.microsoft.com/office/drawing/2014/main" id="{7EAAF756-47B3-60E4-CBFB-E3CD64649620}"/>
              </a:ext>
            </a:extLst>
          </p:cNvPr>
          <p:cNvSpPr txBox="1"/>
          <p:nvPr/>
        </p:nvSpPr>
        <p:spPr>
          <a:xfrm>
            <a:off x="474591" y="2466337"/>
            <a:ext cx="4474262" cy="646331"/>
          </a:xfrm>
          <a:prstGeom prst="rect">
            <a:avLst/>
          </a:prstGeom>
          <a:noFill/>
        </p:spPr>
        <p:txBody>
          <a:bodyPr wrap="square">
            <a:spAutoFit/>
          </a:bodyPr>
          <a:lstStyle/>
          <a:p>
            <a:r>
              <a:rPr lang="en-US" sz="1800" b="1" dirty="0"/>
              <a:t>Note: </a:t>
            </a:r>
            <a:r>
              <a:rPr lang="en-US" sz="1800" b="1" dirty="0">
                <a:solidFill>
                  <a:srgbClr val="C00000"/>
                </a:solidFill>
              </a:rPr>
              <a:t>Best Fit Line </a:t>
            </a:r>
            <a:r>
              <a:rPr lang="en-US" sz="1800" b="1" dirty="0">
                <a:solidFill>
                  <a:schemeClr val="tx1">
                    <a:lumMod val="95000"/>
                    <a:lumOff val="5000"/>
                  </a:schemeClr>
                </a:solidFill>
              </a:rPr>
              <a:t>is draws based on the Slope of the Line</a:t>
            </a:r>
          </a:p>
        </p:txBody>
      </p:sp>
    </p:spTree>
    <p:extLst>
      <p:ext uri="{BB962C8B-B14F-4D97-AF65-F5344CB8AC3E}">
        <p14:creationId xmlns:p14="http://schemas.microsoft.com/office/powerpoint/2010/main" val="31879160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1513E-76CD-A68F-81D9-721F8EFE574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CBE2970-003C-B9D3-9043-747452291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942" y="2263686"/>
            <a:ext cx="6397505" cy="40832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A72C5CF-6A31-BB40-BEC0-B1BD1E86E952}"/>
              </a:ext>
            </a:extLst>
          </p:cNvPr>
          <p:cNvSpPr txBox="1"/>
          <p:nvPr/>
        </p:nvSpPr>
        <p:spPr>
          <a:xfrm>
            <a:off x="514350" y="511073"/>
            <a:ext cx="11164128" cy="1508105"/>
          </a:xfrm>
          <a:prstGeom prst="rect">
            <a:avLst/>
          </a:prstGeom>
          <a:noFill/>
        </p:spPr>
        <p:txBody>
          <a:bodyPr wrap="square">
            <a:spAutoFit/>
          </a:bodyPr>
          <a:lstStyle/>
          <a:p>
            <a:r>
              <a:rPr lang="en-US" sz="2000" b="1" dirty="0">
                <a:solidFill>
                  <a:srgbClr val="C00000"/>
                </a:solidFill>
              </a:rPr>
              <a:t>Important Terminology:</a:t>
            </a:r>
          </a:p>
          <a:p>
            <a:endParaRPr lang="en-US" dirty="0"/>
          </a:p>
          <a:p>
            <a:r>
              <a:rPr lang="en-US" b="1" dirty="0"/>
              <a:t>Y-Intercept:</a:t>
            </a:r>
          </a:p>
          <a:p>
            <a:r>
              <a:rPr lang="en-US" dirty="0"/>
              <a:t> 	The y-intercept represents the </a:t>
            </a:r>
            <a:r>
              <a:rPr lang="en-US" b="1" dirty="0">
                <a:solidFill>
                  <a:srgbClr val="C00000"/>
                </a:solidFill>
              </a:rPr>
              <a:t>point where the regression line intersects the y-axis</a:t>
            </a:r>
            <a:r>
              <a:rPr lang="en-US" dirty="0"/>
              <a:t>. It is the value of the dependent variable (y) </a:t>
            </a:r>
            <a:r>
              <a:rPr lang="en-US" b="1" dirty="0"/>
              <a:t>when all independent variables (x) are equal to zero. 	</a:t>
            </a:r>
          </a:p>
        </p:txBody>
      </p:sp>
    </p:spTree>
    <p:extLst>
      <p:ext uri="{BB962C8B-B14F-4D97-AF65-F5344CB8AC3E}">
        <p14:creationId xmlns:p14="http://schemas.microsoft.com/office/powerpoint/2010/main" val="31548068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015ED-8738-F439-0D30-F28692CEDFF4}"/>
            </a:ext>
          </a:extLst>
        </p:cNvPr>
        <p:cNvGrpSpPr/>
        <p:nvPr/>
      </p:nvGrpSpPr>
      <p:grpSpPr>
        <a:xfrm>
          <a:off x="0" y="0"/>
          <a:ext cx="0" cy="0"/>
          <a:chOff x="0" y="0"/>
          <a:chExt cx="0" cy="0"/>
        </a:xfrm>
      </p:grpSpPr>
      <p:pic>
        <p:nvPicPr>
          <p:cNvPr id="5122" name="Picture 2" descr="Econ 215 Notes">
            <a:extLst>
              <a:ext uri="{FF2B5EF4-FFF2-40B4-BE49-F238E27FC236}">
                <a16:creationId xmlns:a16="http://schemas.microsoft.com/office/drawing/2014/main" id="{7643C8FC-C700-F7CC-BF52-81EB6023F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378" y="1377191"/>
            <a:ext cx="5882101" cy="46863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038A03-DA16-4D06-1225-19F4B518F81D}"/>
              </a:ext>
            </a:extLst>
          </p:cNvPr>
          <p:cNvSpPr txBox="1"/>
          <p:nvPr/>
        </p:nvSpPr>
        <p:spPr>
          <a:xfrm>
            <a:off x="1100758" y="695022"/>
            <a:ext cx="8182390" cy="461665"/>
          </a:xfrm>
          <a:prstGeom prst="rect">
            <a:avLst/>
          </a:prstGeom>
          <a:noFill/>
        </p:spPr>
        <p:txBody>
          <a:bodyPr wrap="square">
            <a:spAutoFit/>
          </a:bodyPr>
          <a:lstStyle/>
          <a:p>
            <a:r>
              <a:rPr lang="en-US" sz="2400" b="1" dirty="0">
                <a:solidFill>
                  <a:srgbClr val="C00000"/>
                </a:solidFill>
              </a:rPr>
              <a:t>What is Slope of the Line (b) in the Equation: Y = a + </a:t>
            </a:r>
            <a:r>
              <a:rPr lang="en-US" sz="2400" b="1" dirty="0" err="1">
                <a:solidFill>
                  <a:srgbClr val="C00000"/>
                </a:solidFill>
              </a:rPr>
              <a:t>bX</a:t>
            </a:r>
            <a:endParaRPr lang="en-US" sz="2400" b="1" dirty="0">
              <a:solidFill>
                <a:srgbClr val="C00000"/>
              </a:solidFill>
            </a:endParaRPr>
          </a:p>
        </p:txBody>
      </p:sp>
      <p:sp>
        <p:nvSpPr>
          <p:cNvPr id="5" name="TextBox 4">
            <a:extLst>
              <a:ext uri="{FF2B5EF4-FFF2-40B4-BE49-F238E27FC236}">
                <a16:creationId xmlns:a16="http://schemas.microsoft.com/office/drawing/2014/main" id="{60AD38C2-08D7-6CE2-43F2-AE9B7684CFEE}"/>
              </a:ext>
            </a:extLst>
          </p:cNvPr>
          <p:cNvSpPr txBox="1"/>
          <p:nvPr/>
        </p:nvSpPr>
        <p:spPr>
          <a:xfrm>
            <a:off x="7282898" y="2220603"/>
            <a:ext cx="4276311" cy="923330"/>
          </a:xfrm>
          <a:prstGeom prst="rect">
            <a:avLst/>
          </a:prstGeom>
          <a:noFill/>
        </p:spPr>
        <p:txBody>
          <a:bodyPr wrap="square">
            <a:spAutoFit/>
          </a:bodyPr>
          <a:lstStyle/>
          <a:p>
            <a:r>
              <a:rPr lang="en-US" b="1" dirty="0"/>
              <a:t>Slope of the line indicates that 1 unit of increase in X is effecting the increase of slope in y.</a:t>
            </a:r>
          </a:p>
        </p:txBody>
      </p:sp>
    </p:spTree>
    <p:extLst>
      <p:ext uri="{BB962C8B-B14F-4D97-AF65-F5344CB8AC3E}">
        <p14:creationId xmlns:p14="http://schemas.microsoft.com/office/powerpoint/2010/main" val="18308222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7FD04-D378-9093-7AC5-F4E083BADE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540810-F1B3-4B4D-D355-9710F04C7FE4}"/>
              </a:ext>
            </a:extLst>
          </p:cNvPr>
          <p:cNvSpPr txBox="1"/>
          <p:nvPr/>
        </p:nvSpPr>
        <p:spPr>
          <a:xfrm>
            <a:off x="834887" y="854766"/>
            <a:ext cx="10634870" cy="2739211"/>
          </a:xfrm>
          <a:prstGeom prst="rect">
            <a:avLst/>
          </a:prstGeom>
          <a:noFill/>
        </p:spPr>
        <p:txBody>
          <a:bodyPr wrap="square">
            <a:spAutoFit/>
          </a:bodyPr>
          <a:lstStyle/>
          <a:p>
            <a:r>
              <a:rPr lang="en-US" sz="2000" b="1" dirty="0">
                <a:solidFill>
                  <a:srgbClr val="C00000"/>
                </a:solidFill>
              </a:rPr>
              <a:t>Error in simple regression:</a:t>
            </a:r>
          </a:p>
          <a:p>
            <a:r>
              <a:rPr lang="en-US" sz="2000" dirty="0"/>
              <a:t>	The regression equation model in machine learning uses the above slope—intercept format in algorithms. X and Y values are provided to the machine, and it identifies the values of a (intercept) and b (slope) by relating the values of X and Y. However, </a:t>
            </a:r>
            <a:r>
              <a:rPr lang="en-US" sz="2000" b="1" dirty="0">
                <a:solidFill>
                  <a:srgbClr val="C00000"/>
                </a:solidFill>
              </a:rPr>
              <a:t>identifying the exact match of values for a and b is not always possible. </a:t>
            </a:r>
            <a:r>
              <a:rPr lang="en-US" sz="2000" dirty="0"/>
              <a:t>There will be some error value (¢) associated with it. This error is called marginal or residual error.</a:t>
            </a:r>
          </a:p>
          <a:p>
            <a:endParaRPr lang="en-US" sz="2000" dirty="0"/>
          </a:p>
          <a:p>
            <a:r>
              <a:rPr lang="en-US" sz="2000" dirty="0"/>
              <a:t>	</a:t>
            </a:r>
            <a:r>
              <a:rPr lang="cy-GB" sz="3200" b="0" i="0" dirty="0">
                <a:solidFill>
                  <a:srgbClr val="0D0D0D"/>
                </a:solidFill>
                <a:effectLst/>
                <a:latin typeface="Söhne"/>
              </a:rPr>
              <a:t>ŷ</a:t>
            </a:r>
            <a:r>
              <a:rPr lang="en-US" sz="2000" dirty="0"/>
              <a:t>=(</a:t>
            </a:r>
            <a:r>
              <a:rPr lang="en-US" sz="2000" dirty="0" err="1"/>
              <a:t>a+bX</a:t>
            </a:r>
            <a:r>
              <a:rPr lang="en-US" sz="2000" dirty="0"/>
              <a:t>) + ε</a:t>
            </a:r>
          </a:p>
        </p:txBody>
      </p:sp>
    </p:spTree>
    <p:extLst>
      <p:ext uri="{BB962C8B-B14F-4D97-AF65-F5344CB8AC3E}">
        <p14:creationId xmlns:p14="http://schemas.microsoft.com/office/powerpoint/2010/main" val="3701881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36F8C-F2A0-A68D-23DD-853091FBA2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7C89153-F521-A308-8C7A-51C3CE5535A6}"/>
              </a:ext>
            </a:extLst>
          </p:cNvPr>
          <p:cNvSpPr txBox="1"/>
          <p:nvPr/>
        </p:nvSpPr>
        <p:spPr>
          <a:xfrm>
            <a:off x="802585" y="555804"/>
            <a:ext cx="10577720" cy="5940088"/>
          </a:xfrm>
          <a:prstGeom prst="rect">
            <a:avLst/>
          </a:prstGeom>
          <a:noFill/>
        </p:spPr>
        <p:txBody>
          <a:bodyPr wrap="square">
            <a:spAutoFit/>
          </a:bodyPr>
          <a:lstStyle/>
          <a:p>
            <a:r>
              <a:rPr lang="en-US" sz="2400" b="1" dirty="0">
                <a:solidFill>
                  <a:srgbClr val="C00000"/>
                </a:solidFill>
              </a:rPr>
              <a:t>Multiple Linear Regression:</a:t>
            </a:r>
          </a:p>
          <a:p>
            <a:r>
              <a:rPr lang="en-US" sz="2000" dirty="0"/>
              <a:t>	In a multiple regression model, two or more independent variables, i.e. predictors are involved in the model. In the context of simple linear regression, we considered Price of a Property as the dependent variable and the Area of the Property (in sq. m.) as the predictor variable.</a:t>
            </a:r>
          </a:p>
          <a:p>
            <a:r>
              <a:rPr lang="en-US" sz="2000" dirty="0"/>
              <a:t>However, location, floor, number of years since purchase, amenities available, etc. are also important predictors which should not be ignored. Thus, if we consider Price of a Property (in ₹) as the dependent variable and Area of the Property (in </a:t>
            </a:r>
            <a:r>
              <a:rPr lang="en-US" sz="2000" dirty="0" err="1"/>
              <a:t>sq.m</a:t>
            </a:r>
            <a:r>
              <a:rPr lang="en-US" sz="2000" dirty="0"/>
              <a:t>.), location, floor, number of years since purchase and amenities available as the independent variables, we can form a multiple regression equation as shown below:</a:t>
            </a:r>
          </a:p>
          <a:p>
            <a:endParaRPr lang="en-US" sz="2000" dirty="0"/>
          </a:p>
          <a:p>
            <a:r>
              <a:rPr lang="en-US" sz="2000" dirty="0"/>
              <a:t>	</a:t>
            </a:r>
            <a:r>
              <a:rPr lang="en-US" sz="2000" dirty="0" err="1"/>
              <a:t>Priceproperty</a:t>
            </a:r>
            <a:r>
              <a:rPr lang="en-US" sz="2000" dirty="0"/>
              <a:t> = f (</a:t>
            </a:r>
            <a:r>
              <a:rPr lang="en-US" sz="2000" dirty="0" err="1"/>
              <a:t>Areaproperty</a:t>
            </a:r>
            <a:r>
              <a:rPr lang="en-US" sz="2000" dirty="0"/>
              <a:t>, location, floor, Ageing, Amenities)</a:t>
            </a:r>
          </a:p>
          <a:p>
            <a:endParaRPr lang="en-US" sz="2000" dirty="0"/>
          </a:p>
          <a:p>
            <a:r>
              <a:rPr lang="en-US" sz="2000" dirty="0"/>
              <a:t>	The simple linear regression model and the multiple regression model assume that the dependent variable is continuous.</a:t>
            </a:r>
          </a:p>
          <a:p>
            <a:r>
              <a:rPr lang="en-US" sz="2000" dirty="0"/>
              <a:t>	The following expression describes the equation involving the relationship with two predictor variables, namely X1 and X2.</a:t>
            </a:r>
          </a:p>
          <a:p>
            <a:endParaRPr lang="en-US" sz="2800" dirty="0">
              <a:latin typeface="Times New Roman" panose="02020603050405020304" pitchFamily="18" charset="0"/>
              <a:cs typeface="Times New Roman" panose="02020603050405020304" pitchFamily="18" charset="0"/>
            </a:endParaRPr>
          </a:p>
          <a:p>
            <a:r>
              <a:rPr lang="cy-GB" sz="2800" b="0" i="0" dirty="0">
                <a:solidFill>
                  <a:srgbClr val="0D0D0D"/>
                </a:solidFill>
                <a:effectLst/>
                <a:latin typeface="Times New Roman" panose="02020603050405020304" pitchFamily="18" charset="0"/>
                <a:cs typeface="Times New Roman" panose="02020603050405020304" pitchFamily="18" charset="0"/>
              </a:rPr>
              <a:t>	</a:t>
            </a:r>
            <a:r>
              <a:rPr lang="cy-GB" sz="2800" b="1" i="0" dirty="0">
                <a:solidFill>
                  <a:srgbClr val="0D0D0D"/>
                </a:solidFill>
                <a:effectLst/>
                <a:latin typeface="Times New Roman" panose="02020603050405020304" pitchFamily="18" charset="0"/>
                <a:cs typeface="Times New Roman" panose="02020603050405020304" pitchFamily="18" charset="0"/>
              </a:rPr>
              <a:t>ŷ </a:t>
            </a:r>
            <a:r>
              <a:rPr lang="en-US" sz="2800" b="1" dirty="0">
                <a:effectLst/>
                <a:latin typeface="Times New Roman" panose="02020603050405020304" pitchFamily="18" charset="0"/>
                <a:cs typeface="Times New Roman" panose="02020603050405020304" pitchFamily="18" charset="0"/>
              </a:rPr>
              <a:t>​=</a:t>
            </a:r>
            <a:r>
              <a:rPr lang="en-US" sz="2800" b="1" i="1" dirty="0">
                <a:effectLst/>
                <a:latin typeface="Times New Roman" panose="02020603050405020304" pitchFamily="18" charset="0"/>
                <a:cs typeface="Times New Roman" panose="02020603050405020304" pitchFamily="18" charset="0"/>
              </a:rPr>
              <a:t>a </a:t>
            </a:r>
            <a:r>
              <a:rPr lang="en-US" sz="2800" b="1" dirty="0">
                <a:effectLst/>
                <a:latin typeface="Times New Roman" panose="02020603050405020304" pitchFamily="18" charset="0"/>
                <a:cs typeface="Times New Roman" panose="02020603050405020304" pitchFamily="18" charset="0"/>
              </a:rPr>
              <a:t>+ </a:t>
            </a:r>
            <a:r>
              <a:rPr lang="en-US" sz="2800" b="1" i="1" dirty="0">
                <a:effectLst/>
                <a:cs typeface="Times New Roman" panose="02020603050405020304" pitchFamily="18" charset="0"/>
              </a:rPr>
              <a:t>b</a:t>
            </a:r>
            <a:r>
              <a:rPr lang="en-US" sz="2800" b="1" dirty="0">
                <a:effectLst/>
                <a:cs typeface="Times New Roman" panose="02020603050405020304" pitchFamily="18" charset="0"/>
              </a:rPr>
              <a:t>1​</a:t>
            </a:r>
            <a:r>
              <a:rPr lang="en-US" sz="2800" b="1" i="1" dirty="0">
                <a:effectLst/>
                <a:cs typeface="Times New Roman" panose="02020603050405020304" pitchFamily="18" charset="0"/>
              </a:rPr>
              <a:t>X</a:t>
            </a:r>
            <a:r>
              <a:rPr lang="en-US" sz="2800" b="1" dirty="0">
                <a:effectLst/>
                <a:cs typeface="Times New Roman" panose="02020603050405020304" pitchFamily="18" charset="0"/>
              </a:rPr>
              <a:t>1​ + </a:t>
            </a:r>
            <a:r>
              <a:rPr lang="en-US" sz="2800" b="1" i="1" dirty="0">
                <a:effectLst/>
                <a:cs typeface="Times New Roman" panose="02020603050405020304" pitchFamily="18" charset="0"/>
              </a:rPr>
              <a:t>b</a:t>
            </a:r>
            <a:r>
              <a:rPr lang="en-US" sz="2800" b="1" dirty="0">
                <a:effectLst/>
                <a:cs typeface="Times New Roman" panose="02020603050405020304" pitchFamily="18" charset="0"/>
              </a:rPr>
              <a:t>2​</a:t>
            </a:r>
            <a:r>
              <a:rPr lang="en-US" sz="2800" b="1" i="1" dirty="0">
                <a:effectLst/>
                <a:cs typeface="Times New Roman" panose="02020603050405020304" pitchFamily="18" charset="0"/>
              </a:rPr>
              <a:t>X</a:t>
            </a:r>
            <a:r>
              <a:rPr lang="en-US" sz="2800" b="1" dirty="0">
                <a:effectLst/>
                <a:cs typeface="Times New Roman" panose="02020603050405020304" pitchFamily="18" charset="0"/>
              </a:rPr>
              <a:t>2​</a:t>
            </a:r>
            <a:endParaRPr lang="en-US" sz="2800" b="1" dirty="0">
              <a:cs typeface="Times New Roman" panose="02020603050405020304" pitchFamily="18" charset="0"/>
            </a:endParaRPr>
          </a:p>
        </p:txBody>
      </p:sp>
    </p:spTree>
    <p:extLst>
      <p:ext uri="{BB962C8B-B14F-4D97-AF65-F5344CB8AC3E}">
        <p14:creationId xmlns:p14="http://schemas.microsoft.com/office/powerpoint/2010/main" val="6035627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2180-BD04-7422-6A45-97E3BD08FA2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948FF34-131D-CA78-994F-B63410123375}"/>
              </a:ext>
            </a:extLst>
          </p:cNvPr>
          <p:cNvSpPr txBox="1"/>
          <p:nvPr/>
        </p:nvSpPr>
        <p:spPr>
          <a:xfrm>
            <a:off x="723071" y="961193"/>
            <a:ext cx="10786442" cy="1631216"/>
          </a:xfrm>
          <a:prstGeom prst="rect">
            <a:avLst/>
          </a:prstGeom>
          <a:noFill/>
        </p:spPr>
        <p:txBody>
          <a:bodyPr wrap="square">
            <a:spAutoFit/>
          </a:bodyPr>
          <a:lstStyle/>
          <a:p>
            <a:r>
              <a:rPr lang="en-US" sz="2000" dirty="0"/>
              <a:t>	The model describes a plane </a:t>
            </a:r>
            <a:r>
              <a:rPr lang="en-US" sz="2000" b="1" dirty="0">
                <a:solidFill>
                  <a:srgbClr val="C00000"/>
                </a:solidFill>
              </a:rPr>
              <a:t>in the three-dimensional space of</a:t>
            </a:r>
            <a:r>
              <a:rPr lang="en-US" sz="2000" b="1" dirty="0"/>
              <a:t> Y^, X1 and X2</a:t>
            </a:r>
            <a:r>
              <a:rPr lang="en-US" sz="2000" dirty="0"/>
              <a:t>. Parameter ‘a’ is the intercept of this plane. Parameters ‘b1’ and ‘b2’ are referred to as partial regression coefficients. </a:t>
            </a:r>
          </a:p>
          <a:p>
            <a:r>
              <a:rPr lang="en-US" sz="2000" dirty="0"/>
              <a:t>	Parameter b1 represents the change in the mean response corresponding to a unit change in X1 when X2is held constant. Parameter b2 represents the change in the mean response corresponding to a unit change in X2 when X1 is held constant.</a:t>
            </a:r>
          </a:p>
        </p:txBody>
      </p:sp>
      <p:pic>
        <p:nvPicPr>
          <p:cNvPr id="6149" name="Picture 5">
            <a:extLst>
              <a:ext uri="{FF2B5EF4-FFF2-40B4-BE49-F238E27FC236}">
                <a16:creationId xmlns:a16="http://schemas.microsoft.com/office/drawing/2014/main" id="{DD6A74B0-0E64-200C-E3AF-8AA6CD96D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9010" y="2853088"/>
            <a:ext cx="4680503" cy="33892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D4A127-7F8B-1FF6-2496-4171A2BC4704}"/>
              </a:ext>
            </a:extLst>
          </p:cNvPr>
          <p:cNvSpPr txBox="1"/>
          <p:nvPr/>
        </p:nvSpPr>
        <p:spPr>
          <a:xfrm>
            <a:off x="723071" y="3165388"/>
            <a:ext cx="6097656" cy="1969770"/>
          </a:xfrm>
          <a:prstGeom prst="rect">
            <a:avLst/>
          </a:prstGeom>
          <a:noFill/>
        </p:spPr>
        <p:txBody>
          <a:bodyPr wrap="square">
            <a:spAutoFit/>
          </a:bodyPr>
          <a:lstStyle/>
          <a:p>
            <a:r>
              <a:rPr lang="en-US" dirty="0"/>
              <a:t>	</a:t>
            </a:r>
            <a:r>
              <a:rPr lang="en-US" sz="2000" dirty="0"/>
              <a:t>Multiple regression for estimating equation when there are ‘n’ predictor variables is as follows:</a:t>
            </a:r>
          </a:p>
          <a:p>
            <a:endParaRPr lang="en-US" dirty="0"/>
          </a:p>
          <a:p>
            <a:r>
              <a:rPr lang="en-US" sz="2800" dirty="0">
                <a:effectLst/>
              </a:rPr>
              <a:t>​</a:t>
            </a:r>
            <a:r>
              <a:rPr lang="cy-GB" sz="2800" i="0" dirty="0">
                <a:solidFill>
                  <a:srgbClr val="0D0D0D"/>
                </a:solidFill>
                <a:effectLst/>
                <a:latin typeface="Times New Roman" panose="02020603050405020304" pitchFamily="18" charset="0"/>
                <a:cs typeface="Times New Roman" panose="02020603050405020304" pitchFamily="18" charset="0"/>
              </a:rPr>
              <a:t> ŷ </a:t>
            </a:r>
            <a:r>
              <a:rPr lang="en-US" sz="2800" dirty="0">
                <a:effectLst/>
              </a:rPr>
              <a:t>=</a:t>
            </a:r>
            <a:r>
              <a:rPr lang="en-US" sz="2800" i="1" dirty="0">
                <a:effectLst/>
                <a:latin typeface="KaTeX_Math"/>
              </a:rPr>
              <a:t>a</a:t>
            </a:r>
            <a:r>
              <a:rPr lang="en-US" sz="2800" dirty="0">
                <a:effectLst/>
              </a:rPr>
              <a:t>+  </a:t>
            </a:r>
            <a:r>
              <a:rPr lang="en-US" sz="2800" i="1" dirty="0">
                <a:effectLst/>
                <a:latin typeface="KaTeX_Math"/>
              </a:rPr>
              <a:t>b</a:t>
            </a:r>
            <a:r>
              <a:rPr lang="en-US" sz="2800" dirty="0">
                <a:effectLst/>
              </a:rPr>
              <a:t>1​</a:t>
            </a:r>
            <a:r>
              <a:rPr lang="en-US" sz="2800" i="1" dirty="0">
                <a:effectLst/>
                <a:latin typeface="KaTeX_Math"/>
              </a:rPr>
              <a:t>X</a:t>
            </a:r>
            <a:r>
              <a:rPr lang="en-US" sz="2800" dirty="0">
                <a:effectLst/>
              </a:rPr>
              <a:t>1 ​+ </a:t>
            </a:r>
            <a:r>
              <a:rPr lang="en-US" sz="2800" i="1" dirty="0">
                <a:effectLst/>
                <a:latin typeface="KaTeX_Math"/>
              </a:rPr>
              <a:t>b</a:t>
            </a:r>
            <a:r>
              <a:rPr lang="en-US" sz="2800" dirty="0">
                <a:effectLst/>
              </a:rPr>
              <a:t>2​</a:t>
            </a:r>
            <a:r>
              <a:rPr lang="en-US" sz="2800" i="1" dirty="0">
                <a:effectLst/>
                <a:latin typeface="KaTeX_Math"/>
              </a:rPr>
              <a:t>X</a:t>
            </a:r>
            <a:r>
              <a:rPr lang="en-US" sz="2800" dirty="0">
                <a:effectLst/>
              </a:rPr>
              <a:t>2​ +…+ </a:t>
            </a:r>
            <a:r>
              <a:rPr lang="en-US" sz="2800" i="1" dirty="0">
                <a:effectLst/>
                <a:latin typeface="KaTeX_Math"/>
              </a:rPr>
              <a:t>bn</a:t>
            </a:r>
            <a:r>
              <a:rPr lang="en-US" sz="2800" dirty="0">
                <a:effectLst/>
              </a:rPr>
              <a:t>​</a:t>
            </a:r>
            <a:r>
              <a:rPr lang="en-US" sz="2800" i="1" dirty="0" err="1">
                <a:effectLst/>
                <a:latin typeface="KaTeX_Math"/>
              </a:rPr>
              <a:t>X</a:t>
            </a:r>
            <a:r>
              <a:rPr lang="en-US" sz="2800" i="1" dirty="0" err="1">
                <a:solidFill>
                  <a:srgbClr val="0D0D0D"/>
                </a:solidFill>
                <a:effectLst/>
                <a:latin typeface="KaTeX_Math"/>
              </a:rPr>
              <a:t>n</a:t>
            </a:r>
            <a:r>
              <a:rPr lang="en-US" sz="2800" i="0" dirty="0">
                <a:solidFill>
                  <a:srgbClr val="0D0D0D"/>
                </a:solidFill>
                <a:effectLst/>
                <a:latin typeface="KaTeX_Main"/>
              </a:rPr>
              <a:t>​</a:t>
            </a:r>
            <a:br>
              <a:rPr lang="en-US" b="0" i="0" dirty="0">
                <a:solidFill>
                  <a:srgbClr val="0D0D0D"/>
                </a:solidFill>
                <a:effectLst/>
                <a:latin typeface="KaTeX_Main"/>
              </a:rPr>
            </a:br>
            <a:endParaRPr lang="en-US" dirty="0"/>
          </a:p>
          <a:p>
            <a:endParaRPr lang="en-US" dirty="0"/>
          </a:p>
        </p:txBody>
      </p:sp>
    </p:spTree>
    <p:extLst>
      <p:ext uri="{BB962C8B-B14F-4D97-AF65-F5344CB8AC3E}">
        <p14:creationId xmlns:p14="http://schemas.microsoft.com/office/powerpoint/2010/main" val="138415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60CE6-EAF3-BCA2-2F70-DEB8C3DD7F9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ED47AC-3A1F-5055-1209-40A4DE9654A3}"/>
              </a:ext>
            </a:extLst>
          </p:cNvPr>
          <p:cNvSpPr txBox="1"/>
          <p:nvPr/>
        </p:nvSpPr>
        <p:spPr>
          <a:xfrm>
            <a:off x="524288" y="550830"/>
            <a:ext cx="10786441" cy="2893100"/>
          </a:xfrm>
          <a:prstGeom prst="rect">
            <a:avLst/>
          </a:prstGeom>
          <a:noFill/>
        </p:spPr>
        <p:txBody>
          <a:bodyPr wrap="square">
            <a:spAutoFit/>
          </a:bodyPr>
          <a:lstStyle/>
          <a:p>
            <a:r>
              <a:rPr lang="en-US" sz="2000" b="1" dirty="0">
                <a:solidFill>
                  <a:srgbClr val="C00000"/>
                </a:solidFill>
              </a:rPr>
              <a:t>Polynomial Regression Model: </a:t>
            </a:r>
            <a:r>
              <a:rPr lang="en-US" dirty="0"/>
              <a:t>Polynomial regression model is the extension of the simple linear model.</a:t>
            </a:r>
          </a:p>
          <a:p>
            <a:endParaRPr lang="en-US" dirty="0"/>
          </a:p>
          <a:p>
            <a:pPr algn="l"/>
            <a:r>
              <a:rPr lang="en-US" b="1" i="0" dirty="0">
                <a:solidFill>
                  <a:srgbClr val="C00000"/>
                </a:solidFill>
                <a:effectLst/>
                <a:latin typeface="Inter"/>
              </a:rPr>
              <a:t>Why Polynomial Regression?</a:t>
            </a:r>
          </a:p>
          <a:p>
            <a:pPr algn="l"/>
            <a:r>
              <a:rPr lang="en-US" b="0" i="0" dirty="0">
                <a:solidFill>
                  <a:srgbClr val="383838"/>
                </a:solidFill>
                <a:effectLst/>
                <a:latin typeface="Inter"/>
              </a:rPr>
              <a:t>	A simple linear regression algorithm </a:t>
            </a:r>
            <a:r>
              <a:rPr lang="en-US" b="1" i="0" dirty="0">
                <a:solidFill>
                  <a:srgbClr val="C00000"/>
                </a:solidFill>
                <a:effectLst/>
                <a:latin typeface="Inter"/>
              </a:rPr>
              <a:t>only works when the relationship between the data is linear</a:t>
            </a:r>
            <a:r>
              <a:rPr lang="en-US" b="0" i="0" dirty="0">
                <a:solidFill>
                  <a:srgbClr val="383838"/>
                </a:solidFill>
                <a:effectLst/>
                <a:latin typeface="Inter"/>
              </a:rPr>
              <a:t>. But </a:t>
            </a:r>
            <a:r>
              <a:rPr lang="en-US" b="1" i="0" dirty="0">
                <a:solidFill>
                  <a:srgbClr val="383838"/>
                </a:solidFill>
                <a:effectLst/>
                <a:latin typeface="Inter"/>
              </a:rPr>
              <a:t>suppose we have non-linear data</a:t>
            </a:r>
            <a:r>
              <a:rPr lang="en-US" b="0" i="0" dirty="0">
                <a:solidFill>
                  <a:srgbClr val="383838"/>
                </a:solidFill>
                <a:effectLst/>
                <a:latin typeface="Inter"/>
              </a:rPr>
              <a:t>, then linear regression </a:t>
            </a:r>
            <a:r>
              <a:rPr lang="en-US" b="1" i="0" dirty="0">
                <a:solidFill>
                  <a:srgbClr val="383838"/>
                </a:solidFill>
                <a:effectLst/>
                <a:latin typeface="Inter"/>
              </a:rPr>
              <a:t>will not be able to draw a best-fit line</a:t>
            </a:r>
            <a:r>
              <a:rPr lang="en-US" b="0" i="0" dirty="0">
                <a:solidFill>
                  <a:srgbClr val="383838"/>
                </a:solidFill>
                <a:effectLst/>
                <a:latin typeface="Inter"/>
              </a:rPr>
              <a:t>. Simple regression analysis fails in such conditions. Consider the below diagram, which has a non-linear relationship, and you can see the linear regression results on it, which does not perform well, meaning it does not come close to reality. Hence, we introduce polynomial regression to overcome this problem, which helps identify the curvilinear relationship between independent and dependent variables.</a:t>
            </a:r>
          </a:p>
          <a:p>
            <a:endParaRPr lang="en-US" dirty="0"/>
          </a:p>
        </p:txBody>
      </p:sp>
      <p:pic>
        <p:nvPicPr>
          <p:cNvPr id="3074" name="Picture 2" descr="Polynomial Linear Regression">
            <a:extLst>
              <a:ext uri="{FF2B5EF4-FFF2-40B4-BE49-F238E27FC236}">
                <a16:creationId xmlns:a16="http://schemas.microsoft.com/office/drawing/2014/main" id="{7D7FAD02-1629-5CBF-64EA-1254F38BF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20" y="3296686"/>
            <a:ext cx="5715000" cy="2828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753DC8-F9AE-2B55-E86A-E7D2A2085BC1}"/>
              </a:ext>
            </a:extLst>
          </p:cNvPr>
          <p:cNvSpPr txBox="1"/>
          <p:nvPr/>
        </p:nvSpPr>
        <p:spPr>
          <a:xfrm>
            <a:off x="6619462" y="2938111"/>
            <a:ext cx="5367130" cy="3693319"/>
          </a:xfrm>
          <a:prstGeom prst="rect">
            <a:avLst/>
          </a:prstGeom>
          <a:noFill/>
        </p:spPr>
        <p:txBody>
          <a:bodyPr wrap="square">
            <a:spAutoFit/>
          </a:bodyPr>
          <a:lstStyle/>
          <a:p>
            <a:r>
              <a:rPr lang="en-US" b="1" i="0" dirty="0">
                <a:solidFill>
                  <a:srgbClr val="C00000"/>
                </a:solidFill>
                <a:effectLst/>
                <a:latin typeface="Söhne"/>
              </a:rPr>
              <a:t>Linear Relationship:</a:t>
            </a:r>
          </a:p>
          <a:p>
            <a:r>
              <a:rPr lang="en-US" b="0" i="0" dirty="0">
                <a:solidFill>
                  <a:srgbClr val="0D0D0D"/>
                </a:solidFill>
                <a:effectLst/>
                <a:latin typeface="Söhne"/>
              </a:rPr>
              <a:t>	A linear relationship between two variables means that </a:t>
            </a:r>
            <a:r>
              <a:rPr lang="en-US" b="1" i="0" dirty="0">
                <a:solidFill>
                  <a:srgbClr val="0D0D0D"/>
                </a:solidFill>
                <a:effectLst/>
                <a:latin typeface="Söhne"/>
              </a:rPr>
              <a:t>when one variable changes, the other variable changes</a:t>
            </a:r>
            <a:r>
              <a:rPr lang="en-US" b="0" i="0" dirty="0">
                <a:solidFill>
                  <a:srgbClr val="0D0D0D"/>
                </a:solidFill>
                <a:effectLst/>
                <a:latin typeface="Söhne"/>
              </a:rPr>
              <a:t> in a straight-line fashion. In other words, if you were to plot the relationship between the two variables on a graph, </a:t>
            </a:r>
            <a:r>
              <a:rPr lang="en-US" b="1" i="0" dirty="0">
                <a:solidFill>
                  <a:srgbClr val="0D0D0D"/>
                </a:solidFill>
                <a:effectLst/>
                <a:latin typeface="Söhne"/>
              </a:rPr>
              <a:t>the points would form a straight line</a:t>
            </a:r>
            <a:r>
              <a:rPr lang="en-US" b="0" i="0" dirty="0">
                <a:solidFill>
                  <a:srgbClr val="0D0D0D"/>
                </a:solidFill>
                <a:effectLst/>
                <a:latin typeface="Söhne"/>
              </a:rPr>
              <a:t>.</a:t>
            </a:r>
          </a:p>
          <a:p>
            <a:r>
              <a:rPr lang="en-US" dirty="0">
                <a:solidFill>
                  <a:srgbClr val="0D0D0D"/>
                </a:solidFill>
                <a:latin typeface="Söhne"/>
              </a:rPr>
              <a:t>	That is, </a:t>
            </a:r>
            <a:r>
              <a:rPr lang="en-US" b="0" i="0" dirty="0">
                <a:solidFill>
                  <a:srgbClr val="0D0D0D"/>
                </a:solidFill>
                <a:effectLst/>
                <a:latin typeface="Söhne"/>
              </a:rPr>
              <a:t>In a linear relationship between two variables, when the value of </a:t>
            </a:r>
            <a:r>
              <a:rPr lang="en-US" b="1" i="0" dirty="0">
                <a:solidFill>
                  <a:srgbClr val="0D0D0D"/>
                </a:solidFill>
                <a:effectLst/>
                <a:latin typeface="Söhne"/>
              </a:rPr>
              <a:t>one variable increases</a:t>
            </a:r>
            <a:r>
              <a:rPr lang="en-US" b="0" i="0" dirty="0">
                <a:solidFill>
                  <a:srgbClr val="0D0D0D"/>
                </a:solidFill>
                <a:effectLst/>
                <a:latin typeface="Söhne"/>
              </a:rPr>
              <a:t>, the value of the </a:t>
            </a:r>
            <a:r>
              <a:rPr lang="en-US" b="1" i="0" dirty="0">
                <a:solidFill>
                  <a:srgbClr val="0D0D0D"/>
                </a:solidFill>
                <a:effectLst/>
                <a:latin typeface="Söhne"/>
              </a:rPr>
              <a:t>other variable also increases</a:t>
            </a:r>
            <a:r>
              <a:rPr lang="en-US" b="0" i="0" dirty="0">
                <a:solidFill>
                  <a:srgbClr val="0D0D0D"/>
                </a:solidFill>
                <a:effectLst/>
                <a:latin typeface="Söhne"/>
              </a:rPr>
              <a:t> if the relationship is positive. Conversely, if the relationship is negative, when the value of one variable increases, the value of the other variable decreases.</a:t>
            </a:r>
            <a:endParaRPr lang="en-US" dirty="0"/>
          </a:p>
        </p:txBody>
      </p:sp>
      <p:sp>
        <p:nvSpPr>
          <p:cNvPr id="7" name="TextBox 6">
            <a:extLst>
              <a:ext uri="{FF2B5EF4-FFF2-40B4-BE49-F238E27FC236}">
                <a16:creationId xmlns:a16="http://schemas.microsoft.com/office/drawing/2014/main" id="{BEEDF698-9B50-81B8-4EF3-602543B8E69F}"/>
              </a:ext>
            </a:extLst>
          </p:cNvPr>
          <p:cNvSpPr txBox="1"/>
          <p:nvPr/>
        </p:nvSpPr>
        <p:spPr>
          <a:xfrm>
            <a:off x="0" y="6631430"/>
            <a:ext cx="6097656" cy="215444"/>
          </a:xfrm>
          <a:prstGeom prst="rect">
            <a:avLst/>
          </a:prstGeom>
          <a:noFill/>
        </p:spPr>
        <p:txBody>
          <a:bodyPr wrap="square">
            <a:spAutoFit/>
          </a:bodyPr>
          <a:lstStyle/>
          <a:p>
            <a:r>
              <a:rPr lang="en-US" sz="800" dirty="0"/>
              <a:t>https://www.youtube.com/watch?v=QptI-vDle8Y</a:t>
            </a:r>
          </a:p>
        </p:txBody>
      </p:sp>
    </p:spTree>
    <p:extLst>
      <p:ext uri="{BB962C8B-B14F-4D97-AF65-F5344CB8AC3E}">
        <p14:creationId xmlns:p14="http://schemas.microsoft.com/office/powerpoint/2010/main" val="34453747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81C16B-1FBF-61DD-71EE-634F8B285365}"/>
              </a:ext>
            </a:extLst>
          </p:cNvPr>
          <p:cNvSpPr txBox="1"/>
          <p:nvPr/>
        </p:nvSpPr>
        <p:spPr>
          <a:xfrm>
            <a:off x="722658" y="782121"/>
            <a:ext cx="10746684" cy="5570756"/>
          </a:xfrm>
          <a:prstGeom prst="rect">
            <a:avLst/>
          </a:prstGeom>
          <a:noFill/>
        </p:spPr>
        <p:txBody>
          <a:bodyPr wrap="square">
            <a:spAutoFit/>
          </a:bodyPr>
          <a:lstStyle/>
          <a:p>
            <a:pPr algn="l"/>
            <a:r>
              <a:rPr lang="en-US" sz="2000" b="1" i="0" dirty="0">
                <a:solidFill>
                  <a:srgbClr val="0D0D0D"/>
                </a:solidFill>
                <a:effectLst/>
                <a:latin typeface="Söhne"/>
              </a:rPr>
              <a:t>Polynomial regression </a:t>
            </a:r>
            <a:r>
              <a:rPr lang="en-US" sz="2000" b="0" i="0" dirty="0">
                <a:solidFill>
                  <a:srgbClr val="0D0D0D"/>
                </a:solidFill>
                <a:effectLst/>
                <a:latin typeface="Söhne"/>
              </a:rPr>
              <a:t>is a form of regression analysis in machine learning (ML) where the relationship between the independent variable </a:t>
            </a:r>
            <a:r>
              <a:rPr lang="en-US" sz="2000" b="1" i="1" dirty="0">
                <a:solidFill>
                  <a:srgbClr val="C00000"/>
                </a:solidFill>
                <a:effectLst/>
                <a:latin typeface="KaTeX_Math"/>
              </a:rPr>
              <a:t>X</a:t>
            </a:r>
            <a:r>
              <a:rPr lang="en-US" sz="2000" b="0" i="0" dirty="0">
                <a:solidFill>
                  <a:srgbClr val="0D0D0D"/>
                </a:solidFill>
                <a:effectLst/>
                <a:latin typeface="Söhne"/>
              </a:rPr>
              <a:t> and the dependent variable </a:t>
            </a:r>
            <a:r>
              <a:rPr lang="en-US" sz="2000" b="1" dirty="0">
                <a:solidFill>
                  <a:srgbClr val="C00000"/>
                </a:solidFill>
                <a:latin typeface="KaTeX_Main"/>
              </a:rPr>
              <a:t>Y</a:t>
            </a:r>
            <a:r>
              <a:rPr lang="en-US" sz="2000" b="0" i="0" dirty="0">
                <a:solidFill>
                  <a:srgbClr val="0D0D0D"/>
                </a:solidFill>
                <a:effectLst/>
                <a:latin typeface="Söhne"/>
              </a:rPr>
              <a:t> is </a:t>
            </a:r>
            <a:r>
              <a:rPr lang="en-US" sz="2000" b="1" i="0" dirty="0">
                <a:solidFill>
                  <a:srgbClr val="C00000"/>
                </a:solidFill>
                <a:effectLst/>
                <a:latin typeface="Söhne"/>
              </a:rPr>
              <a:t>modeled as an </a:t>
            </a:r>
            <a:r>
              <a:rPr lang="en-US" sz="2000" b="1" i="1" dirty="0">
                <a:solidFill>
                  <a:srgbClr val="C00000"/>
                </a:solidFill>
                <a:effectLst/>
                <a:latin typeface="KaTeX_Math"/>
              </a:rPr>
              <a:t>n</a:t>
            </a:r>
            <a:r>
              <a:rPr lang="en-US" sz="2000" b="1" i="0" dirty="0">
                <a:solidFill>
                  <a:srgbClr val="C00000"/>
                </a:solidFill>
                <a:effectLst/>
                <a:latin typeface="Söhne"/>
              </a:rPr>
              <a:t>-degree polynomial</a:t>
            </a:r>
            <a:r>
              <a:rPr lang="en-US" sz="2000" b="0" i="0" dirty="0">
                <a:solidFill>
                  <a:srgbClr val="0D0D0D"/>
                </a:solidFill>
                <a:effectLst/>
                <a:latin typeface="Söhne"/>
              </a:rPr>
              <a:t>. Unlike simple linear regression, which </a:t>
            </a:r>
            <a:r>
              <a:rPr lang="en-US" sz="2000" b="1" i="0" dirty="0">
                <a:solidFill>
                  <a:srgbClr val="0D0D0D"/>
                </a:solidFill>
                <a:effectLst/>
                <a:latin typeface="Söhne"/>
              </a:rPr>
              <a:t>fits a straight line to the data</a:t>
            </a:r>
            <a:r>
              <a:rPr lang="en-US" sz="2000" b="0" i="0" dirty="0">
                <a:solidFill>
                  <a:srgbClr val="0D0D0D"/>
                </a:solidFill>
                <a:effectLst/>
                <a:latin typeface="Söhne"/>
              </a:rPr>
              <a:t>, polynomial regression can capture more complex relationships between variables </a:t>
            </a:r>
            <a:r>
              <a:rPr lang="en-US" sz="2000" b="1" i="0" dirty="0">
                <a:solidFill>
                  <a:srgbClr val="C00000"/>
                </a:solidFill>
                <a:effectLst/>
                <a:latin typeface="Söhne"/>
              </a:rPr>
              <a:t>by introducing polynomial terms.</a:t>
            </a:r>
          </a:p>
          <a:p>
            <a:pPr algn="l"/>
            <a:r>
              <a:rPr lang="en-US" sz="2000" b="0" i="0" dirty="0">
                <a:solidFill>
                  <a:srgbClr val="0D0D0D"/>
                </a:solidFill>
                <a:effectLst/>
                <a:latin typeface="Söhne"/>
              </a:rPr>
              <a:t>	The general form of a polynomial regression model with one independent variable </a:t>
            </a:r>
            <a:r>
              <a:rPr lang="en-US" sz="2000" dirty="0">
                <a:solidFill>
                  <a:srgbClr val="0D0D0D"/>
                </a:solidFill>
                <a:latin typeface="KaTeX_Main"/>
              </a:rPr>
              <a:t>X</a:t>
            </a:r>
            <a:r>
              <a:rPr lang="en-US" sz="2000" b="0" i="0" dirty="0">
                <a:solidFill>
                  <a:srgbClr val="0D0D0D"/>
                </a:solidFill>
                <a:effectLst/>
                <a:latin typeface="Söhne"/>
              </a:rPr>
              <a:t> can be expressed as:</a:t>
            </a:r>
          </a:p>
          <a:p>
            <a:pPr algn="l"/>
            <a:endParaRPr lang="en-US" b="0" i="0" dirty="0">
              <a:solidFill>
                <a:srgbClr val="0D0D0D"/>
              </a:solidFill>
              <a:effectLst/>
              <a:latin typeface="Söhne"/>
            </a:endParaRPr>
          </a:p>
          <a:p>
            <a:pPr algn="l"/>
            <a:r>
              <a:rPr lang="en-US" b="0" i="0" dirty="0">
                <a:solidFill>
                  <a:srgbClr val="0D0D0D"/>
                </a:solidFill>
                <a:effectLst/>
                <a:latin typeface="Söhne"/>
              </a:rPr>
              <a:t>Polynomial with </a:t>
            </a:r>
            <a:r>
              <a:rPr lang="en-US" b="1" i="0" dirty="0">
                <a:solidFill>
                  <a:srgbClr val="0D0D0D"/>
                </a:solidFill>
                <a:effectLst/>
                <a:latin typeface="Söhne"/>
              </a:rPr>
              <a:t>Degree </a:t>
            </a:r>
            <a:r>
              <a:rPr lang="en-US" i="0" dirty="0">
                <a:solidFill>
                  <a:srgbClr val="0D0D0D"/>
                </a:solidFill>
                <a:effectLst/>
                <a:latin typeface="Söhne"/>
              </a:rPr>
              <a:t>or</a:t>
            </a:r>
            <a:r>
              <a:rPr lang="en-US" b="1" i="0" dirty="0">
                <a:solidFill>
                  <a:srgbClr val="0D0D0D"/>
                </a:solidFill>
                <a:effectLst/>
                <a:latin typeface="Söhne"/>
              </a:rPr>
              <a:t> Order </a:t>
            </a:r>
            <a:r>
              <a:rPr lang="en-US" b="0" i="0" dirty="0">
                <a:solidFill>
                  <a:srgbClr val="0D0D0D"/>
                </a:solidFill>
                <a:effectLst/>
                <a:latin typeface="Söhne"/>
              </a:rPr>
              <a:t>n:</a:t>
            </a:r>
          </a:p>
          <a:p>
            <a:pPr algn="l"/>
            <a:endParaRPr lang="en-US" b="0" i="0" dirty="0">
              <a:solidFill>
                <a:srgbClr val="0D0D0D"/>
              </a:solidFill>
              <a:effectLst/>
              <a:latin typeface="Söhne"/>
            </a:endParaRPr>
          </a:p>
          <a:p>
            <a:r>
              <a:rPr lang="en-US" sz="2400" dirty="0">
                <a:solidFill>
                  <a:srgbClr val="0D0D0D"/>
                </a:solidFill>
                <a:latin typeface="Söhne"/>
              </a:rPr>
              <a:t>	</a:t>
            </a:r>
            <a:r>
              <a:rPr lang="en-US" sz="2400" b="1" kern="100" dirty="0">
                <a:solidFill>
                  <a:srgbClr val="C00000"/>
                </a:solidFill>
                <a:latin typeface="Calibri" panose="020F0502020204030204" pitchFamily="34" charset="0"/>
                <a:ea typeface="Calibri" panose="020F0502020204030204" pitchFamily="34" charset="0"/>
                <a:cs typeface="Tunga" panose="020B0502040204020203" pitchFamily="34" charset="0"/>
              </a:rPr>
              <a:t>y</a:t>
            </a:r>
            <a:r>
              <a:rPr lang="en-US" sz="2400" b="1" kern="100" dirty="0">
                <a:solidFill>
                  <a:srgbClr val="C00000"/>
                </a:solidFill>
                <a:effectLst/>
                <a:latin typeface="Calibri" panose="020F0502020204030204" pitchFamily="34" charset="0"/>
                <a:ea typeface="Calibri" panose="020F0502020204030204" pitchFamily="34" charset="0"/>
                <a:cs typeface="Tunga" panose="020B0502040204020203" pitchFamily="34" charset="0"/>
              </a:rPr>
              <a:t> = b0 + b1X + b2X</a:t>
            </a:r>
            <a:r>
              <a:rPr lang="en-US" sz="2400" b="1" kern="100" baseline="30000" dirty="0">
                <a:solidFill>
                  <a:srgbClr val="C00000"/>
                </a:solidFill>
                <a:effectLst/>
                <a:latin typeface="Calibri" panose="020F0502020204030204" pitchFamily="34" charset="0"/>
                <a:ea typeface="Calibri" panose="020F0502020204030204" pitchFamily="34" charset="0"/>
                <a:cs typeface="Tunga" panose="020B0502040204020203" pitchFamily="34" charset="0"/>
              </a:rPr>
              <a:t>2</a:t>
            </a:r>
            <a:r>
              <a:rPr lang="en-US" sz="2400" b="1" kern="100" dirty="0">
                <a:solidFill>
                  <a:srgbClr val="C00000"/>
                </a:solidFill>
                <a:effectLst/>
                <a:latin typeface="Calibri" panose="020F0502020204030204" pitchFamily="34" charset="0"/>
                <a:ea typeface="Calibri" panose="020F0502020204030204" pitchFamily="34" charset="0"/>
                <a:cs typeface="Tunga" panose="020B0502040204020203" pitchFamily="34" charset="0"/>
              </a:rPr>
              <a:t> + ....... + </a:t>
            </a:r>
            <a:r>
              <a:rPr lang="en-US" sz="2400" b="1" kern="100" dirty="0" err="1">
                <a:solidFill>
                  <a:srgbClr val="C00000"/>
                </a:solidFill>
                <a:effectLst/>
                <a:latin typeface="Calibri" panose="020F0502020204030204" pitchFamily="34" charset="0"/>
                <a:ea typeface="Calibri" panose="020F0502020204030204" pitchFamily="34" charset="0"/>
                <a:cs typeface="Tunga" panose="020B0502040204020203" pitchFamily="34" charset="0"/>
              </a:rPr>
              <a:t>bnX</a:t>
            </a:r>
            <a:r>
              <a:rPr lang="en-US" sz="2400" b="1" kern="100" baseline="30000" dirty="0" err="1">
                <a:solidFill>
                  <a:srgbClr val="C00000"/>
                </a:solidFill>
                <a:effectLst/>
                <a:latin typeface="Calibri" panose="020F0502020204030204" pitchFamily="34" charset="0"/>
                <a:ea typeface="Calibri" panose="020F0502020204030204" pitchFamily="34" charset="0"/>
                <a:cs typeface="Tunga" panose="020B0502040204020203" pitchFamily="34" charset="0"/>
              </a:rPr>
              <a:t>n</a:t>
            </a:r>
            <a:r>
              <a:rPr lang="en-US" sz="2400" b="1" kern="100" baseline="30000" dirty="0">
                <a:solidFill>
                  <a:srgbClr val="C00000"/>
                </a:solidFill>
                <a:effectLst/>
                <a:latin typeface="Calibri" panose="020F0502020204030204" pitchFamily="34" charset="0"/>
                <a:ea typeface="Calibri" panose="020F0502020204030204" pitchFamily="34" charset="0"/>
                <a:cs typeface="Tunga" panose="020B0502040204020203" pitchFamily="34" charset="0"/>
              </a:rPr>
              <a:t>  </a:t>
            </a:r>
            <a:r>
              <a:rPr lang="el-GR" sz="2400" b="0" i="0" dirty="0">
                <a:solidFill>
                  <a:srgbClr val="0D0D0D"/>
                </a:solidFill>
                <a:effectLst/>
                <a:latin typeface="KaTeX_Main"/>
              </a:rPr>
              <a:t>+</a:t>
            </a:r>
            <a:r>
              <a:rPr lang="en-US" sz="2400" b="0" i="0" dirty="0">
                <a:solidFill>
                  <a:srgbClr val="0D0D0D"/>
                </a:solidFill>
                <a:effectLst/>
                <a:latin typeface="KaTeX_Main"/>
              </a:rPr>
              <a:t> </a:t>
            </a:r>
            <a:r>
              <a:rPr lang="el-GR" sz="2400" b="0" i="1" dirty="0">
                <a:solidFill>
                  <a:srgbClr val="0D0D0D"/>
                </a:solidFill>
                <a:effectLst/>
                <a:latin typeface="KaTeX_Math"/>
              </a:rPr>
              <a:t>ε</a:t>
            </a:r>
            <a:r>
              <a:rPr lang="en-US" sz="2400" b="0" i="1" dirty="0">
                <a:solidFill>
                  <a:srgbClr val="0D0D0D"/>
                </a:solidFill>
                <a:effectLst/>
                <a:latin typeface="KaTeX_Math"/>
              </a:rPr>
              <a:t>			</a:t>
            </a:r>
            <a:endParaRPr lang="en-US" sz="2400" b="1" dirty="0">
              <a:solidFill>
                <a:srgbClr val="C00000"/>
              </a:solidFill>
              <a:latin typeface="Söhne"/>
            </a:endParaRPr>
          </a:p>
          <a:p>
            <a:pPr algn="l"/>
            <a:r>
              <a:rPr lang="en-US" sz="2000" b="0" i="0" dirty="0">
                <a:solidFill>
                  <a:srgbClr val="0D0D0D"/>
                </a:solidFill>
                <a:effectLst/>
                <a:latin typeface="Söhne"/>
              </a:rPr>
              <a:t>where:</a:t>
            </a:r>
          </a:p>
          <a:p>
            <a:pPr marL="342900" indent="-342900" algn="l">
              <a:buFont typeface="Arial" panose="020B0604020202020204" pitchFamily="34" charset="0"/>
              <a:buChar char="•"/>
            </a:pPr>
            <a:r>
              <a:rPr lang="en-US" sz="2000" b="0" i="1" dirty="0">
                <a:solidFill>
                  <a:srgbClr val="0D0D0D"/>
                </a:solidFill>
                <a:effectLst/>
                <a:latin typeface="KaTeX_Math"/>
              </a:rPr>
              <a:t>y</a:t>
            </a:r>
            <a:r>
              <a:rPr lang="en-US" sz="2000" b="0" i="0" dirty="0">
                <a:solidFill>
                  <a:srgbClr val="0D0D0D"/>
                </a:solidFill>
                <a:effectLst/>
                <a:latin typeface="Söhne"/>
              </a:rPr>
              <a:t> is the dependent variable,</a:t>
            </a:r>
          </a:p>
          <a:p>
            <a:pPr marL="342900" indent="-342900" algn="l">
              <a:buFont typeface="Arial" panose="020B0604020202020204" pitchFamily="34" charset="0"/>
              <a:buChar char="•"/>
            </a:pPr>
            <a:r>
              <a:rPr lang="en-US" sz="2000" b="0" i="1" dirty="0">
                <a:solidFill>
                  <a:srgbClr val="0D0D0D"/>
                </a:solidFill>
                <a:effectLst/>
                <a:latin typeface="KaTeX_Math"/>
              </a:rPr>
              <a:t>x</a:t>
            </a:r>
            <a:r>
              <a:rPr lang="en-US" sz="2000" b="0" i="0" dirty="0">
                <a:solidFill>
                  <a:srgbClr val="0D0D0D"/>
                </a:solidFill>
                <a:effectLst/>
                <a:latin typeface="Söhne"/>
              </a:rPr>
              <a:t> is the independent variable,</a:t>
            </a:r>
          </a:p>
          <a:p>
            <a:pPr marL="342900" indent="-342900" algn="l">
              <a:buFont typeface="Arial" panose="020B0604020202020204" pitchFamily="34" charset="0"/>
              <a:buChar char="•"/>
            </a:pPr>
            <a:r>
              <a:rPr lang="en-US" sz="2000" b="0" i="1" dirty="0">
                <a:solidFill>
                  <a:srgbClr val="0D0D0D"/>
                </a:solidFill>
                <a:effectLst/>
                <a:latin typeface="KaTeX_Math"/>
              </a:rPr>
              <a:t>b0, b1, b2,…………..bn</a:t>
            </a:r>
            <a:r>
              <a:rPr lang="en-US" sz="2000" b="0" i="0" dirty="0">
                <a:solidFill>
                  <a:srgbClr val="0D0D0D"/>
                </a:solidFill>
                <a:effectLst/>
                <a:latin typeface="KaTeX_Main"/>
              </a:rPr>
              <a:t>​</a:t>
            </a:r>
            <a:r>
              <a:rPr lang="en-US" sz="2000" b="0" i="0" dirty="0">
                <a:solidFill>
                  <a:srgbClr val="0D0D0D"/>
                </a:solidFill>
                <a:effectLst/>
                <a:latin typeface="Söhne"/>
              </a:rPr>
              <a:t> are the coefficients,</a:t>
            </a:r>
          </a:p>
          <a:p>
            <a:pPr marL="342900" indent="-342900" algn="l">
              <a:buFont typeface="Arial" panose="020B0604020202020204" pitchFamily="34" charset="0"/>
              <a:buChar char="•"/>
            </a:pPr>
            <a:r>
              <a:rPr lang="en-US" sz="2000" b="0" i="1" dirty="0">
                <a:solidFill>
                  <a:srgbClr val="0D0D0D"/>
                </a:solidFill>
                <a:effectLst/>
                <a:latin typeface="KaTeX_Math"/>
              </a:rPr>
              <a:t>n</a:t>
            </a:r>
            <a:r>
              <a:rPr lang="en-US" sz="2000" b="0" i="0" dirty="0">
                <a:solidFill>
                  <a:srgbClr val="0D0D0D"/>
                </a:solidFill>
                <a:effectLst/>
                <a:latin typeface="Söhne"/>
              </a:rPr>
              <a:t> is the </a:t>
            </a:r>
            <a:r>
              <a:rPr lang="en-US" sz="2000" b="1" i="0" dirty="0">
                <a:solidFill>
                  <a:srgbClr val="C00000"/>
                </a:solidFill>
                <a:effectLst/>
                <a:latin typeface="Söhne"/>
              </a:rPr>
              <a:t> </a:t>
            </a:r>
            <a:r>
              <a:rPr lang="en-US" sz="2000" b="0" i="0" dirty="0">
                <a:solidFill>
                  <a:srgbClr val="0D0D0D"/>
                </a:solidFill>
                <a:effectLst/>
                <a:latin typeface="Söhne"/>
              </a:rPr>
              <a:t>l,</a:t>
            </a:r>
          </a:p>
          <a:p>
            <a:pPr marL="342900" indent="-342900" algn="l">
              <a:buFont typeface="Arial" panose="020B0604020202020204" pitchFamily="34" charset="0"/>
              <a:buChar char="•"/>
            </a:pPr>
            <a:r>
              <a:rPr lang="en-US" sz="2000" b="0" i="1" dirty="0">
                <a:solidFill>
                  <a:srgbClr val="0D0D0D"/>
                </a:solidFill>
                <a:effectLst/>
                <a:latin typeface="KaTeX_Math"/>
              </a:rPr>
              <a:t>ε</a:t>
            </a:r>
            <a:r>
              <a:rPr lang="en-US" sz="2000" b="0" i="0" dirty="0">
                <a:solidFill>
                  <a:srgbClr val="0D0D0D"/>
                </a:solidFill>
                <a:effectLst/>
                <a:latin typeface="Söhne"/>
              </a:rPr>
              <a:t> is the error term.</a:t>
            </a:r>
          </a:p>
          <a:p>
            <a:pPr algn="l"/>
            <a:endParaRPr lang="en-US" dirty="0">
              <a:solidFill>
                <a:srgbClr val="0D0D0D"/>
              </a:solidFill>
              <a:latin typeface="Söhne"/>
            </a:endParaRPr>
          </a:p>
        </p:txBody>
      </p:sp>
    </p:spTree>
    <p:extLst>
      <p:ext uri="{BB962C8B-B14F-4D97-AF65-F5344CB8AC3E}">
        <p14:creationId xmlns:p14="http://schemas.microsoft.com/office/powerpoint/2010/main" val="327893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pervised Machine learning">
            <a:extLst>
              <a:ext uri="{FF2B5EF4-FFF2-40B4-BE49-F238E27FC236}">
                <a16:creationId xmlns:a16="http://schemas.microsoft.com/office/drawing/2014/main" id="{FA2FFC9D-0B97-B846-FD1B-70BC160C2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87" y="582650"/>
            <a:ext cx="11324689" cy="566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43057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E78424-F371-1728-D549-6E5FA1C8D789}"/>
              </a:ext>
            </a:extLst>
          </p:cNvPr>
          <p:cNvSpPr txBox="1"/>
          <p:nvPr/>
        </p:nvSpPr>
        <p:spPr>
          <a:xfrm>
            <a:off x="944218" y="1033670"/>
            <a:ext cx="10575235" cy="3231654"/>
          </a:xfrm>
          <a:prstGeom prst="rect">
            <a:avLst/>
          </a:prstGeom>
          <a:noFill/>
        </p:spPr>
        <p:txBody>
          <a:bodyPr wrap="square">
            <a:spAutoFit/>
          </a:bodyPr>
          <a:lstStyle/>
          <a:p>
            <a:pPr algn="l"/>
            <a:r>
              <a:rPr lang="en-US" sz="2400" b="1" i="0" dirty="0">
                <a:solidFill>
                  <a:srgbClr val="C00000"/>
                </a:solidFill>
                <a:effectLst/>
                <a:latin typeface="Söhne"/>
              </a:rPr>
              <a:t>Polynomial </a:t>
            </a:r>
            <a:r>
              <a:rPr lang="en-US" sz="2400" b="1" dirty="0">
                <a:solidFill>
                  <a:srgbClr val="C00000"/>
                </a:solidFill>
                <a:latin typeface="Söhne"/>
              </a:rPr>
              <a:t>T</a:t>
            </a:r>
            <a:r>
              <a:rPr lang="en-US" sz="2400" b="1" i="0" dirty="0">
                <a:solidFill>
                  <a:srgbClr val="C00000"/>
                </a:solidFill>
                <a:effectLst/>
                <a:latin typeface="Söhne"/>
              </a:rPr>
              <a:t>erms:</a:t>
            </a:r>
          </a:p>
          <a:p>
            <a:pPr algn="l"/>
            <a:r>
              <a:rPr lang="en-US" sz="2000" b="1" i="0" dirty="0">
                <a:solidFill>
                  <a:srgbClr val="0D0D0D"/>
                </a:solidFill>
                <a:effectLst/>
                <a:latin typeface="Söhne"/>
              </a:rPr>
              <a:t>	Polynomial terms refer to mathematical expressions involving </a:t>
            </a:r>
            <a:r>
              <a:rPr lang="en-US" sz="2000" b="1" i="0" dirty="0">
                <a:solidFill>
                  <a:srgbClr val="C00000"/>
                </a:solidFill>
                <a:effectLst/>
                <a:latin typeface="Söhne"/>
              </a:rPr>
              <a:t>variables raised to powers </a:t>
            </a:r>
            <a:r>
              <a:rPr lang="en-US" sz="2000" b="1" i="0" dirty="0">
                <a:solidFill>
                  <a:srgbClr val="0D0D0D"/>
                </a:solidFill>
                <a:effectLst/>
                <a:latin typeface="Söhne"/>
              </a:rPr>
              <a:t>and multiplied by coefficients</a:t>
            </a:r>
            <a:r>
              <a:rPr lang="en-US" sz="2000" b="0" i="0" dirty="0">
                <a:solidFill>
                  <a:srgbClr val="0D0D0D"/>
                </a:solidFill>
                <a:effectLst/>
                <a:latin typeface="Söhne"/>
              </a:rPr>
              <a:t>. In the context of polynomial regression or polynomial functions, these terms are used to model relationships between variables that are not linear.</a:t>
            </a:r>
          </a:p>
          <a:p>
            <a:r>
              <a:rPr lang="en-US" sz="2000" b="0" i="0" dirty="0">
                <a:solidFill>
                  <a:srgbClr val="0D0D0D"/>
                </a:solidFill>
                <a:effectLst/>
                <a:latin typeface="Söhne"/>
              </a:rPr>
              <a:t>A polynomial term typically takes the </a:t>
            </a:r>
            <a:r>
              <a:rPr lang="en-US" sz="2000" b="1" i="0" dirty="0">
                <a:solidFill>
                  <a:srgbClr val="0D0D0D"/>
                </a:solidFill>
                <a:effectLst/>
                <a:latin typeface="Söhne"/>
              </a:rPr>
              <a:t>form </a:t>
            </a:r>
            <a:r>
              <a:rPr lang="en-US" sz="2000" b="1" i="1" kern="100" dirty="0" err="1">
                <a:effectLst/>
                <a:latin typeface="Calibri" panose="020F0502020204030204" pitchFamily="34" charset="0"/>
                <a:ea typeface="Calibri" panose="020F0502020204030204" pitchFamily="34" charset="0"/>
                <a:cs typeface="Tunga" panose="020B0502040204020203" pitchFamily="34" charset="0"/>
              </a:rPr>
              <a:t>ax</a:t>
            </a:r>
            <a:r>
              <a:rPr lang="en-US" sz="2000" b="1" i="1" kern="100" baseline="30000" dirty="0" err="1">
                <a:effectLst/>
                <a:latin typeface="Calibri" panose="020F0502020204030204" pitchFamily="34" charset="0"/>
                <a:ea typeface="Calibri" panose="020F0502020204030204" pitchFamily="34" charset="0"/>
                <a:cs typeface="Tunga" panose="020B0502040204020203" pitchFamily="34" charset="0"/>
              </a:rPr>
              <a:t>n</a:t>
            </a:r>
            <a:r>
              <a:rPr lang="en-US" sz="2000" b="0" i="0" dirty="0">
                <a:solidFill>
                  <a:srgbClr val="0D0D0D"/>
                </a:solidFill>
                <a:effectLst/>
                <a:latin typeface="Söhne"/>
              </a:rPr>
              <a:t>, </a:t>
            </a:r>
          </a:p>
          <a:p>
            <a:r>
              <a:rPr lang="en-US" sz="2000" b="0" i="0" dirty="0">
                <a:solidFill>
                  <a:srgbClr val="0D0D0D"/>
                </a:solidFill>
                <a:effectLst/>
                <a:latin typeface="Söhne"/>
              </a:rPr>
              <a:t>where:</a:t>
            </a:r>
          </a:p>
          <a:p>
            <a:pPr marL="342900" indent="-342900" algn="l">
              <a:buFont typeface="Arial" panose="020B0604020202020204" pitchFamily="34" charset="0"/>
              <a:buChar char="•"/>
            </a:pPr>
            <a:r>
              <a:rPr lang="en-US" sz="2000" b="0" i="1" dirty="0">
                <a:solidFill>
                  <a:srgbClr val="0D0D0D"/>
                </a:solidFill>
                <a:effectLst/>
                <a:latin typeface="KaTeX_Math"/>
              </a:rPr>
              <a:t>a</a:t>
            </a:r>
            <a:r>
              <a:rPr lang="en-US" sz="2000" b="0" i="0" dirty="0">
                <a:solidFill>
                  <a:srgbClr val="0D0D0D"/>
                </a:solidFill>
                <a:effectLst/>
                <a:latin typeface="Söhne"/>
              </a:rPr>
              <a:t> is a coefficient (a constant multiplier),</a:t>
            </a:r>
          </a:p>
          <a:p>
            <a:pPr marL="342900" indent="-342900" algn="l">
              <a:buFont typeface="Arial" panose="020B0604020202020204" pitchFamily="34" charset="0"/>
              <a:buChar char="•"/>
            </a:pPr>
            <a:r>
              <a:rPr lang="en-US" sz="2000" b="0" i="1" dirty="0">
                <a:solidFill>
                  <a:srgbClr val="0D0D0D"/>
                </a:solidFill>
                <a:effectLst/>
                <a:latin typeface="KaTeX_Math"/>
              </a:rPr>
              <a:t>x</a:t>
            </a:r>
            <a:r>
              <a:rPr lang="en-US" sz="2000" b="0" i="0" dirty="0">
                <a:solidFill>
                  <a:srgbClr val="0D0D0D"/>
                </a:solidFill>
                <a:effectLst/>
                <a:latin typeface="Söhne"/>
              </a:rPr>
              <a:t> is the variable,</a:t>
            </a:r>
          </a:p>
          <a:p>
            <a:pPr marL="342900" indent="-342900" algn="l">
              <a:buFont typeface="Arial" panose="020B0604020202020204" pitchFamily="34" charset="0"/>
              <a:buChar char="•"/>
            </a:pPr>
            <a:r>
              <a:rPr lang="en-US" sz="2000" b="0" i="1" dirty="0">
                <a:solidFill>
                  <a:srgbClr val="0D0D0D"/>
                </a:solidFill>
                <a:effectLst/>
                <a:latin typeface="KaTeX_Math"/>
              </a:rPr>
              <a:t>n</a:t>
            </a:r>
            <a:r>
              <a:rPr lang="en-US" sz="2000" b="0" i="0" dirty="0">
                <a:solidFill>
                  <a:srgbClr val="0D0D0D"/>
                </a:solidFill>
                <a:effectLst/>
                <a:latin typeface="Söhne"/>
              </a:rPr>
              <a:t> is a non-negative integer representing the degree of the term (the exponent to which the variable is raised).</a:t>
            </a:r>
          </a:p>
        </p:txBody>
      </p:sp>
    </p:spTree>
    <p:extLst>
      <p:ext uri="{BB962C8B-B14F-4D97-AF65-F5344CB8AC3E}">
        <p14:creationId xmlns:p14="http://schemas.microsoft.com/office/powerpoint/2010/main" val="40607310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CD5F7-B005-AF1E-BDD8-3577AD6D8F1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F02D6FD-E0F2-DBBC-EFE3-4E8F3338C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18" y="904461"/>
            <a:ext cx="10328260" cy="4800459"/>
          </a:xfrm>
          <a:prstGeom prst="rect">
            <a:avLst/>
          </a:prstGeom>
        </p:spPr>
      </p:pic>
    </p:spTree>
    <p:extLst>
      <p:ext uri="{BB962C8B-B14F-4D97-AF65-F5344CB8AC3E}">
        <p14:creationId xmlns:p14="http://schemas.microsoft.com/office/powerpoint/2010/main" val="19766126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CAC67-5652-D3FD-2653-24B189F1A2B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D506A23-7310-328F-E0C3-D7290EAF9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66" y="555815"/>
            <a:ext cx="9371891" cy="5198942"/>
          </a:xfrm>
          <a:prstGeom prst="rect">
            <a:avLst/>
          </a:prstGeom>
        </p:spPr>
      </p:pic>
    </p:spTree>
    <p:extLst>
      <p:ext uri="{BB962C8B-B14F-4D97-AF65-F5344CB8AC3E}">
        <p14:creationId xmlns:p14="http://schemas.microsoft.com/office/powerpoint/2010/main" val="28128839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2FF8A-DF78-3B90-1555-A40CFA80DF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CAEFE6-8322-66B1-AE28-F59329739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52" y="467138"/>
            <a:ext cx="10178135" cy="5585791"/>
          </a:xfrm>
          <a:prstGeom prst="rect">
            <a:avLst/>
          </a:prstGeom>
        </p:spPr>
      </p:pic>
    </p:spTree>
    <p:extLst>
      <p:ext uri="{BB962C8B-B14F-4D97-AF65-F5344CB8AC3E}">
        <p14:creationId xmlns:p14="http://schemas.microsoft.com/office/powerpoint/2010/main" val="42387445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AE692-636A-EB0B-E2E6-1E6ACFC9F9D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8AD2C5-00B0-4D6F-B6B0-18083414C6F1}"/>
              </a:ext>
            </a:extLst>
          </p:cNvPr>
          <p:cNvSpPr txBox="1"/>
          <p:nvPr/>
        </p:nvSpPr>
        <p:spPr>
          <a:xfrm>
            <a:off x="1100758" y="1336022"/>
            <a:ext cx="10140398" cy="1963294"/>
          </a:xfrm>
          <a:prstGeom prst="rect">
            <a:avLst/>
          </a:prstGeom>
          <a:noFill/>
        </p:spPr>
        <p:txBody>
          <a:bodyPr wrap="square">
            <a:spAutoFit/>
          </a:bodyPr>
          <a:lstStyle/>
          <a:p>
            <a:pPr>
              <a:lnSpc>
                <a:spcPct val="107000"/>
              </a:lnSpc>
              <a:spcAft>
                <a:spcPts val="800"/>
              </a:spcAft>
            </a:pPr>
            <a:r>
              <a:rPr lang="en-US" sz="2400" b="1" kern="100" dirty="0">
                <a:effectLst/>
                <a:latin typeface="Calibri" panose="020F0502020204030204" pitchFamily="34" charset="0"/>
                <a:ea typeface="Calibri" panose="020F0502020204030204" pitchFamily="34" charset="0"/>
                <a:cs typeface="Tunga" panose="020B0502040204020203" pitchFamily="34" charset="0"/>
              </a:rPr>
              <a:t>Note:</a:t>
            </a:r>
          </a:p>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Tunga" panose="020B0502040204020203" pitchFamily="34" charset="0"/>
              </a:rPr>
              <a:t>y = b0 + b1X1 + b2X1</a:t>
            </a:r>
            <a:r>
              <a:rPr lang="en-US" sz="2400" kern="100" baseline="30000" dirty="0">
                <a:effectLst/>
                <a:latin typeface="Calibri" panose="020F0502020204030204" pitchFamily="34" charset="0"/>
                <a:ea typeface="Calibri" panose="020F0502020204030204" pitchFamily="34" charset="0"/>
                <a:cs typeface="Tunga" panose="020B0502040204020203" pitchFamily="34" charset="0"/>
              </a:rPr>
              <a:t>2</a:t>
            </a:r>
            <a:r>
              <a:rPr lang="en-US" sz="2400" kern="100" dirty="0">
                <a:effectLst/>
                <a:latin typeface="Calibri" panose="020F0502020204030204" pitchFamily="34" charset="0"/>
                <a:ea typeface="Calibri" panose="020F0502020204030204" pitchFamily="34" charset="0"/>
                <a:cs typeface="Tunga" panose="020B0502040204020203" pitchFamily="34" charset="0"/>
              </a:rPr>
              <a:t> + ....... + bnX1</a:t>
            </a:r>
            <a:r>
              <a:rPr lang="en-US" sz="2400" kern="100" baseline="30000" dirty="0">
                <a:effectLst/>
                <a:latin typeface="Calibri" panose="020F0502020204030204" pitchFamily="34" charset="0"/>
                <a:ea typeface="Calibri" panose="020F0502020204030204" pitchFamily="34" charset="0"/>
                <a:cs typeface="Tunga" panose="020B0502040204020203" pitchFamily="34" charset="0"/>
              </a:rPr>
              <a:t>n </a:t>
            </a:r>
            <a:r>
              <a:rPr lang="el-GR" sz="2400" b="0" i="0" dirty="0">
                <a:solidFill>
                  <a:srgbClr val="0D0D0D"/>
                </a:solidFill>
                <a:effectLst/>
                <a:latin typeface="KaTeX_Main"/>
              </a:rPr>
              <a:t>+</a:t>
            </a:r>
            <a:r>
              <a:rPr lang="el-GR" sz="2400" b="0" i="1" dirty="0">
                <a:solidFill>
                  <a:srgbClr val="0D0D0D"/>
                </a:solidFill>
                <a:effectLst/>
                <a:latin typeface="KaTeX_Math"/>
              </a:rPr>
              <a:t>ε</a:t>
            </a:r>
            <a:endParaRPr lang="en-US" sz="2400" kern="100" baseline="30000" dirty="0">
              <a:effectLst/>
              <a:latin typeface="Calibri" panose="020F0502020204030204" pitchFamily="34" charset="0"/>
              <a:ea typeface="Calibri" panose="020F0502020204030204" pitchFamily="34" charset="0"/>
              <a:cs typeface="Tunga" panose="020B0502040204020203" pitchFamily="34" charset="0"/>
            </a:endParaRPr>
          </a:p>
          <a:p>
            <a:pPr>
              <a:lnSpc>
                <a:spcPct val="107000"/>
              </a:lnSpc>
              <a:spcAft>
                <a:spcPts val="800"/>
              </a:spcAft>
            </a:pPr>
            <a:r>
              <a:rPr lang="en-US" sz="2400" kern="100" dirty="0">
                <a:effectLst/>
                <a:latin typeface="Calibri" panose="020F0502020204030204" pitchFamily="34" charset="0"/>
                <a:ea typeface="Calibri" panose="020F0502020204030204" pitchFamily="34" charset="0"/>
                <a:cs typeface="Tunga" panose="020B0502040204020203" pitchFamily="34" charset="0"/>
              </a:rPr>
              <a:t>This is Your </a:t>
            </a:r>
            <a:r>
              <a:rPr lang="en-US" sz="2400" kern="100" dirty="0" err="1">
                <a:effectLst/>
                <a:latin typeface="Calibri" panose="020F0502020204030204" pitchFamily="34" charset="0"/>
                <a:ea typeface="Calibri" panose="020F0502020204030204" pitchFamily="34" charset="0"/>
                <a:cs typeface="Tunga" panose="020B0502040204020203" pitchFamily="34" charset="0"/>
              </a:rPr>
              <a:t>Ploynomial</a:t>
            </a:r>
            <a:r>
              <a:rPr lang="en-US" sz="2400" kern="100" dirty="0">
                <a:effectLst/>
                <a:latin typeface="Calibri" panose="020F0502020204030204" pitchFamily="34" charset="0"/>
                <a:ea typeface="Calibri" panose="020F0502020204030204" pitchFamily="34" charset="0"/>
                <a:cs typeface="Tunga" panose="020B0502040204020203" pitchFamily="34" charset="0"/>
              </a:rPr>
              <a:t> Equation, and Imagine it as below:</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unga" panose="020B0502040204020203" pitchFamily="34" charset="0"/>
              </a:rPr>
              <a:t>y = b0</a:t>
            </a:r>
            <a:r>
              <a:rPr lang="en-US" sz="2400" b="1" kern="100" dirty="0">
                <a:effectLst/>
                <a:latin typeface="Calibri" panose="020F0502020204030204" pitchFamily="34" charset="0"/>
                <a:ea typeface="Calibri" panose="020F0502020204030204" pitchFamily="34" charset="0"/>
                <a:cs typeface="Tunga" panose="020B0502040204020203" pitchFamily="34" charset="0"/>
              </a:rPr>
              <a:t>X1</a:t>
            </a:r>
            <a:r>
              <a:rPr lang="en-US" sz="2400" b="1" kern="100" baseline="30000" dirty="0">
                <a:effectLst/>
                <a:latin typeface="Calibri" panose="020F0502020204030204" pitchFamily="34" charset="0"/>
                <a:ea typeface="Calibri" panose="020F0502020204030204" pitchFamily="34" charset="0"/>
                <a:cs typeface="Tunga" panose="020B0502040204020203" pitchFamily="34" charset="0"/>
              </a:rPr>
              <a:t>0</a:t>
            </a:r>
            <a:r>
              <a:rPr lang="en-US" sz="2400" kern="100" dirty="0">
                <a:effectLst/>
                <a:latin typeface="Calibri" panose="020F0502020204030204" pitchFamily="34" charset="0"/>
                <a:ea typeface="Calibri" panose="020F0502020204030204" pitchFamily="34" charset="0"/>
                <a:cs typeface="Tunga" panose="020B0502040204020203" pitchFamily="34" charset="0"/>
              </a:rPr>
              <a:t> + b1</a:t>
            </a:r>
            <a:r>
              <a:rPr lang="en-US" sz="2400" b="1" kern="100" dirty="0">
                <a:effectLst/>
                <a:latin typeface="Calibri" panose="020F0502020204030204" pitchFamily="34" charset="0"/>
                <a:ea typeface="Calibri" panose="020F0502020204030204" pitchFamily="34" charset="0"/>
                <a:cs typeface="Tunga" panose="020B0502040204020203" pitchFamily="34" charset="0"/>
              </a:rPr>
              <a:t>X1</a:t>
            </a:r>
            <a:r>
              <a:rPr lang="en-US" sz="2400" b="1" kern="100" baseline="30000" dirty="0">
                <a:effectLst/>
                <a:latin typeface="Calibri" panose="020F0502020204030204" pitchFamily="34" charset="0"/>
                <a:ea typeface="Calibri" panose="020F0502020204030204" pitchFamily="34" charset="0"/>
                <a:cs typeface="Tunga" panose="020B0502040204020203" pitchFamily="34" charset="0"/>
              </a:rPr>
              <a:t>1</a:t>
            </a:r>
            <a:r>
              <a:rPr lang="en-US" sz="2400" kern="100" dirty="0">
                <a:effectLst/>
                <a:latin typeface="Calibri" panose="020F0502020204030204" pitchFamily="34" charset="0"/>
                <a:ea typeface="Calibri" panose="020F0502020204030204" pitchFamily="34" charset="0"/>
                <a:cs typeface="Tunga" panose="020B0502040204020203" pitchFamily="34" charset="0"/>
              </a:rPr>
              <a:t> + b2</a:t>
            </a:r>
            <a:r>
              <a:rPr lang="en-US" sz="2400" b="1" kern="100" dirty="0">
                <a:effectLst/>
                <a:latin typeface="Calibri" panose="020F0502020204030204" pitchFamily="34" charset="0"/>
                <a:ea typeface="Calibri" panose="020F0502020204030204" pitchFamily="34" charset="0"/>
                <a:cs typeface="Tunga" panose="020B0502040204020203" pitchFamily="34" charset="0"/>
              </a:rPr>
              <a:t>X1</a:t>
            </a:r>
            <a:r>
              <a:rPr lang="en-US" sz="2400" b="1" kern="100" baseline="30000" dirty="0">
                <a:effectLst/>
                <a:latin typeface="Calibri" panose="020F0502020204030204" pitchFamily="34" charset="0"/>
                <a:ea typeface="Calibri" panose="020F0502020204030204" pitchFamily="34" charset="0"/>
                <a:cs typeface="Tunga" panose="020B0502040204020203" pitchFamily="34" charset="0"/>
              </a:rPr>
              <a:t>2</a:t>
            </a:r>
            <a:r>
              <a:rPr lang="en-US" sz="2400" kern="100" dirty="0">
                <a:effectLst/>
                <a:latin typeface="Calibri" panose="020F0502020204030204" pitchFamily="34" charset="0"/>
                <a:ea typeface="Calibri" panose="020F0502020204030204" pitchFamily="34" charset="0"/>
                <a:cs typeface="Tunga" panose="020B0502040204020203" pitchFamily="34" charset="0"/>
              </a:rPr>
              <a:t> + ....... + bn</a:t>
            </a:r>
            <a:r>
              <a:rPr lang="en-US" sz="2400" b="1" kern="100" dirty="0">
                <a:effectLst/>
                <a:latin typeface="Calibri" panose="020F0502020204030204" pitchFamily="34" charset="0"/>
                <a:ea typeface="Calibri" panose="020F0502020204030204" pitchFamily="34" charset="0"/>
                <a:cs typeface="Tunga" panose="020B0502040204020203" pitchFamily="34" charset="0"/>
              </a:rPr>
              <a:t>X1</a:t>
            </a:r>
            <a:r>
              <a:rPr lang="en-US" sz="2400" b="1" kern="100" baseline="30000" dirty="0">
                <a:effectLst/>
                <a:latin typeface="Calibri" panose="020F0502020204030204" pitchFamily="34" charset="0"/>
                <a:ea typeface="Calibri" panose="020F0502020204030204" pitchFamily="34" charset="0"/>
                <a:cs typeface="Tunga" panose="020B0502040204020203" pitchFamily="34" charset="0"/>
              </a:rPr>
              <a:t>n </a:t>
            </a:r>
            <a:r>
              <a:rPr lang="el-GR" sz="2400" b="0" i="0" dirty="0">
                <a:solidFill>
                  <a:srgbClr val="0D0D0D"/>
                </a:solidFill>
                <a:effectLst/>
                <a:latin typeface="KaTeX_Main"/>
              </a:rPr>
              <a:t>+</a:t>
            </a:r>
            <a:r>
              <a:rPr lang="el-GR" sz="2400" b="0" i="1" dirty="0">
                <a:solidFill>
                  <a:srgbClr val="0D0D0D"/>
                </a:solidFill>
                <a:effectLst/>
                <a:latin typeface="KaTeX_Math"/>
              </a:rPr>
              <a:t>ε</a:t>
            </a:r>
            <a:endParaRPr lang="en-US" sz="2400" b="1" kern="100" dirty="0">
              <a:effectLst/>
              <a:latin typeface="Calibri" panose="020F0502020204030204" pitchFamily="34" charset="0"/>
              <a:ea typeface="Calibri" panose="020F0502020204030204" pitchFamily="34" charset="0"/>
              <a:cs typeface="Tunga" panose="020B0502040204020203" pitchFamily="34" charset="0"/>
            </a:endParaRPr>
          </a:p>
        </p:txBody>
      </p:sp>
    </p:spTree>
    <p:extLst>
      <p:ext uri="{BB962C8B-B14F-4D97-AF65-F5344CB8AC3E}">
        <p14:creationId xmlns:p14="http://schemas.microsoft.com/office/powerpoint/2010/main" val="26735846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DC914-82D7-D945-12DA-A95ED728D9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D47C55-D178-3DEA-11DB-DBA3A5469531}"/>
              </a:ext>
            </a:extLst>
          </p:cNvPr>
          <p:cNvSpPr txBox="1"/>
          <p:nvPr/>
        </p:nvSpPr>
        <p:spPr>
          <a:xfrm>
            <a:off x="653497" y="570708"/>
            <a:ext cx="10856015" cy="4616648"/>
          </a:xfrm>
          <a:prstGeom prst="rect">
            <a:avLst/>
          </a:prstGeom>
          <a:noFill/>
        </p:spPr>
        <p:txBody>
          <a:bodyPr wrap="square">
            <a:spAutoFit/>
          </a:bodyPr>
          <a:lstStyle/>
          <a:p>
            <a:r>
              <a:rPr lang="en-US" sz="2400" b="1" dirty="0">
                <a:solidFill>
                  <a:srgbClr val="C00000"/>
                </a:solidFill>
              </a:rPr>
              <a:t>Logistic Regression:</a:t>
            </a:r>
          </a:p>
          <a:p>
            <a:endParaRPr lang="en-US" dirty="0"/>
          </a:p>
          <a:p>
            <a:r>
              <a:rPr lang="en-US" b="0" i="0" dirty="0">
                <a:solidFill>
                  <a:srgbClr val="0D0D0D"/>
                </a:solidFill>
                <a:effectLst/>
                <a:latin typeface="Söhne"/>
              </a:rPr>
              <a:t>	Logistic regression is a versatile technique that serves </a:t>
            </a:r>
            <a:r>
              <a:rPr lang="en-US" b="1" i="0" dirty="0">
                <a:solidFill>
                  <a:srgbClr val="0D0D0D"/>
                </a:solidFill>
                <a:effectLst/>
                <a:latin typeface="Söhne"/>
              </a:rPr>
              <a:t>both classification and regression tasks</a:t>
            </a:r>
            <a:r>
              <a:rPr lang="en-US" b="0" i="0" dirty="0">
                <a:solidFill>
                  <a:srgbClr val="0D0D0D"/>
                </a:solidFill>
                <a:effectLst/>
                <a:latin typeface="Söhne"/>
              </a:rPr>
              <a:t>, depending on the context in which it is applied. It's primarily utilized as a classification method and is often referred to as logit regression. </a:t>
            </a:r>
          </a:p>
          <a:p>
            <a:r>
              <a:rPr lang="en-US" dirty="0">
                <a:solidFill>
                  <a:srgbClr val="0D0D0D"/>
                </a:solidFill>
                <a:latin typeface="Söhne"/>
              </a:rPr>
              <a:t>	</a:t>
            </a:r>
            <a:r>
              <a:rPr lang="en-US" b="0" i="0" dirty="0">
                <a:solidFill>
                  <a:srgbClr val="0D0D0D"/>
                </a:solidFill>
                <a:effectLst/>
                <a:latin typeface="Söhne"/>
              </a:rPr>
              <a:t>This statistical approach is employed for predicting the </a:t>
            </a:r>
            <a:r>
              <a:rPr lang="en-US" b="1" i="0" dirty="0">
                <a:solidFill>
                  <a:srgbClr val="0D0D0D"/>
                </a:solidFill>
                <a:effectLst/>
                <a:latin typeface="Söhne"/>
              </a:rPr>
              <a:t>outcome of a categorical dependent variable</a:t>
            </a:r>
            <a:r>
              <a:rPr lang="en-US" b="0" i="0" dirty="0">
                <a:solidFill>
                  <a:srgbClr val="0D0D0D"/>
                </a:solidFill>
                <a:effectLst/>
                <a:latin typeface="Söhne"/>
              </a:rPr>
              <a:t>. In logistic regression, the </a:t>
            </a:r>
            <a:r>
              <a:rPr lang="en-US" b="1" i="0" dirty="0">
                <a:solidFill>
                  <a:srgbClr val="C00000"/>
                </a:solidFill>
                <a:effectLst/>
                <a:latin typeface="Söhne"/>
              </a:rPr>
              <a:t>dependent variable (Y) typically takes on binary values (0 or 1),</a:t>
            </a:r>
            <a:r>
              <a:rPr lang="en-US" b="0" i="0" dirty="0">
                <a:solidFill>
                  <a:srgbClr val="0D0D0D"/>
                </a:solidFill>
                <a:effectLst/>
                <a:latin typeface="Söhne"/>
              </a:rPr>
              <a:t> representing two possible outcomes. Meanwhile, the </a:t>
            </a:r>
            <a:r>
              <a:rPr lang="en-US" b="1" i="0" dirty="0">
                <a:solidFill>
                  <a:srgbClr val="C00000"/>
                </a:solidFill>
                <a:effectLst/>
                <a:latin typeface="Söhne"/>
              </a:rPr>
              <a:t>independent variables (X) are continuous in nature</a:t>
            </a:r>
            <a:r>
              <a:rPr lang="en-US" b="0" i="0" dirty="0">
                <a:solidFill>
                  <a:srgbClr val="0D0D0D"/>
                </a:solidFill>
                <a:effectLst/>
                <a:latin typeface="Söhne"/>
              </a:rPr>
              <a:t>, providing predictive features for the model.</a:t>
            </a:r>
          </a:p>
          <a:p>
            <a:r>
              <a:rPr lang="en-US" dirty="0">
                <a:solidFill>
                  <a:srgbClr val="0D0D0D"/>
                </a:solidFill>
                <a:latin typeface="Söhne"/>
              </a:rPr>
              <a:t>	</a:t>
            </a:r>
            <a:r>
              <a:rPr lang="en-US" b="0" i="0" dirty="0">
                <a:solidFill>
                  <a:srgbClr val="0D0D0D"/>
                </a:solidFill>
                <a:effectLst/>
                <a:latin typeface="Söhne"/>
              </a:rPr>
              <a:t> Logistic regression</a:t>
            </a:r>
            <a:r>
              <a:rPr lang="en-US" b="0" i="0" dirty="0">
                <a:solidFill>
                  <a:srgbClr val="383838"/>
                </a:solidFill>
                <a:effectLst/>
                <a:latin typeface="Inter"/>
              </a:rPr>
              <a:t> is used when </a:t>
            </a:r>
            <a:r>
              <a:rPr lang="en-US" b="1" i="0" dirty="0">
                <a:solidFill>
                  <a:srgbClr val="383838"/>
                </a:solidFill>
                <a:effectLst/>
                <a:latin typeface="Inter"/>
              </a:rPr>
              <a:t>our </a:t>
            </a:r>
            <a:r>
              <a:rPr lang="en-US" b="1" i="0" dirty="0">
                <a:solidFill>
                  <a:srgbClr val="C00000"/>
                </a:solidFill>
                <a:effectLst/>
                <a:latin typeface="Inter"/>
              </a:rPr>
              <a:t>dependent variable </a:t>
            </a:r>
            <a:r>
              <a:rPr lang="en-US" b="1" i="0" dirty="0">
                <a:solidFill>
                  <a:srgbClr val="383838"/>
                </a:solidFill>
                <a:effectLst/>
                <a:latin typeface="Inter"/>
              </a:rPr>
              <a:t>is </a:t>
            </a:r>
            <a:r>
              <a:rPr lang="en-US" b="1" i="0" dirty="0">
                <a:solidFill>
                  <a:srgbClr val="C00000"/>
                </a:solidFill>
                <a:effectLst/>
                <a:latin typeface="Inter"/>
              </a:rPr>
              <a:t>dichotomous</a:t>
            </a:r>
            <a:r>
              <a:rPr lang="en-US" b="1" i="0" dirty="0">
                <a:solidFill>
                  <a:srgbClr val="383838"/>
                </a:solidFill>
                <a:effectLst/>
                <a:latin typeface="Inter"/>
              </a:rPr>
              <a:t> or </a:t>
            </a:r>
            <a:r>
              <a:rPr lang="en-US" b="1" i="0" dirty="0">
                <a:solidFill>
                  <a:srgbClr val="C00000"/>
                </a:solidFill>
                <a:effectLst/>
                <a:latin typeface="Inter"/>
              </a:rPr>
              <a:t>binary</a:t>
            </a:r>
            <a:r>
              <a:rPr lang="en-US" b="1" i="0" dirty="0">
                <a:solidFill>
                  <a:srgbClr val="383838"/>
                </a:solidFill>
                <a:effectLst/>
                <a:latin typeface="Inter"/>
              </a:rPr>
              <a:t>.</a:t>
            </a:r>
            <a:r>
              <a:rPr lang="en-US" b="0" i="0" dirty="0">
                <a:solidFill>
                  <a:srgbClr val="383838"/>
                </a:solidFill>
                <a:effectLst/>
                <a:latin typeface="Inter"/>
              </a:rPr>
              <a:t> It just means a variable that has </a:t>
            </a:r>
            <a:r>
              <a:rPr lang="en-US" b="1" i="0" dirty="0">
                <a:solidFill>
                  <a:srgbClr val="C00000"/>
                </a:solidFill>
                <a:effectLst/>
                <a:latin typeface="Inter"/>
              </a:rPr>
              <a:t>only 2 outputs</a:t>
            </a:r>
            <a:r>
              <a:rPr lang="en-US" b="0" i="0" dirty="0">
                <a:solidFill>
                  <a:srgbClr val="383838"/>
                </a:solidFill>
                <a:effectLst/>
                <a:latin typeface="Inter"/>
              </a:rPr>
              <a:t>, for example</a:t>
            </a:r>
            <a:r>
              <a:rPr lang="en-US" b="1" i="0" dirty="0">
                <a:solidFill>
                  <a:srgbClr val="383838"/>
                </a:solidFill>
                <a:effectLst/>
                <a:latin typeface="Inter"/>
              </a:rPr>
              <a:t>, A person will survive this accident or not, The student will pass this exam or not. </a:t>
            </a:r>
            <a:r>
              <a:rPr lang="en-US" b="0" i="0" dirty="0">
                <a:solidFill>
                  <a:srgbClr val="383838"/>
                </a:solidFill>
                <a:effectLst/>
                <a:latin typeface="Inter"/>
              </a:rPr>
              <a:t>The outcome can either be yes or no (2 outputs). This regression technique is similar to linear regression and can be used to predict the </a:t>
            </a:r>
            <a:r>
              <a:rPr lang="en-US" b="1" i="0" dirty="0">
                <a:solidFill>
                  <a:srgbClr val="383838"/>
                </a:solidFill>
                <a:effectLst/>
                <a:latin typeface="Inter"/>
              </a:rPr>
              <a:t>Probabilities</a:t>
            </a:r>
            <a:r>
              <a:rPr lang="en-US" b="0" i="0" dirty="0">
                <a:solidFill>
                  <a:srgbClr val="383838"/>
                </a:solidFill>
                <a:effectLst/>
                <a:latin typeface="Inter"/>
              </a:rPr>
              <a:t> for classification problems. Like all regression analyses, logistic regression is a </a:t>
            </a:r>
            <a:r>
              <a:rPr lang="en-US" b="1" i="0" dirty="0">
                <a:solidFill>
                  <a:srgbClr val="383838"/>
                </a:solidFill>
                <a:effectLst/>
                <a:latin typeface="Inter"/>
              </a:rPr>
              <a:t>predictive analysis</a:t>
            </a:r>
            <a:r>
              <a:rPr lang="en-US" b="0" i="0" dirty="0">
                <a:solidFill>
                  <a:srgbClr val="383838"/>
                </a:solidFill>
                <a:effectLst/>
                <a:latin typeface="Inter"/>
              </a:rPr>
              <a:t>.</a:t>
            </a:r>
            <a:endParaRPr lang="en-US" dirty="0"/>
          </a:p>
          <a:p>
            <a:endParaRPr lang="en-US" b="0" i="0" dirty="0">
              <a:solidFill>
                <a:srgbClr val="0D0D0D"/>
              </a:solidFill>
              <a:effectLst/>
              <a:latin typeface="Söhne"/>
            </a:endParaRPr>
          </a:p>
          <a:p>
            <a:endParaRPr lang="en-US" dirty="0">
              <a:solidFill>
                <a:srgbClr val="0D0D0D"/>
              </a:solidFill>
              <a:latin typeface="Söhne"/>
            </a:endParaRPr>
          </a:p>
        </p:txBody>
      </p:sp>
    </p:spTree>
    <p:extLst>
      <p:ext uri="{BB962C8B-B14F-4D97-AF65-F5344CB8AC3E}">
        <p14:creationId xmlns:p14="http://schemas.microsoft.com/office/powerpoint/2010/main" val="15322537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4A7F9-9C2C-E70C-4C07-918408E51F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68DBA1-68CA-0DBC-5581-8DA76A5A3DF3}"/>
              </a:ext>
            </a:extLst>
          </p:cNvPr>
          <p:cNvSpPr txBox="1"/>
          <p:nvPr/>
        </p:nvSpPr>
        <p:spPr>
          <a:xfrm>
            <a:off x="705678" y="298174"/>
            <a:ext cx="10923105" cy="6247864"/>
          </a:xfrm>
          <a:prstGeom prst="rect">
            <a:avLst/>
          </a:prstGeom>
          <a:noFill/>
        </p:spPr>
        <p:txBody>
          <a:bodyPr wrap="square">
            <a:spAutoFit/>
          </a:bodyPr>
          <a:lstStyle/>
          <a:p>
            <a:pPr algn="l"/>
            <a:r>
              <a:rPr lang="en-US" sz="2000" b="1" i="0" dirty="0">
                <a:solidFill>
                  <a:srgbClr val="C00000"/>
                </a:solidFill>
                <a:effectLst/>
                <a:latin typeface="Söhne"/>
              </a:rPr>
              <a:t>Here's how logistic regression works:</a:t>
            </a:r>
          </a:p>
          <a:p>
            <a:pPr algn="l"/>
            <a:endParaRPr lang="en-US" sz="2000" b="1" i="0" dirty="0">
              <a:solidFill>
                <a:srgbClr val="C00000"/>
              </a:solidFill>
              <a:effectLst/>
              <a:latin typeface="Söhne"/>
            </a:endParaRPr>
          </a:p>
          <a:p>
            <a:pPr marL="342900" indent="-342900" algn="l">
              <a:buAutoNum type="arabicPeriod"/>
            </a:pPr>
            <a:r>
              <a:rPr lang="en-US" b="1" i="0" dirty="0">
                <a:solidFill>
                  <a:srgbClr val="0D0D0D"/>
                </a:solidFill>
                <a:effectLst/>
                <a:latin typeface="Söhne"/>
              </a:rPr>
              <a:t>Binary Classification Task</a:t>
            </a:r>
            <a:r>
              <a:rPr lang="en-US" b="0" i="0" dirty="0">
                <a:solidFill>
                  <a:srgbClr val="0D0D0D"/>
                </a:solidFill>
                <a:effectLst/>
                <a:latin typeface="Söhne"/>
              </a:rPr>
              <a:t>: Logistic regression is primarily used for binary classification, where the target variable </a:t>
            </a:r>
            <a:r>
              <a:rPr lang="en-US" b="0" i="1" dirty="0">
                <a:solidFill>
                  <a:srgbClr val="0D0D0D"/>
                </a:solidFill>
                <a:effectLst/>
                <a:latin typeface="KaTeX_Math"/>
              </a:rPr>
              <a:t>y</a:t>
            </a:r>
            <a:r>
              <a:rPr lang="en-US" b="0" i="0" dirty="0">
                <a:solidFill>
                  <a:srgbClr val="0D0D0D"/>
                </a:solidFill>
                <a:effectLst/>
                <a:latin typeface="Söhne"/>
              </a:rPr>
              <a:t> has only two possible outcomes (e.g., 0 or 1, "Yes" or "No", "True" or "False").</a:t>
            </a:r>
          </a:p>
          <a:p>
            <a:pPr marL="342900" indent="-342900" algn="l">
              <a:buAutoNum type="arabicPeriod"/>
            </a:pPr>
            <a:endParaRPr lang="en-US" dirty="0">
              <a:solidFill>
                <a:srgbClr val="0D0D0D"/>
              </a:solidFill>
              <a:latin typeface="Söhne"/>
            </a:endParaRPr>
          </a:p>
          <a:p>
            <a:pPr marL="342900" indent="-342900">
              <a:buFontTx/>
              <a:buAutoNum type="arabicPeriod"/>
            </a:pPr>
            <a:r>
              <a:rPr lang="en-US" b="1" i="0" dirty="0">
                <a:solidFill>
                  <a:srgbClr val="0D0D0D"/>
                </a:solidFill>
                <a:effectLst/>
                <a:latin typeface="Söhne"/>
              </a:rPr>
              <a:t>Sigmoid Function</a:t>
            </a:r>
            <a:r>
              <a:rPr lang="en-US" b="0" i="0" dirty="0">
                <a:solidFill>
                  <a:srgbClr val="0D0D0D"/>
                </a:solidFill>
                <a:effectLst/>
                <a:latin typeface="Söhne"/>
              </a:rPr>
              <a:t>: Logistic regression applies the </a:t>
            </a:r>
            <a:r>
              <a:rPr lang="en-US" b="1" i="0" dirty="0">
                <a:solidFill>
                  <a:srgbClr val="C00000"/>
                </a:solidFill>
                <a:effectLst/>
                <a:latin typeface="Söhne"/>
              </a:rPr>
              <a:t>logistic function </a:t>
            </a:r>
            <a:r>
              <a:rPr lang="en-US" b="0" i="0" dirty="0">
                <a:solidFill>
                  <a:srgbClr val="0D0D0D"/>
                </a:solidFill>
                <a:effectLst/>
                <a:latin typeface="Söhne"/>
              </a:rPr>
              <a:t>also called the </a:t>
            </a:r>
            <a:r>
              <a:rPr lang="en-US" b="1" i="0" dirty="0">
                <a:solidFill>
                  <a:srgbClr val="C00000"/>
                </a:solidFill>
                <a:effectLst/>
                <a:latin typeface="Söhne"/>
              </a:rPr>
              <a:t>sigmoid function</a:t>
            </a:r>
            <a:r>
              <a:rPr lang="en-US" b="0" i="0" dirty="0">
                <a:solidFill>
                  <a:srgbClr val="0D0D0D"/>
                </a:solidFill>
                <a:effectLst/>
                <a:latin typeface="Söhne"/>
              </a:rPr>
              <a:t> to transform the output of a linear equation </a:t>
            </a:r>
            <a:r>
              <a:rPr lang="en-US" b="1" i="0" dirty="0">
                <a:solidFill>
                  <a:srgbClr val="0D0D0D"/>
                </a:solidFill>
                <a:effectLst/>
                <a:latin typeface="Söhne"/>
              </a:rPr>
              <a:t>into a value between 0 and 1.</a:t>
            </a:r>
          </a:p>
          <a:p>
            <a:endParaRPr lang="en-US" b="1" dirty="0">
              <a:solidFill>
                <a:srgbClr val="0D0D0D"/>
              </a:solidFill>
              <a:latin typeface="Söhne"/>
            </a:endParaRPr>
          </a:p>
          <a:p>
            <a:r>
              <a:rPr lang="en-US" i="0" dirty="0">
                <a:solidFill>
                  <a:srgbClr val="0D0D0D"/>
                </a:solidFill>
                <a:effectLst/>
                <a:latin typeface="Söhne"/>
              </a:rPr>
              <a:t>	Logistic Regression is </a:t>
            </a:r>
            <a:r>
              <a:rPr lang="en-US" b="1" i="0" dirty="0">
                <a:solidFill>
                  <a:srgbClr val="0D0D0D"/>
                </a:solidFill>
                <a:effectLst/>
                <a:latin typeface="Söhne"/>
              </a:rPr>
              <a:t>similar to Linear Regression </a:t>
            </a:r>
            <a:r>
              <a:rPr lang="en-US" b="1" i="0" dirty="0">
                <a:solidFill>
                  <a:srgbClr val="C00000"/>
                </a:solidFill>
                <a:effectLst/>
                <a:latin typeface="Söhne"/>
              </a:rPr>
              <a:t>Except</a:t>
            </a:r>
            <a:r>
              <a:rPr lang="en-US" b="1" i="0" dirty="0">
                <a:solidFill>
                  <a:srgbClr val="0D0D0D"/>
                </a:solidFill>
                <a:effectLst/>
                <a:latin typeface="Söhne"/>
              </a:rPr>
              <a:t> </a:t>
            </a:r>
            <a:r>
              <a:rPr lang="en-US" b="1" i="0" dirty="0">
                <a:solidFill>
                  <a:srgbClr val="C00000"/>
                </a:solidFill>
                <a:effectLst/>
                <a:latin typeface="Söhne"/>
              </a:rPr>
              <a:t>Logistic Regression predicts whether something is 0 or 1 </a:t>
            </a:r>
            <a:r>
              <a:rPr lang="en-US" b="1" i="0" dirty="0" err="1">
                <a:solidFill>
                  <a:srgbClr val="C00000"/>
                </a:solidFill>
                <a:effectLst/>
                <a:latin typeface="Söhne"/>
              </a:rPr>
              <a:t>i.e</a:t>
            </a:r>
            <a:r>
              <a:rPr lang="en-US" b="1" i="0" dirty="0">
                <a:solidFill>
                  <a:srgbClr val="C00000"/>
                </a:solidFill>
                <a:effectLst/>
                <a:latin typeface="Söhne"/>
              </a:rPr>
              <a:t>, True or False, Instead of predicting something continuous like size, house price, salary etc.</a:t>
            </a:r>
          </a:p>
          <a:p>
            <a:endParaRPr lang="en-US" b="1" dirty="0">
              <a:solidFill>
                <a:srgbClr val="C00000"/>
              </a:solidFill>
              <a:latin typeface="Söhne"/>
            </a:endParaRPr>
          </a:p>
          <a:p>
            <a:r>
              <a:rPr lang="en-US" dirty="0"/>
              <a:t>	The logistic regression model works </a:t>
            </a:r>
            <a:r>
              <a:rPr lang="en-US" b="1" dirty="0">
                <a:solidFill>
                  <a:srgbClr val="C00000"/>
                </a:solidFill>
              </a:rPr>
              <a:t>by transforming the Linear Regression equation using a </a:t>
            </a:r>
            <a:r>
              <a:rPr lang="en-US" b="1" dirty="0" err="1">
                <a:solidFill>
                  <a:srgbClr val="C00000"/>
                </a:solidFill>
              </a:rPr>
              <a:t>Logistric</a:t>
            </a:r>
            <a:r>
              <a:rPr lang="en-US" b="1" dirty="0">
                <a:solidFill>
                  <a:srgbClr val="C00000"/>
                </a:solidFill>
              </a:rPr>
              <a:t> Function, </a:t>
            </a:r>
            <a:r>
              <a:rPr lang="en-US" dirty="0"/>
              <a:t>which maps any value between </a:t>
            </a:r>
            <a:r>
              <a:rPr lang="en-US" b="1" dirty="0"/>
              <a:t>-∞ to +∞ to a range between 0 and 1</a:t>
            </a:r>
            <a:r>
              <a:rPr lang="en-US" dirty="0"/>
              <a:t>. The logistic </a:t>
            </a:r>
            <a:r>
              <a:rPr lang="en-US" dirty="0" err="1"/>
              <a:t>funtion</a:t>
            </a:r>
            <a:r>
              <a:rPr lang="en-US" dirty="0"/>
              <a:t> used in Logistic Regression is called as </a:t>
            </a:r>
            <a:r>
              <a:rPr lang="en-US" b="1" dirty="0"/>
              <a:t>Sigmoid</a:t>
            </a:r>
            <a:r>
              <a:rPr lang="en-US" dirty="0"/>
              <a:t> and it's equation is as follows.</a:t>
            </a:r>
          </a:p>
          <a:p>
            <a:endParaRPr lang="en-US" dirty="0"/>
          </a:p>
          <a:p>
            <a:r>
              <a:rPr lang="en-US" b="1" dirty="0"/>
              <a:t>ln( P/ 1-P ) = a + </a:t>
            </a:r>
            <a:r>
              <a:rPr lang="en-US" b="1" dirty="0" err="1"/>
              <a:t>bX</a:t>
            </a:r>
            <a:endParaRPr lang="en-US" b="1" dirty="0"/>
          </a:p>
          <a:p>
            <a:endParaRPr lang="en-US" b="1" dirty="0"/>
          </a:p>
          <a:p>
            <a:r>
              <a:rPr lang="en-US" b="1" dirty="0"/>
              <a:t>ln(P/1 - P) = β0 + β1X1 + β2X2+ .....+ β</a:t>
            </a:r>
            <a:r>
              <a:rPr lang="en-US" b="1" dirty="0" err="1"/>
              <a:t>nXn</a:t>
            </a:r>
            <a:endParaRPr lang="en-US" b="1" dirty="0"/>
          </a:p>
          <a:p>
            <a:endParaRPr lang="en-US" dirty="0"/>
          </a:p>
          <a:p>
            <a:r>
              <a:rPr lang="en-US" dirty="0"/>
              <a:t>	The Logistic formula are stated in terms of the probability that Y=1 which is referred as P and the Probability that Y = 0 is 1-P</a:t>
            </a:r>
          </a:p>
          <a:p>
            <a:endParaRPr lang="en-US" b="1" i="0" dirty="0">
              <a:solidFill>
                <a:srgbClr val="C00000"/>
              </a:solidFill>
              <a:effectLst/>
              <a:latin typeface="Söhne"/>
            </a:endParaRPr>
          </a:p>
        </p:txBody>
      </p:sp>
      <p:sp>
        <p:nvSpPr>
          <p:cNvPr id="7" name="TextBox 6">
            <a:extLst>
              <a:ext uri="{FF2B5EF4-FFF2-40B4-BE49-F238E27FC236}">
                <a16:creationId xmlns:a16="http://schemas.microsoft.com/office/drawing/2014/main" id="{852E1086-480F-782E-C2E1-0296C28A491B}"/>
              </a:ext>
            </a:extLst>
          </p:cNvPr>
          <p:cNvSpPr txBox="1"/>
          <p:nvPr/>
        </p:nvSpPr>
        <p:spPr>
          <a:xfrm>
            <a:off x="9555646" y="6559826"/>
            <a:ext cx="2636354" cy="215444"/>
          </a:xfrm>
          <a:prstGeom prst="rect">
            <a:avLst/>
          </a:prstGeom>
          <a:noFill/>
        </p:spPr>
        <p:txBody>
          <a:bodyPr wrap="square">
            <a:spAutoFit/>
          </a:bodyPr>
          <a:lstStyle/>
          <a:p>
            <a:r>
              <a:rPr lang="en-US" sz="800" dirty="0"/>
              <a:t>https://www.youtube.com/watch?v=yIYKR4sgzI8&amp;t=13s</a:t>
            </a:r>
          </a:p>
        </p:txBody>
      </p:sp>
    </p:spTree>
    <p:extLst>
      <p:ext uri="{BB962C8B-B14F-4D97-AF65-F5344CB8AC3E}">
        <p14:creationId xmlns:p14="http://schemas.microsoft.com/office/powerpoint/2010/main" val="40840775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2FA392-79BB-3A10-0F18-42334AE00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12" y="1603240"/>
            <a:ext cx="5860288" cy="3284505"/>
          </a:xfrm>
          <a:prstGeom prst="rect">
            <a:avLst/>
          </a:prstGeom>
        </p:spPr>
      </p:pic>
      <p:grpSp>
        <p:nvGrpSpPr>
          <p:cNvPr id="8" name="Group 7">
            <a:extLst>
              <a:ext uri="{FF2B5EF4-FFF2-40B4-BE49-F238E27FC236}">
                <a16:creationId xmlns:a16="http://schemas.microsoft.com/office/drawing/2014/main" id="{488A1363-9408-A044-611A-F4712F90FA83}"/>
              </a:ext>
            </a:extLst>
          </p:cNvPr>
          <p:cNvGrpSpPr/>
          <p:nvPr/>
        </p:nvGrpSpPr>
        <p:grpSpPr>
          <a:xfrm>
            <a:off x="6450497" y="1603239"/>
            <a:ext cx="5039138" cy="3284505"/>
            <a:chOff x="6202183" y="1371599"/>
            <a:chExt cx="7125355" cy="4992138"/>
          </a:xfrm>
        </p:grpSpPr>
        <p:grpSp>
          <p:nvGrpSpPr>
            <p:cNvPr id="9" name="Group 8">
              <a:extLst>
                <a:ext uri="{FF2B5EF4-FFF2-40B4-BE49-F238E27FC236}">
                  <a16:creationId xmlns:a16="http://schemas.microsoft.com/office/drawing/2014/main" id="{DB067A4A-043C-5120-06F2-5B3921E5A656}"/>
                </a:ext>
              </a:extLst>
            </p:cNvPr>
            <p:cNvGrpSpPr/>
            <p:nvPr/>
          </p:nvGrpSpPr>
          <p:grpSpPr>
            <a:xfrm>
              <a:off x="6202183" y="1371599"/>
              <a:ext cx="6716615" cy="4992138"/>
              <a:chOff x="4452897" y="1222512"/>
              <a:chExt cx="6716615" cy="4992138"/>
            </a:xfrm>
          </p:grpSpPr>
          <p:pic>
            <p:nvPicPr>
              <p:cNvPr id="11" name="Picture 2" descr="Regression Coefficients - Formula, Definition, Examples">
                <a:extLst>
                  <a:ext uri="{FF2B5EF4-FFF2-40B4-BE49-F238E27FC236}">
                    <a16:creationId xmlns:a16="http://schemas.microsoft.com/office/drawing/2014/main" id="{3CE82420-521A-1E86-0999-1B9A55C46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76"/>
              <a:stretch/>
            </p:blipFill>
            <p:spPr bwMode="auto">
              <a:xfrm>
                <a:off x="4978262" y="1222512"/>
                <a:ext cx="6191250" cy="46989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2E4A0A5-ABD8-1E99-ADE4-2E01A4984F4D}"/>
                  </a:ext>
                </a:extLst>
              </p:cNvPr>
              <p:cNvGrpSpPr/>
              <p:nvPr/>
            </p:nvGrpSpPr>
            <p:grpSpPr>
              <a:xfrm>
                <a:off x="4452897" y="2796725"/>
                <a:ext cx="4591711" cy="3417925"/>
                <a:chOff x="4452897" y="2796725"/>
                <a:chExt cx="4591711" cy="3417925"/>
              </a:xfrm>
            </p:grpSpPr>
            <p:sp>
              <p:nvSpPr>
                <p:cNvPr id="13" name="TextBox 12">
                  <a:extLst>
                    <a:ext uri="{FF2B5EF4-FFF2-40B4-BE49-F238E27FC236}">
                      <a16:creationId xmlns:a16="http://schemas.microsoft.com/office/drawing/2014/main" id="{A1AC459B-AABE-857F-AE37-695BE64690B3}"/>
                    </a:ext>
                  </a:extLst>
                </p:cNvPr>
                <p:cNvSpPr txBox="1"/>
                <p:nvPr/>
              </p:nvSpPr>
              <p:spPr>
                <a:xfrm>
                  <a:off x="4452897" y="3669064"/>
                  <a:ext cx="1391314" cy="597143"/>
                </a:xfrm>
                <a:prstGeom prst="rect">
                  <a:avLst/>
                </a:prstGeom>
                <a:noFill/>
              </p:spPr>
              <p:txBody>
                <a:bodyPr wrap="square" rtlCol="0">
                  <a:spAutoFit/>
                </a:bodyPr>
                <a:lstStyle/>
                <a:p>
                  <a:r>
                    <a:rPr lang="en-US" sz="1600" b="1" dirty="0"/>
                    <a:t>Height</a:t>
                  </a:r>
                </a:p>
              </p:txBody>
            </p:sp>
            <p:sp>
              <p:nvSpPr>
                <p:cNvPr id="14" name="TextBox 13">
                  <a:extLst>
                    <a:ext uri="{FF2B5EF4-FFF2-40B4-BE49-F238E27FC236}">
                      <a16:creationId xmlns:a16="http://schemas.microsoft.com/office/drawing/2014/main" id="{4810574E-DCF6-58D5-AF16-EB7DB66673D3}"/>
                    </a:ext>
                  </a:extLst>
                </p:cNvPr>
                <p:cNvSpPr txBox="1"/>
                <p:nvPr/>
              </p:nvSpPr>
              <p:spPr>
                <a:xfrm>
                  <a:off x="6587762" y="5617507"/>
                  <a:ext cx="1486127" cy="597143"/>
                </a:xfrm>
                <a:prstGeom prst="rect">
                  <a:avLst/>
                </a:prstGeom>
                <a:noFill/>
              </p:spPr>
              <p:txBody>
                <a:bodyPr wrap="square" rtlCol="0">
                  <a:spAutoFit/>
                </a:bodyPr>
                <a:lstStyle/>
                <a:p>
                  <a:r>
                    <a:rPr lang="en-US" sz="1600" b="1" dirty="0"/>
                    <a:t>Weight</a:t>
                  </a:r>
                </a:p>
              </p:txBody>
            </p:sp>
            <p:cxnSp>
              <p:nvCxnSpPr>
                <p:cNvPr id="15" name="Straight Arrow Connector 14">
                  <a:extLst>
                    <a:ext uri="{FF2B5EF4-FFF2-40B4-BE49-F238E27FC236}">
                      <a16:creationId xmlns:a16="http://schemas.microsoft.com/office/drawing/2014/main" id="{445EF2FC-4872-F723-CFD5-4F6E6B51AD38}"/>
                    </a:ext>
                  </a:extLst>
                </p:cNvPr>
                <p:cNvCxnSpPr>
                  <a:cxnSpLocks/>
                </p:cNvCxnSpPr>
                <p:nvPr/>
              </p:nvCxnSpPr>
              <p:spPr>
                <a:xfrm flipV="1">
                  <a:off x="5387009" y="2796725"/>
                  <a:ext cx="0" cy="775252"/>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86BC24B-32AC-4C38-401F-7DA473E268BF}"/>
                    </a:ext>
                  </a:extLst>
                </p:cNvPr>
                <p:cNvCxnSpPr>
                  <a:cxnSpLocks/>
                </p:cNvCxnSpPr>
                <p:nvPr/>
              </p:nvCxnSpPr>
              <p:spPr>
                <a:xfrm>
                  <a:off x="8093765" y="5802173"/>
                  <a:ext cx="950843" cy="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grpSp>
        </p:grpSp>
        <p:sp>
          <p:nvSpPr>
            <p:cNvPr id="10" name="TextBox 9">
              <a:extLst>
                <a:ext uri="{FF2B5EF4-FFF2-40B4-BE49-F238E27FC236}">
                  <a16:creationId xmlns:a16="http://schemas.microsoft.com/office/drawing/2014/main" id="{EA1ED549-169D-914F-16D5-7343B6C6E7A7}"/>
                </a:ext>
              </a:extLst>
            </p:cNvPr>
            <p:cNvSpPr txBox="1"/>
            <p:nvPr/>
          </p:nvSpPr>
          <p:spPr>
            <a:xfrm>
              <a:off x="10913165" y="2271984"/>
              <a:ext cx="2414373" cy="651429"/>
            </a:xfrm>
            <a:prstGeom prst="rect">
              <a:avLst/>
            </a:prstGeom>
            <a:noFill/>
          </p:spPr>
          <p:txBody>
            <a:bodyPr wrap="square">
              <a:spAutoFit/>
            </a:bodyPr>
            <a:lstStyle/>
            <a:p>
              <a:r>
                <a:rPr lang="en-US" b="1" dirty="0">
                  <a:solidFill>
                    <a:srgbClr val="C00000"/>
                  </a:solidFill>
                </a:rPr>
                <a:t>Best Fit Line</a:t>
              </a:r>
            </a:p>
          </p:txBody>
        </p:sp>
      </p:grpSp>
    </p:spTree>
    <p:extLst>
      <p:ext uri="{BB962C8B-B14F-4D97-AF65-F5344CB8AC3E}">
        <p14:creationId xmlns:p14="http://schemas.microsoft.com/office/powerpoint/2010/main" val="36025873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95F8DB-5CCA-A7B2-4D5B-27E9800D2DB0}"/>
              </a:ext>
            </a:extLst>
          </p:cNvPr>
          <p:cNvPicPr>
            <a:picLocks noChangeAspect="1"/>
          </p:cNvPicPr>
          <p:nvPr/>
        </p:nvPicPr>
        <p:blipFill rotWithShape="1">
          <a:blip r:embed="rId2">
            <a:extLst>
              <a:ext uri="{28A0092B-C50C-407E-A947-70E740481C1C}">
                <a14:useLocalDpi xmlns:a14="http://schemas.microsoft.com/office/drawing/2010/main" val="0"/>
              </a:ext>
            </a:extLst>
          </a:blip>
          <a:srcRect t="21888" b="1"/>
          <a:stretch/>
        </p:blipFill>
        <p:spPr>
          <a:xfrm>
            <a:off x="1858831" y="1848679"/>
            <a:ext cx="7589220" cy="3906078"/>
          </a:xfrm>
          <a:prstGeom prst="rect">
            <a:avLst/>
          </a:prstGeom>
        </p:spPr>
      </p:pic>
      <p:sp>
        <p:nvSpPr>
          <p:cNvPr id="7" name="TextBox 6">
            <a:extLst>
              <a:ext uri="{FF2B5EF4-FFF2-40B4-BE49-F238E27FC236}">
                <a16:creationId xmlns:a16="http://schemas.microsoft.com/office/drawing/2014/main" id="{2F34F5F7-FBBA-94B4-1568-2C89E3213F2F}"/>
              </a:ext>
            </a:extLst>
          </p:cNvPr>
          <p:cNvSpPr txBox="1"/>
          <p:nvPr/>
        </p:nvSpPr>
        <p:spPr>
          <a:xfrm>
            <a:off x="822462" y="621195"/>
            <a:ext cx="10945467" cy="646331"/>
          </a:xfrm>
          <a:prstGeom prst="rect">
            <a:avLst/>
          </a:prstGeom>
          <a:noFill/>
        </p:spPr>
        <p:txBody>
          <a:bodyPr wrap="square">
            <a:spAutoFit/>
          </a:bodyPr>
          <a:lstStyle/>
          <a:p>
            <a:r>
              <a:rPr lang="en-US" dirty="0"/>
              <a:t>	Also, instead of fitting </a:t>
            </a:r>
            <a:r>
              <a:rPr lang="en-US" b="1" dirty="0"/>
              <a:t>a line to the data</a:t>
            </a:r>
            <a:r>
              <a:rPr lang="en-US" dirty="0"/>
              <a:t>, logistic regression fits an "S" </a:t>
            </a:r>
            <a:r>
              <a:rPr lang="en-US" b="1" dirty="0"/>
              <a:t>shaped</a:t>
            </a:r>
            <a:r>
              <a:rPr lang="en-US" dirty="0"/>
              <a:t> "Logistic Function" or "</a:t>
            </a:r>
            <a:r>
              <a:rPr lang="en-US" b="1" dirty="0">
                <a:solidFill>
                  <a:srgbClr val="C00000"/>
                </a:solidFill>
              </a:rPr>
              <a:t>Sigmoid Function".</a:t>
            </a:r>
          </a:p>
        </p:txBody>
      </p:sp>
    </p:spTree>
    <p:extLst>
      <p:ext uri="{BB962C8B-B14F-4D97-AF65-F5344CB8AC3E}">
        <p14:creationId xmlns:p14="http://schemas.microsoft.com/office/powerpoint/2010/main" val="38857056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B40BB-25D6-BB2F-B254-64C86B0702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A00CEE-0B1D-2E87-2092-E0B969DC2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675" y="1568648"/>
            <a:ext cx="7390066" cy="4217656"/>
          </a:xfrm>
          <a:prstGeom prst="rect">
            <a:avLst/>
          </a:prstGeom>
        </p:spPr>
      </p:pic>
      <p:sp>
        <p:nvSpPr>
          <p:cNvPr id="14" name="TextBox 13">
            <a:extLst>
              <a:ext uri="{FF2B5EF4-FFF2-40B4-BE49-F238E27FC236}">
                <a16:creationId xmlns:a16="http://schemas.microsoft.com/office/drawing/2014/main" id="{BEC5CC41-F4D8-88B1-5486-7EEEAFFC5166}"/>
              </a:ext>
            </a:extLst>
          </p:cNvPr>
          <p:cNvSpPr txBox="1"/>
          <p:nvPr/>
        </p:nvSpPr>
        <p:spPr>
          <a:xfrm>
            <a:off x="991428" y="748530"/>
            <a:ext cx="9633502" cy="369332"/>
          </a:xfrm>
          <a:prstGeom prst="rect">
            <a:avLst/>
          </a:prstGeom>
          <a:noFill/>
        </p:spPr>
        <p:txBody>
          <a:bodyPr wrap="square">
            <a:spAutoFit/>
          </a:bodyPr>
          <a:lstStyle/>
          <a:p>
            <a:pPr algn="ctr"/>
            <a:r>
              <a:rPr lang="en-US" b="1" i="0" dirty="0">
                <a:solidFill>
                  <a:srgbClr val="0D0D0D"/>
                </a:solidFill>
                <a:effectLst/>
                <a:latin typeface="Söhne"/>
              </a:rPr>
              <a:t>One Diff between Linear and Logistic regression </a:t>
            </a:r>
            <a:r>
              <a:rPr lang="en-US" i="0" dirty="0">
                <a:solidFill>
                  <a:srgbClr val="0D0D0D"/>
                </a:solidFill>
                <a:effectLst/>
                <a:latin typeface="Söhne"/>
              </a:rPr>
              <a:t>is how the </a:t>
            </a:r>
            <a:r>
              <a:rPr lang="en-US" b="1" i="0" dirty="0">
                <a:solidFill>
                  <a:srgbClr val="C00000"/>
                </a:solidFill>
                <a:effectLst/>
                <a:latin typeface="Söhne"/>
              </a:rPr>
              <a:t>Line is Fit to the Data</a:t>
            </a:r>
            <a:r>
              <a:rPr lang="en-US" i="0" dirty="0">
                <a:solidFill>
                  <a:srgbClr val="0D0D0D"/>
                </a:solidFill>
                <a:effectLst/>
                <a:latin typeface="Söhne"/>
              </a:rPr>
              <a:t>.</a:t>
            </a:r>
            <a:endParaRPr lang="en-US" dirty="0"/>
          </a:p>
        </p:txBody>
      </p:sp>
    </p:spTree>
    <p:extLst>
      <p:ext uri="{BB962C8B-B14F-4D97-AF65-F5344CB8AC3E}">
        <p14:creationId xmlns:p14="http://schemas.microsoft.com/office/powerpoint/2010/main" val="276532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50CDA8-028A-A316-947F-FBFC0453AD29}"/>
              </a:ext>
            </a:extLst>
          </p:cNvPr>
          <p:cNvSpPr txBox="1"/>
          <p:nvPr/>
        </p:nvSpPr>
        <p:spPr>
          <a:xfrm>
            <a:off x="587828" y="731796"/>
            <a:ext cx="10814179" cy="3785652"/>
          </a:xfrm>
          <a:prstGeom prst="rect">
            <a:avLst/>
          </a:prstGeom>
          <a:noFill/>
        </p:spPr>
        <p:txBody>
          <a:bodyPr wrap="square">
            <a:spAutoFit/>
          </a:bodyPr>
          <a:lstStyle/>
          <a:p>
            <a:r>
              <a:rPr lang="en-US" sz="2000" b="1" dirty="0"/>
              <a:t>Explanation:</a:t>
            </a:r>
          </a:p>
          <a:p>
            <a:r>
              <a:rPr lang="en-US" sz="2000" dirty="0"/>
              <a:t>	Suppose we have a </a:t>
            </a:r>
            <a:r>
              <a:rPr lang="en-US" sz="2000" b="1" dirty="0"/>
              <a:t>dataset</a:t>
            </a:r>
            <a:r>
              <a:rPr lang="en-US" sz="2000" dirty="0"/>
              <a:t> of different types of </a:t>
            </a:r>
            <a:r>
              <a:rPr lang="en-US" sz="2000" b="1" dirty="0"/>
              <a:t>shapes</a:t>
            </a:r>
            <a:r>
              <a:rPr lang="en-US" sz="2000" dirty="0"/>
              <a:t> which includes </a:t>
            </a:r>
            <a:r>
              <a:rPr lang="en-US" sz="2000" b="1" dirty="0"/>
              <a:t>square, rectangle, triangle, and Polygon</a:t>
            </a:r>
            <a:r>
              <a:rPr lang="en-US" sz="2000" dirty="0"/>
              <a:t>. Now the first step is that we need to train the model for each shape. </a:t>
            </a:r>
          </a:p>
          <a:p>
            <a:endParaRPr lang="en-US" sz="2000" dirty="0"/>
          </a:p>
          <a:p>
            <a:pPr marL="800100" lvl="1" indent="-342900">
              <a:buAutoNum type="arabicPeriod"/>
            </a:pPr>
            <a:r>
              <a:rPr lang="en-US" sz="2000" dirty="0"/>
              <a:t>If the given shape has </a:t>
            </a:r>
            <a:r>
              <a:rPr lang="en-US" sz="2000" b="1" dirty="0"/>
              <a:t>four sides</a:t>
            </a:r>
            <a:r>
              <a:rPr lang="en-US" sz="2000" dirty="0"/>
              <a:t>, and all the sides are equal, then it will be labelled as a Square. </a:t>
            </a:r>
          </a:p>
          <a:p>
            <a:pPr marL="800100" lvl="1" indent="-342900">
              <a:buAutoNum type="arabicPeriod"/>
            </a:pPr>
            <a:r>
              <a:rPr lang="en-US" sz="2000" dirty="0"/>
              <a:t>If the given shape has </a:t>
            </a:r>
            <a:r>
              <a:rPr lang="en-US" sz="2000" b="1" dirty="0"/>
              <a:t>three sides</a:t>
            </a:r>
            <a:r>
              <a:rPr lang="en-US" sz="2000" dirty="0"/>
              <a:t>, then it will be labelled as a triangle. </a:t>
            </a:r>
          </a:p>
          <a:p>
            <a:pPr marL="800100" lvl="1" indent="-342900">
              <a:buAutoNum type="arabicPeriod"/>
            </a:pPr>
            <a:r>
              <a:rPr lang="en-US" sz="2000" dirty="0"/>
              <a:t>If the given shape has </a:t>
            </a:r>
            <a:r>
              <a:rPr lang="en-US" sz="2000" b="1" dirty="0"/>
              <a:t>six equal sides </a:t>
            </a:r>
            <a:r>
              <a:rPr lang="en-US" sz="2000" dirty="0"/>
              <a:t>then it will be labelled as hexagon. </a:t>
            </a:r>
          </a:p>
          <a:p>
            <a:endParaRPr lang="en-US" sz="2000" dirty="0"/>
          </a:p>
          <a:p>
            <a:r>
              <a:rPr lang="en-US" sz="2000" dirty="0"/>
              <a:t>	Now, after training, we test our model using the test set, and the task of the model is to identify the shape. The machine is already trained on all types of shapes, and when it finds a new shape, it classifies the shape on the bases of a number of sides, and predicts the output</a:t>
            </a:r>
          </a:p>
        </p:txBody>
      </p:sp>
    </p:spTree>
    <p:extLst>
      <p:ext uri="{BB962C8B-B14F-4D97-AF65-F5344CB8AC3E}">
        <p14:creationId xmlns:p14="http://schemas.microsoft.com/office/powerpoint/2010/main" val="37641295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F89BB-DC38-2651-9B13-FB5C0901D48D}"/>
            </a:ext>
          </a:extLst>
        </p:cNvPr>
        <p:cNvGrpSpPr/>
        <p:nvPr/>
      </p:nvGrpSpPr>
      <p:grpSpPr>
        <a:xfrm>
          <a:off x="0" y="0"/>
          <a:ext cx="0" cy="0"/>
          <a:chOff x="0" y="0"/>
          <a:chExt cx="0" cy="0"/>
        </a:xfrm>
      </p:grpSpPr>
      <p:pic>
        <p:nvPicPr>
          <p:cNvPr id="4098" name="Picture 2" descr="Logistic Regression - Sigmoid Function">
            <a:extLst>
              <a:ext uri="{FF2B5EF4-FFF2-40B4-BE49-F238E27FC236}">
                <a16:creationId xmlns:a16="http://schemas.microsoft.com/office/drawing/2014/main" id="{3BA2DB14-339A-FBB8-B4AC-46BBC0160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933450"/>
            <a:ext cx="685800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01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47D08-AEDC-4889-8754-F700169E2EA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A9CC2C1-E83F-3126-8480-F3B6DB5BA049}"/>
              </a:ext>
            </a:extLst>
          </p:cNvPr>
          <p:cNvSpPr txBox="1"/>
          <p:nvPr/>
        </p:nvSpPr>
        <p:spPr>
          <a:xfrm>
            <a:off x="739302" y="394129"/>
            <a:ext cx="10924162" cy="5724644"/>
          </a:xfrm>
          <a:prstGeom prst="rect">
            <a:avLst/>
          </a:prstGeom>
          <a:noFill/>
        </p:spPr>
        <p:txBody>
          <a:bodyPr wrap="square">
            <a:spAutoFit/>
          </a:bodyPr>
          <a:lstStyle/>
          <a:p>
            <a:r>
              <a:rPr lang="en-US" sz="2400" b="1" dirty="0"/>
              <a:t>Unsupervised Learning:</a:t>
            </a:r>
          </a:p>
          <a:p>
            <a:r>
              <a:rPr lang="en-US" b="0" i="0" dirty="0">
                <a:solidFill>
                  <a:srgbClr val="374151"/>
                </a:solidFill>
                <a:effectLst/>
                <a:latin typeface="Söhne"/>
              </a:rPr>
              <a:t>	Unsupervised Machine learning is a type of machine learning where the algorithm is trained on </a:t>
            </a:r>
            <a:r>
              <a:rPr lang="en-US" b="1" i="0" dirty="0">
                <a:solidFill>
                  <a:srgbClr val="374151"/>
                </a:solidFill>
                <a:effectLst/>
                <a:latin typeface="Söhne"/>
              </a:rPr>
              <a:t>unlabeled data</a:t>
            </a:r>
            <a:r>
              <a:rPr lang="en-US" b="0" i="0" dirty="0">
                <a:solidFill>
                  <a:srgbClr val="374151"/>
                </a:solidFill>
                <a:effectLst/>
                <a:latin typeface="Söhne"/>
              </a:rPr>
              <a:t>, and the </a:t>
            </a:r>
            <a:r>
              <a:rPr lang="en-US" b="1" i="0" dirty="0">
                <a:solidFill>
                  <a:srgbClr val="C00000"/>
                </a:solidFill>
                <a:effectLst/>
                <a:latin typeface="Söhne"/>
              </a:rPr>
              <a:t>objective is to find patterns, relationships, or structures within the data</a:t>
            </a:r>
            <a:r>
              <a:rPr lang="en-US" b="0" i="0" dirty="0">
                <a:solidFill>
                  <a:srgbClr val="C00000"/>
                </a:solidFill>
                <a:effectLst/>
                <a:latin typeface="Söhne"/>
              </a:rPr>
              <a:t> </a:t>
            </a:r>
            <a:r>
              <a:rPr lang="en-US" b="0" i="0" dirty="0">
                <a:solidFill>
                  <a:srgbClr val="374151"/>
                </a:solidFill>
                <a:effectLst/>
                <a:latin typeface="Söhne"/>
              </a:rPr>
              <a:t>without explicit guidance or labeled outcomes. </a:t>
            </a:r>
            <a:r>
              <a:rPr lang="en-US" b="0" i="0" dirty="0" err="1">
                <a:solidFill>
                  <a:srgbClr val="374151"/>
                </a:solidFill>
                <a:effectLst/>
                <a:latin typeface="Söhne"/>
              </a:rPr>
              <a:t>i.e</a:t>
            </a:r>
            <a:r>
              <a:rPr lang="en-US" b="0" i="0" dirty="0">
                <a:solidFill>
                  <a:srgbClr val="374151"/>
                </a:solidFill>
                <a:effectLst/>
                <a:latin typeface="Söhne"/>
              </a:rPr>
              <a:t> </a:t>
            </a:r>
            <a:r>
              <a:rPr lang="en-US" dirty="0">
                <a:solidFill>
                  <a:srgbClr val="05192D"/>
                </a:solidFill>
                <a:latin typeface="Studio-Feixen-Sans"/>
              </a:rPr>
              <a:t>U</a:t>
            </a:r>
            <a:r>
              <a:rPr lang="en-US" b="0" i="0" dirty="0">
                <a:solidFill>
                  <a:srgbClr val="05192D"/>
                </a:solidFill>
                <a:effectLst/>
                <a:latin typeface="Studio-Feixen-Sans"/>
              </a:rPr>
              <a:t>nsupervised learning is a method we </a:t>
            </a:r>
            <a:r>
              <a:rPr lang="en-US" b="1" i="0" dirty="0">
                <a:solidFill>
                  <a:srgbClr val="C00000"/>
                </a:solidFill>
                <a:effectLst/>
                <a:latin typeface="Studio-Feixen-Sans"/>
              </a:rPr>
              <a:t>use to group data </a:t>
            </a:r>
            <a:r>
              <a:rPr lang="en-US" b="0" i="0" dirty="0">
                <a:solidFill>
                  <a:srgbClr val="05192D"/>
                </a:solidFill>
                <a:effectLst/>
                <a:latin typeface="Studio-Feixen-Sans"/>
              </a:rPr>
              <a:t>when no </a:t>
            </a:r>
            <a:r>
              <a:rPr lang="en-US" b="1" i="0" dirty="0">
                <a:solidFill>
                  <a:srgbClr val="05192D"/>
                </a:solidFill>
                <a:effectLst/>
                <a:latin typeface="Studio-Feixen-Sans"/>
              </a:rPr>
              <a:t>labels are present</a:t>
            </a:r>
            <a:r>
              <a:rPr lang="en-US" b="0" i="0" dirty="0">
                <a:solidFill>
                  <a:srgbClr val="05192D"/>
                </a:solidFill>
                <a:effectLst/>
                <a:latin typeface="Studio-Feixen-Sans"/>
              </a:rPr>
              <a:t>.</a:t>
            </a:r>
            <a:endParaRPr lang="en-US" b="1" dirty="0"/>
          </a:p>
          <a:p>
            <a:r>
              <a:rPr lang="en-US" dirty="0"/>
              <a:t>	As the </a:t>
            </a:r>
            <a:r>
              <a:rPr lang="en-US" b="1" dirty="0"/>
              <a:t>name suggests</a:t>
            </a:r>
            <a:r>
              <a:rPr lang="en-US" dirty="0"/>
              <a:t>, unsupervised learning is a machine learning technique in which models are </a:t>
            </a:r>
            <a:r>
              <a:rPr lang="en-US" b="1" dirty="0">
                <a:solidFill>
                  <a:srgbClr val="C00000"/>
                </a:solidFill>
              </a:rPr>
              <a:t>not</a:t>
            </a:r>
            <a:r>
              <a:rPr lang="en-US" dirty="0">
                <a:solidFill>
                  <a:srgbClr val="C00000"/>
                </a:solidFill>
              </a:rPr>
              <a:t> </a:t>
            </a:r>
            <a:r>
              <a:rPr lang="en-US" b="1" dirty="0">
                <a:solidFill>
                  <a:srgbClr val="C00000"/>
                </a:solidFill>
              </a:rPr>
              <a:t>supervised using training dataset</a:t>
            </a:r>
            <a:r>
              <a:rPr lang="en-US" dirty="0"/>
              <a:t>. Instead, </a:t>
            </a:r>
            <a:r>
              <a:rPr lang="en-US" b="1" dirty="0"/>
              <a:t>models itself find </a:t>
            </a:r>
            <a:r>
              <a:rPr lang="en-US" dirty="0"/>
              <a:t>the hidden patterns and insights from the given data. It can be compared to </a:t>
            </a:r>
            <a:r>
              <a:rPr lang="en-US" b="1" dirty="0"/>
              <a:t>learning which takes place in the human brain while learning new things</a:t>
            </a:r>
            <a:r>
              <a:rPr lang="en-US" dirty="0"/>
              <a:t>. </a:t>
            </a:r>
          </a:p>
          <a:p>
            <a:r>
              <a:rPr lang="en-US" dirty="0"/>
              <a:t>	It can be defined as: </a:t>
            </a:r>
            <a:r>
              <a:rPr lang="en-US" b="1" dirty="0"/>
              <a:t>“</a:t>
            </a:r>
            <a:r>
              <a:rPr lang="en-US" dirty="0"/>
              <a:t>Unsupervised learning is a type of machine learning in which models are trained using unlabeled dataset and are allowed to act on that data without any supervision.</a:t>
            </a:r>
            <a:r>
              <a:rPr lang="en-US" b="1" dirty="0"/>
              <a:t>”</a:t>
            </a:r>
            <a:r>
              <a:rPr lang="en-US" dirty="0"/>
              <a:t> </a:t>
            </a:r>
          </a:p>
          <a:p>
            <a:r>
              <a:rPr lang="en-US" dirty="0"/>
              <a:t>	Unsupervised learning cannot be directly applied to a regression or classification problem because unlike supervised learning, we have the input data but no corresponding output data.</a:t>
            </a:r>
          </a:p>
          <a:p>
            <a:endParaRPr lang="en-US" b="1" dirty="0"/>
          </a:p>
          <a:p>
            <a:r>
              <a:rPr lang="en-US" b="1" dirty="0"/>
              <a:t>Example:</a:t>
            </a:r>
          </a:p>
          <a:p>
            <a:r>
              <a:rPr lang="en-US" b="0" i="0" dirty="0">
                <a:solidFill>
                  <a:srgbClr val="333333"/>
                </a:solidFill>
                <a:effectLst/>
                <a:latin typeface="inter-regular"/>
              </a:rPr>
              <a:t>	Suppose the unsupervised learning algorithm is given an input dataset containing </a:t>
            </a:r>
            <a:r>
              <a:rPr lang="en-US" b="1" i="0" dirty="0">
                <a:solidFill>
                  <a:srgbClr val="C00000"/>
                </a:solidFill>
                <a:effectLst/>
                <a:latin typeface="inter-regular"/>
              </a:rPr>
              <a:t>images of different types of cats and dogs</a:t>
            </a:r>
            <a:r>
              <a:rPr lang="en-US" b="0" i="0" dirty="0">
                <a:solidFill>
                  <a:srgbClr val="333333"/>
                </a:solidFill>
                <a:effectLst/>
                <a:latin typeface="inter-regular"/>
              </a:rPr>
              <a:t>. The algorithm is never trained upon the given dataset, which means it does not have any idea about the features of the dataset. The task of the unsupervised learning algorithm is to identify the image features on their own based on that it will classify or clusters the new data . Unsupervised learning algorithm will perform this task </a:t>
            </a:r>
            <a:r>
              <a:rPr lang="en-US" b="1" i="0" dirty="0">
                <a:solidFill>
                  <a:srgbClr val="333333"/>
                </a:solidFill>
                <a:effectLst/>
                <a:latin typeface="inter-regular"/>
              </a:rPr>
              <a:t>by clustering the image dataset into the groups according to similarities between images</a:t>
            </a:r>
            <a:r>
              <a:rPr lang="en-US" b="0" i="0" dirty="0">
                <a:solidFill>
                  <a:srgbClr val="333333"/>
                </a:solidFill>
                <a:effectLst/>
                <a:latin typeface="inter-regular"/>
              </a:rPr>
              <a:t>. </a:t>
            </a:r>
            <a:r>
              <a:rPr lang="en-US" b="1" i="0" dirty="0">
                <a:solidFill>
                  <a:srgbClr val="C00000"/>
                </a:solidFill>
                <a:effectLst/>
                <a:latin typeface="inter-regular"/>
              </a:rPr>
              <a:t>These models will never make a predictions as in Supervised Learning Model.</a:t>
            </a:r>
            <a:endParaRPr lang="en-US" b="1" dirty="0">
              <a:solidFill>
                <a:srgbClr val="C00000"/>
              </a:solidFill>
            </a:endParaRPr>
          </a:p>
        </p:txBody>
      </p:sp>
    </p:spTree>
    <p:extLst>
      <p:ext uri="{BB962C8B-B14F-4D97-AF65-F5344CB8AC3E}">
        <p14:creationId xmlns:p14="http://schemas.microsoft.com/office/powerpoint/2010/main" val="11681531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F51E4-ADB4-3E8A-B508-9B3CE13605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063952-CBB7-A066-0347-D3847D8EDBD2}"/>
              </a:ext>
            </a:extLst>
          </p:cNvPr>
          <p:cNvSpPr txBox="1"/>
          <p:nvPr/>
        </p:nvSpPr>
        <p:spPr>
          <a:xfrm>
            <a:off x="671393" y="531404"/>
            <a:ext cx="11167266" cy="5432256"/>
          </a:xfrm>
          <a:prstGeom prst="rect">
            <a:avLst/>
          </a:prstGeom>
          <a:noFill/>
        </p:spPr>
        <p:txBody>
          <a:bodyPr wrap="square">
            <a:spAutoFit/>
          </a:bodyPr>
          <a:lstStyle/>
          <a:p>
            <a:pPr algn="just">
              <a:lnSpc>
                <a:spcPct val="150000"/>
              </a:lnSpc>
            </a:pPr>
            <a:r>
              <a:rPr lang="en-US" sz="2400" b="1" i="0" dirty="0">
                <a:solidFill>
                  <a:srgbClr val="000000"/>
                </a:solidFill>
                <a:effectLst/>
                <a:latin typeface="inter-regular"/>
              </a:rPr>
              <a:t>Why </a:t>
            </a:r>
            <a:r>
              <a:rPr lang="en-US" sz="2400" b="1" i="0" dirty="0">
                <a:solidFill>
                  <a:srgbClr val="610B38"/>
                </a:solidFill>
                <a:effectLst/>
                <a:latin typeface="erdana"/>
              </a:rPr>
              <a:t>use Unsupervised Learning?</a:t>
            </a:r>
            <a:endParaRPr lang="en-US" sz="2400" b="1" i="0" dirty="0">
              <a:solidFill>
                <a:srgbClr val="000000"/>
              </a:solidFill>
              <a:effectLst/>
              <a:latin typeface="inter-regular"/>
            </a:endParaRPr>
          </a:p>
          <a:p>
            <a:pPr marL="342900" indent="-342900" algn="just">
              <a:buAutoNum type="arabicPeriod"/>
            </a:pPr>
            <a:r>
              <a:rPr lang="en-US" sz="2000" b="0" i="0" dirty="0">
                <a:solidFill>
                  <a:srgbClr val="000000"/>
                </a:solidFill>
                <a:effectLst/>
                <a:latin typeface="inter-regular"/>
              </a:rPr>
              <a:t>Unsupervised learning is helpful for </a:t>
            </a:r>
            <a:r>
              <a:rPr lang="en-US" sz="2000" b="1" i="0" dirty="0">
                <a:solidFill>
                  <a:srgbClr val="C00000"/>
                </a:solidFill>
                <a:effectLst/>
                <a:latin typeface="inter-regular"/>
              </a:rPr>
              <a:t>finding useful insights from the data.</a:t>
            </a:r>
          </a:p>
          <a:p>
            <a:pPr marL="342900" indent="-342900" algn="just">
              <a:buFontTx/>
              <a:buAutoNum type="arabicPeriod"/>
            </a:pPr>
            <a:r>
              <a:rPr lang="en-US" sz="2000" b="0" i="0" dirty="0">
                <a:solidFill>
                  <a:srgbClr val="000000"/>
                </a:solidFill>
                <a:effectLst/>
                <a:latin typeface="inter-regular"/>
              </a:rPr>
              <a:t>Unsupervised learning is much similar as a </a:t>
            </a:r>
            <a:r>
              <a:rPr lang="en-US" sz="2000" b="1" i="0" dirty="0">
                <a:solidFill>
                  <a:srgbClr val="C00000"/>
                </a:solidFill>
                <a:effectLst/>
                <a:latin typeface="inter-regular"/>
              </a:rPr>
              <a:t>human learns to think by their own experiences</a:t>
            </a:r>
            <a:r>
              <a:rPr lang="en-US" sz="2000" b="0" i="0" dirty="0">
                <a:solidFill>
                  <a:srgbClr val="000000"/>
                </a:solidFill>
                <a:effectLst/>
                <a:latin typeface="inter-regular"/>
              </a:rPr>
              <a:t>, which makes it closer to the real AI.</a:t>
            </a:r>
          </a:p>
          <a:p>
            <a:pPr marL="342900" indent="-342900" algn="just">
              <a:buFontTx/>
              <a:buAutoNum type="arabicPeriod"/>
            </a:pPr>
            <a:r>
              <a:rPr lang="en-US" sz="2000" b="0" i="0" dirty="0">
                <a:solidFill>
                  <a:srgbClr val="000000"/>
                </a:solidFill>
                <a:effectLst/>
                <a:latin typeface="inter-regular"/>
              </a:rPr>
              <a:t>Unsupervised learning </a:t>
            </a:r>
            <a:r>
              <a:rPr lang="en-US" sz="2000" b="1" i="0" dirty="0">
                <a:solidFill>
                  <a:srgbClr val="C00000"/>
                </a:solidFill>
                <a:effectLst/>
                <a:latin typeface="inter-regular"/>
              </a:rPr>
              <a:t>works on unlabeled and uncategorized data</a:t>
            </a:r>
            <a:r>
              <a:rPr lang="en-US" sz="2000" b="0" i="0" dirty="0">
                <a:solidFill>
                  <a:srgbClr val="000000"/>
                </a:solidFill>
                <a:effectLst/>
                <a:latin typeface="inter-regular"/>
              </a:rPr>
              <a:t> which make unsupervised learning more important.</a:t>
            </a:r>
          </a:p>
          <a:p>
            <a:pPr marL="342900" indent="-342900" algn="just">
              <a:buFontTx/>
              <a:buAutoNum type="arabicPeriod"/>
            </a:pPr>
            <a:r>
              <a:rPr lang="en-US" sz="2000" b="0" i="0" dirty="0">
                <a:solidFill>
                  <a:srgbClr val="000000"/>
                </a:solidFill>
                <a:effectLst/>
                <a:latin typeface="inter-regular"/>
              </a:rPr>
              <a:t>In real-world, </a:t>
            </a:r>
            <a:r>
              <a:rPr lang="en-US" sz="2000" b="1" i="0" dirty="0">
                <a:solidFill>
                  <a:srgbClr val="C00000"/>
                </a:solidFill>
                <a:effectLst/>
                <a:latin typeface="inter-regular"/>
              </a:rPr>
              <a:t>we do not always have input data with the corresponding output </a:t>
            </a:r>
            <a:r>
              <a:rPr lang="en-US" sz="2000" b="0" i="0" dirty="0">
                <a:solidFill>
                  <a:srgbClr val="000000"/>
                </a:solidFill>
                <a:effectLst/>
                <a:latin typeface="inter-regular"/>
              </a:rPr>
              <a:t>so to solve such cases, we need unsupervised learning.</a:t>
            </a:r>
          </a:p>
          <a:p>
            <a:pPr marL="342900" indent="-342900" algn="just">
              <a:buFontTx/>
              <a:buAutoNum type="arabicPeriod"/>
            </a:pPr>
            <a:r>
              <a:rPr lang="en-US" b="1" i="0" dirty="0">
                <a:solidFill>
                  <a:srgbClr val="C00000"/>
                </a:solidFill>
                <a:effectLst/>
                <a:latin typeface="Söhne"/>
              </a:rPr>
              <a:t>Semi-supervised Learning:</a:t>
            </a:r>
            <a:r>
              <a:rPr lang="en-US" b="0" i="0" dirty="0">
                <a:solidFill>
                  <a:srgbClr val="C00000"/>
                </a:solidFill>
                <a:effectLst/>
                <a:latin typeface="Söhne"/>
              </a:rPr>
              <a:t> </a:t>
            </a:r>
            <a:r>
              <a:rPr lang="en-US" b="0" i="0" dirty="0">
                <a:solidFill>
                  <a:srgbClr val="0D0D0D"/>
                </a:solidFill>
                <a:effectLst/>
                <a:latin typeface="Söhne"/>
              </a:rPr>
              <a:t>Unsupervised ML techniques can also be combined with supervised ML in semi-supervised learning approaches. In this paradigm, a small amount of labeled data is augmented with a larger amount of unlabeled data to improve the performance of supervised models.</a:t>
            </a:r>
            <a:endParaRPr lang="en-US" b="0" i="0" dirty="0">
              <a:solidFill>
                <a:srgbClr val="000000"/>
              </a:solidFill>
              <a:effectLst/>
              <a:latin typeface="inter-regular"/>
            </a:endParaRPr>
          </a:p>
          <a:p>
            <a:pPr algn="just">
              <a:lnSpc>
                <a:spcPct val="150000"/>
              </a:lnSpc>
            </a:pPr>
            <a:endParaRPr lang="en-US" b="0" i="0" dirty="0">
              <a:solidFill>
                <a:srgbClr val="000000"/>
              </a:solidFill>
              <a:effectLst/>
              <a:latin typeface="inter-regular"/>
            </a:endParaRPr>
          </a:p>
          <a:p>
            <a:pPr algn="just">
              <a:lnSpc>
                <a:spcPct val="150000"/>
              </a:lnSpc>
            </a:pPr>
            <a:r>
              <a:rPr lang="en-US" sz="2000" b="1" i="0" dirty="0">
                <a:solidFill>
                  <a:srgbClr val="C00000"/>
                </a:solidFill>
                <a:effectLst/>
                <a:latin typeface="Söhne"/>
              </a:rPr>
              <a:t>Note:</a:t>
            </a:r>
          </a:p>
          <a:p>
            <a:pPr algn="just"/>
            <a:r>
              <a:rPr lang="en-US" sz="2000" b="0" i="0" dirty="0">
                <a:solidFill>
                  <a:srgbClr val="0D0D0D"/>
                </a:solidFill>
                <a:effectLst/>
                <a:latin typeface="Söhne"/>
              </a:rPr>
              <a:t>	Unsupervised machine learning (ML) works differently from supervised ML because </a:t>
            </a:r>
            <a:r>
              <a:rPr lang="en-US" sz="2000" b="1" i="0" dirty="0">
                <a:solidFill>
                  <a:srgbClr val="C00000"/>
                </a:solidFill>
                <a:effectLst/>
                <a:latin typeface="Söhne"/>
              </a:rPr>
              <a:t>it doesn't rely on labeled data to learn patterns or make predictions</a:t>
            </a:r>
            <a:r>
              <a:rPr lang="en-US" sz="2000" b="0" i="0" dirty="0">
                <a:solidFill>
                  <a:srgbClr val="0D0D0D"/>
                </a:solidFill>
                <a:effectLst/>
                <a:latin typeface="Söhne"/>
              </a:rPr>
              <a:t>. Instead, unsupervised ML algorithms focus on finding hidden structure or patterns within the data without explicit guidance from predefined labels.</a:t>
            </a:r>
            <a:endParaRPr lang="en-US" sz="2000" b="0" i="0" dirty="0">
              <a:solidFill>
                <a:srgbClr val="000000"/>
              </a:solidFill>
              <a:effectLst/>
              <a:latin typeface="inter-regular"/>
            </a:endParaRPr>
          </a:p>
        </p:txBody>
      </p:sp>
    </p:spTree>
    <p:extLst>
      <p:ext uri="{BB962C8B-B14F-4D97-AF65-F5344CB8AC3E}">
        <p14:creationId xmlns:p14="http://schemas.microsoft.com/office/powerpoint/2010/main" val="22249712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0C7B0-9DD8-9C13-2DA2-76213ED32CB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A31B128-2BA1-3FD5-7B21-EE14EDA42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94" y="904038"/>
            <a:ext cx="11081211" cy="5049924"/>
          </a:xfrm>
          <a:prstGeom prst="rect">
            <a:avLst/>
          </a:prstGeom>
        </p:spPr>
      </p:pic>
    </p:spTree>
    <p:extLst>
      <p:ext uri="{BB962C8B-B14F-4D97-AF65-F5344CB8AC3E}">
        <p14:creationId xmlns:p14="http://schemas.microsoft.com/office/powerpoint/2010/main" val="15430415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34BE2-7A44-3A47-7CA0-50780D1AA6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3882A7C-9D4C-46CB-1436-1DF8533816AF}"/>
              </a:ext>
            </a:extLst>
          </p:cNvPr>
          <p:cNvSpPr txBox="1"/>
          <p:nvPr/>
        </p:nvSpPr>
        <p:spPr>
          <a:xfrm>
            <a:off x="829282" y="1052399"/>
            <a:ext cx="10766087" cy="4154984"/>
          </a:xfrm>
          <a:prstGeom prst="rect">
            <a:avLst/>
          </a:prstGeom>
          <a:noFill/>
        </p:spPr>
        <p:txBody>
          <a:bodyPr wrap="square">
            <a:spAutoFit/>
          </a:bodyPr>
          <a:lstStyle/>
          <a:p>
            <a:r>
              <a:rPr lang="en-US" sz="2000" dirty="0"/>
              <a:t>	Here, we have taken an unlabeled input data, which means it is not categorized and corresponding outputs are also not given. Now, this unlabeled input data is fed to the machine learning model in order to train it. Firstly, it will interpret the raw data to find the hidden patterns from the data and then will apply suitable algorithms such as k-means clustering, Decision tree, etc. Once it applies the suitable algorithm, the algorithm divides the data objects into groups according to the similarities and dissimilarities between the objects. </a:t>
            </a:r>
          </a:p>
          <a:p>
            <a:endParaRPr lang="en-US" sz="2000" dirty="0"/>
          </a:p>
          <a:p>
            <a:r>
              <a:rPr lang="en-US" sz="2400" b="1" dirty="0"/>
              <a:t>Working of Unsupervised learning models:</a:t>
            </a:r>
          </a:p>
          <a:p>
            <a:pPr marL="457200" indent="-457200">
              <a:buFont typeface="+mj-lt"/>
              <a:buAutoNum type="arabicPeriod"/>
            </a:pPr>
            <a:r>
              <a:rPr lang="en-US" sz="2000" dirty="0"/>
              <a:t>We feed the model data with no categories or outputs for training</a:t>
            </a:r>
          </a:p>
          <a:p>
            <a:pPr marL="457200" indent="-457200">
              <a:buFont typeface="+mj-lt"/>
              <a:buAutoNum type="arabicPeriod"/>
            </a:pPr>
            <a:r>
              <a:rPr lang="en-US" sz="2000" dirty="0"/>
              <a:t>Model interprets raw data to identify hidden patterns</a:t>
            </a:r>
          </a:p>
          <a:p>
            <a:pPr marL="457200" indent="-457200">
              <a:buFont typeface="+mj-lt"/>
              <a:buAutoNum type="arabicPeriod"/>
            </a:pPr>
            <a:r>
              <a:rPr lang="en-US" sz="2000" dirty="0"/>
              <a:t>Depending on data, we use suitable algorithms</a:t>
            </a:r>
          </a:p>
          <a:p>
            <a:pPr marL="457200" indent="-457200">
              <a:buFont typeface="+mj-lt"/>
              <a:buAutoNum type="arabicPeriod"/>
            </a:pPr>
            <a:r>
              <a:rPr lang="en-US" sz="2000" dirty="0"/>
              <a:t>Algorithm groups data</a:t>
            </a:r>
          </a:p>
          <a:p>
            <a:endParaRPr lang="en-US" sz="2000" dirty="0"/>
          </a:p>
        </p:txBody>
      </p:sp>
    </p:spTree>
    <p:extLst>
      <p:ext uri="{BB962C8B-B14F-4D97-AF65-F5344CB8AC3E}">
        <p14:creationId xmlns:p14="http://schemas.microsoft.com/office/powerpoint/2010/main" val="36832469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A0A35-A98A-819C-0A24-22A35E1F388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00F4D8A-018F-3C7A-45B6-DB9A973C9FA2}"/>
              </a:ext>
            </a:extLst>
          </p:cNvPr>
          <p:cNvSpPr txBox="1"/>
          <p:nvPr/>
        </p:nvSpPr>
        <p:spPr>
          <a:xfrm>
            <a:off x="684213" y="616453"/>
            <a:ext cx="11145466" cy="5447645"/>
          </a:xfrm>
          <a:prstGeom prst="rect">
            <a:avLst/>
          </a:prstGeom>
          <a:noFill/>
        </p:spPr>
        <p:txBody>
          <a:bodyPr wrap="square">
            <a:spAutoFit/>
          </a:bodyPr>
          <a:lstStyle/>
          <a:p>
            <a:r>
              <a:rPr lang="en-US" sz="2400" b="1" dirty="0"/>
              <a:t>Disadvantages of Unsupervised Learning:</a:t>
            </a:r>
          </a:p>
          <a:p>
            <a:r>
              <a:rPr lang="en-US" sz="2000" dirty="0"/>
              <a:t>1. Unsupervised learning is fundamentally </a:t>
            </a:r>
            <a:r>
              <a:rPr lang="en-US" sz="2000" b="1" dirty="0">
                <a:solidFill>
                  <a:srgbClr val="C00000"/>
                </a:solidFill>
              </a:rPr>
              <a:t>more difficult </a:t>
            </a:r>
            <a:r>
              <a:rPr lang="en-US" sz="2000" dirty="0"/>
              <a:t>than supervised learning since it lacks comparable results.</a:t>
            </a:r>
          </a:p>
          <a:p>
            <a:r>
              <a:rPr lang="en-US" sz="2000" dirty="0"/>
              <a:t>2. The outcome of an unsupervised learning approach may be </a:t>
            </a:r>
            <a:r>
              <a:rPr lang="en-US" sz="2000" b="1" dirty="0">
                <a:solidFill>
                  <a:srgbClr val="C00000"/>
                </a:solidFill>
              </a:rPr>
              <a:t>less accurate </a:t>
            </a:r>
            <a:r>
              <a:rPr lang="en-US" sz="2000" dirty="0"/>
              <a:t>since the input data does not have labels and algorithms do not know the precise output in advance.</a:t>
            </a:r>
          </a:p>
          <a:p>
            <a:r>
              <a:rPr lang="en-US" sz="2000" dirty="0"/>
              <a:t>3. We </a:t>
            </a:r>
            <a:r>
              <a:rPr lang="en-US" sz="2000" b="1" dirty="0">
                <a:solidFill>
                  <a:srgbClr val="C00000"/>
                </a:solidFill>
              </a:rPr>
              <a:t>need humans to validate the results </a:t>
            </a:r>
            <a:r>
              <a:rPr lang="en-US" sz="2000" dirty="0"/>
              <a:t>of unsupervised learning models which convolutes the process.</a:t>
            </a:r>
          </a:p>
          <a:p>
            <a:r>
              <a:rPr lang="en-US" sz="2000" dirty="0"/>
              <a:t>4. The operations involved </a:t>
            </a:r>
            <a:r>
              <a:rPr lang="en-US" sz="2000" b="1" dirty="0">
                <a:solidFill>
                  <a:srgbClr val="C00000"/>
                </a:solidFill>
              </a:rPr>
              <a:t>require a high level of computational power and also take up a lot of time</a:t>
            </a:r>
            <a:r>
              <a:rPr lang="en-US" sz="2000" dirty="0">
                <a:solidFill>
                  <a:srgbClr val="C00000"/>
                </a:solidFill>
              </a:rPr>
              <a:t>.</a:t>
            </a:r>
          </a:p>
          <a:p>
            <a:endParaRPr lang="en-US" sz="2000" b="1" dirty="0"/>
          </a:p>
          <a:p>
            <a:endParaRPr lang="en-US" sz="2000" b="1" dirty="0"/>
          </a:p>
          <a:p>
            <a:r>
              <a:rPr lang="en-US" sz="2400" b="1" dirty="0"/>
              <a:t>Alternative to Unsupervised Learning:</a:t>
            </a:r>
          </a:p>
          <a:p>
            <a:r>
              <a:rPr lang="en-US" sz="2000" b="1" dirty="0"/>
              <a:t>	</a:t>
            </a:r>
            <a:r>
              <a:rPr lang="en-US" sz="2000" b="1" dirty="0">
                <a:solidFill>
                  <a:srgbClr val="C00000"/>
                </a:solidFill>
              </a:rPr>
              <a:t>Semi-supervised learning </a:t>
            </a:r>
            <a:r>
              <a:rPr lang="en-US" sz="2000" dirty="0"/>
              <a:t>may be a viable alternative to unsupervised learning. It is a combination or even a min-and-match of both unsupervised and supervised learning methods. The primary benefit of this sort of training would be that it lowers errors.</a:t>
            </a:r>
          </a:p>
          <a:p>
            <a:endParaRPr lang="en-US" sz="2000" dirty="0"/>
          </a:p>
          <a:p>
            <a:r>
              <a:rPr lang="en-US" sz="2000" b="1" dirty="0"/>
              <a:t>For example, </a:t>
            </a:r>
            <a:r>
              <a:rPr lang="en-US" sz="2000" dirty="0"/>
              <a:t>it will only cluster the unlabeled data that fits the clustering criteria, and it will categorize the output automatically once it has labels. This uses less computer power and takes less time.</a:t>
            </a:r>
          </a:p>
        </p:txBody>
      </p:sp>
    </p:spTree>
    <p:extLst>
      <p:ext uri="{BB962C8B-B14F-4D97-AF65-F5344CB8AC3E}">
        <p14:creationId xmlns:p14="http://schemas.microsoft.com/office/powerpoint/2010/main" val="2596983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77466-E45B-75F1-78CB-89F01A6873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151285-E156-7B94-5CA0-7CE38B02466F}"/>
              </a:ext>
            </a:extLst>
          </p:cNvPr>
          <p:cNvSpPr txBox="1"/>
          <p:nvPr/>
        </p:nvSpPr>
        <p:spPr>
          <a:xfrm>
            <a:off x="573984" y="228312"/>
            <a:ext cx="6949938" cy="461665"/>
          </a:xfrm>
          <a:prstGeom prst="rect">
            <a:avLst/>
          </a:prstGeom>
          <a:noFill/>
        </p:spPr>
        <p:txBody>
          <a:bodyPr wrap="square">
            <a:spAutoFit/>
          </a:bodyPr>
          <a:lstStyle/>
          <a:p>
            <a:r>
              <a:rPr lang="en-US" sz="2400" b="1" dirty="0">
                <a:solidFill>
                  <a:srgbClr val="C00000"/>
                </a:solidFill>
              </a:rPr>
              <a:t>Supervised Learning Vs. Unsupervised Learning:</a:t>
            </a:r>
          </a:p>
        </p:txBody>
      </p:sp>
      <p:graphicFrame>
        <p:nvGraphicFramePr>
          <p:cNvPr id="4" name="Table 3">
            <a:extLst>
              <a:ext uri="{FF2B5EF4-FFF2-40B4-BE49-F238E27FC236}">
                <a16:creationId xmlns:a16="http://schemas.microsoft.com/office/drawing/2014/main" id="{651EF5EC-42EF-241E-3F73-F5495717F024}"/>
              </a:ext>
            </a:extLst>
          </p:cNvPr>
          <p:cNvGraphicFramePr>
            <a:graphicFrameLocks noGrp="1"/>
          </p:cNvGraphicFramePr>
          <p:nvPr>
            <p:extLst>
              <p:ext uri="{D42A27DB-BD31-4B8C-83A1-F6EECF244321}">
                <p14:modId xmlns:p14="http://schemas.microsoft.com/office/powerpoint/2010/main" val="3294173717"/>
              </p:ext>
            </p:extLst>
          </p:nvPr>
        </p:nvGraphicFramePr>
        <p:xfrm>
          <a:off x="573983" y="874643"/>
          <a:ext cx="11054799" cy="5628535"/>
        </p:xfrm>
        <a:graphic>
          <a:graphicData uri="http://schemas.openxmlformats.org/drawingml/2006/table">
            <a:tbl>
              <a:tblPr/>
              <a:tblGrid>
                <a:gridCol w="1343617">
                  <a:extLst>
                    <a:ext uri="{9D8B030D-6E8A-4147-A177-3AD203B41FA5}">
                      <a16:colId xmlns:a16="http://schemas.microsoft.com/office/drawing/2014/main" val="1375683607"/>
                    </a:ext>
                  </a:extLst>
                </a:gridCol>
                <a:gridCol w="4781374">
                  <a:extLst>
                    <a:ext uri="{9D8B030D-6E8A-4147-A177-3AD203B41FA5}">
                      <a16:colId xmlns:a16="http://schemas.microsoft.com/office/drawing/2014/main" val="1206549833"/>
                    </a:ext>
                  </a:extLst>
                </a:gridCol>
                <a:gridCol w="4929808">
                  <a:extLst>
                    <a:ext uri="{9D8B030D-6E8A-4147-A177-3AD203B41FA5}">
                      <a16:colId xmlns:a16="http://schemas.microsoft.com/office/drawing/2014/main" val="1753057666"/>
                    </a:ext>
                  </a:extLst>
                </a:gridCol>
              </a:tblGrid>
              <a:tr h="257780">
                <a:tc>
                  <a:txBody>
                    <a:bodyPr/>
                    <a:lstStyle/>
                    <a:p>
                      <a:pPr fontAlgn="b"/>
                      <a:r>
                        <a:rPr lang="en-US" sz="1600" b="1" dirty="0">
                          <a:effectLst/>
                        </a:rPr>
                        <a:t>Aspect</a:t>
                      </a:r>
                    </a:p>
                  </a:txBody>
                  <a:tcPr marL="29401" marR="29401" marT="14700" marB="14700" anchor="b">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sz="1600" b="1">
                          <a:effectLst/>
                        </a:rPr>
                        <a:t>Supervised Learning</a:t>
                      </a:r>
                    </a:p>
                  </a:txBody>
                  <a:tcPr marL="29401" marR="29401" marT="14700" marB="14700" anchor="b">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sz="1600" b="1">
                          <a:effectLst/>
                        </a:rPr>
                        <a:t>Unsupervised Learning</a:t>
                      </a:r>
                    </a:p>
                  </a:txBody>
                  <a:tcPr marL="29401" marR="29401" marT="14700" marB="14700" anchor="b">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852362756"/>
                  </a:ext>
                </a:extLst>
              </a:tr>
              <a:tr h="812975">
                <a:tc>
                  <a:txBody>
                    <a:bodyPr/>
                    <a:lstStyle/>
                    <a:p>
                      <a:pPr fontAlgn="base"/>
                      <a:r>
                        <a:rPr lang="en-US" sz="1600" dirty="0">
                          <a:effectLst/>
                        </a:rPr>
                        <a:t>Definition</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b="1" dirty="0">
                          <a:solidFill>
                            <a:srgbClr val="C00000"/>
                          </a:solidFill>
                          <a:effectLst/>
                        </a:rPr>
                        <a:t>Learning from labeled data</a:t>
                      </a:r>
                      <a:r>
                        <a:rPr lang="en-US" sz="1600" dirty="0">
                          <a:effectLst/>
                        </a:rPr>
                        <a:t>, where input-output pairs are given.</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Learning from </a:t>
                      </a:r>
                      <a:r>
                        <a:rPr lang="en-US" sz="1600" b="1" dirty="0">
                          <a:solidFill>
                            <a:srgbClr val="C00000"/>
                          </a:solidFill>
                          <a:effectLst/>
                        </a:rPr>
                        <a:t>unlabeled data</a:t>
                      </a:r>
                      <a:r>
                        <a:rPr lang="en-US" sz="1600" dirty="0">
                          <a:effectLst/>
                        </a:rPr>
                        <a:t>, where the algorithm must infer patterns without explicit output labels.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93816594"/>
                  </a:ext>
                </a:extLst>
              </a:tr>
              <a:tr h="590897">
                <a:tc>
                  <a:txBody>
                    <a:bodyPr/>
                    <a:lstStyle/>
                    <a:p>
                      <a:pPr fontAlgn="base"/>
                      <a:r>
                        <a:rPr lang="en-US" sz="1600" dirty="0">
                          <a:effectLst/>
                        </a:rPr>
                        <a:t>Objective</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To </a:t>
                      </a:r>
                      <a:r>
                        <a:rPr lang="en-US" sz="1600" b="1" dirty="0">
                          <a:solidFill>
                            <a:srgbClr val="C00000"/>
                          </a:solidFill>
                          <a:effectLst/>
                        </a:rPr>
                        <a:t>predict or classify new data </a:t>
                      </a:r>
                      <a:r>
                        <a:rPr lang="en-US" sz="1600" dirty="0">
                          <a:effectLst/>
                        </a:rPr>
                        <a:t>based on past observations.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To </a:t>
                      </a:r>
                      <a:r>
                        <a:rPr lang="en-US" sz="1600" b="1" dirty="0">
                          <a:solidFill>
                            <a:srgbClr val="C00000"/>
                          </a:solidFill>
                          <a:effectLst/>
                        </a:rPr>
                        <a:t>discover hidden patterns or structures in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87412933"/>
                  </a:ext>
                </a:extLst>
              </a:tr>
              <a:tr h="479858">
                <a:tc>
                  <a:txBody>
                    <a:bodyPr/>
                    <a:lstStyle/>
                    <a:p>
                      <a:pPr fontAlgn="base"/>
                      <a:r>
                        <a:rPr lang="en-US" sz="1600" dirty="0">
                          <a:effectLst/>
                        </a:rPr>
                        <a:t>Input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Requires</a:t>
                      </a:r>
                      <a:r>
                        <a:rPr lang="en-US" sz="1600" dirty="0">
                          <a:solidFill>
                            <a:srgbClr val="C00000"/>
                          </a:solidFill>
                          <a:effectLst/>
                        </a:rPr>
                        <a:t> </a:t>
                      </a:r>
                      <a:r>
                        <a:rPr lang="en-US" sz="1600" b="1" dirty="0">
                          <a:solidFill>
                            <a:srgbClr val="C00000"/>
                          </a:solidFill>
                          <a:effectLst/>
                        </a:rPr>
                        <a:t>labeled data</a:t>
                      </a:r>
                      <a:r>
                        <a:rPr lang="en-US" sz="1600" b="1" dirty="0">
                          <a:effectLst/>
                        </a:rPr>
                        <a:t> </a:t>
                      </a:r>
                      <a:r>
                        <a:rPr lang="en-US" sz="1600" dirty="0">
                          <a:effectLst/>
                        </a:rPr>
                        <a:t>(input-output pairs).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Works with </a:t>
                      </a:r>
                      <a:r>
                        <a:rPr lang="en-US" sz="1600" b="1" dirty="0">
                          <a:solidFill>
                            <a:srgbClr val="C00000"/>
                          </a:solidFill>
                          <a:effectLst/>
                        </a:rPr>
                        <a:t>unlabeled or unstructured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859463372"/>
                  </a:ext>
                </a:extLst>
              </a:tr>
              <a:tr h="590897">
                <a:tc>
                  <a:txBody>
                    <a:bodyPr/>
                    <a:lstStyle/>
                    <a:p>
                      <a:pPr fontAlgn="base"/>
                      <a:r>
                        <a:rPr lang="en-US" sz="1600">
                          <a:effectLst/>
                        </a:rPr>
                        <a:t>Feedback</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Receives feedback </a:t>
                      </a:r>
                      <a:r>
                        <a:rPr lang="en-US" sz="1600" b="1" dirty="0">
                          <a:effectLst/>
                        </a:rPr>
                        <a:t>during training </a:t>
                      </a:r>
                      <a:r>
                        <a:rPr lang="en-US" sz="1600" dirty="0">
                          <a:effectLst/>
                        </a:rPr>
                        <a:t>(error or loss function).</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a:effectLst/>
                        </a:rPr>
                        <a:t>No feedback during training; relies on inherent data properties.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2099898"/>
                  </a:ext>
                </a:extLst>
              </a:tr>
              <a:tr h="479858">
                <a:tc>
                  <a:txBody>
                    <a:bodyPr/>
                    <a:lstStyle/>
                    <a:p>
                      <a:pPr fontAlgn="base"/>
                      <a:r>
                        <a:rPr lang="en-US" sz="1600" dirty="0">
                          <a:effectLst/>
                        </a:rPr>
                        <a:t>Types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b="1" dirty="0">
                          <a:effectLst/>
                        </a:rPr>
                        <a:t>Classification, Regression.</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b="1" dirty="0">
                          <a:effectLst/>
                        </a:rPr>
                        <a:t>Clustering, Dimensionality Reduction, Association.</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21677447"/>
                  </a:ext>
                </a:extLst>
              </a:tr>
              <a:tr h="590897">
                <a:tc>
                  <a:txBody>
                    <a:bodyPr/>
                    <a:lstStyle/>
                    <a:p>
                      <a:pPr fontAlgn="base"/>
                      <a:r>
                        <a:rPr lang="en-US" sz="1600" dirty="0">
                          <a:effectLst/>
                        </a:rPr>
                        <a:t>Usage</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Use </a:t>
                      </a:r>
                      <a:r>
                        <a:rPr lang="en-US" sz="1600" b="1" dirty="0">
                          <a:solidFill>
                            <a:srgbClr val="C00000"/>
                          </a:solidFill>
                          <a:effectLst/>
                        </a:rPr>
                        <a:t>Off-line analysis </a:t>
                      </a:r>
                      <a:r>
                        <a:rPr lang="en-US" sz="1600" dirty="0">
                          <a:effectLst/>
                        </a:rPr>
                        <a:t>of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fr-FR" sz="1600" dirty="0">
                          <a:effectLst/>
                        </a:rPr>
                        <a:t>Use </a:t>
                      </a:r>
                      <a:r>
                        <a:rPr lang="fr-FR" sz="1600" b="1" dirty="0">
                          <a:effectLst/>
                        </a:rPr>
                        <a:t>Real-Time </a:t>
                      </a:r>
                      <a:r>
                        <a:rPr lang="fr-FR" sz="1600" b="1" dirty="0" err="1">
                          <a:effectLst/>
                        </a:rPr>
                        <a:t>analysis</a:t>
                      </a:r>
                      <a:r>
                        <a:rPr lang="fr-FR" sz="1600" b="1" dirty="0">
                          <a:effectLst/>
                        </a:rPr>
                        <a:t> </a:t>
                      </a:r>
                      <a:r>
                        <a:rPr lang="fr-FR" sz="1600" dirty="0">
                          <a:effectLst/>
                        </a:rPr>
                        <a:t>of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32206982"/>
                  </a:ext>
                </a:extLst>
              </a:tr>
              <a:tr h="479858">
                <a:tc>
                  <a:txBody>
                    <a:bodyPr/>
                    <a:lstStyle/>
                    <a:p>
                      <a:pPr fontAlgn="base"/>
                      <a:r>
                        <a:rPr lang="en-US" sz="1600">
                          <a:effectLst/>
                        </a:rPr>
                        <a:t>Training Complexity</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Often more complex due to the need for labeled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a:effectLst/>
                        </a:rPr>
                        <a:t>Generally simpler as it doesn't require labeled data.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37932280"/>
                  </a:ext>
                </a:extLst>
              </a:tr>
              <a:tr h="590897">
                <a:tc>
                  <a:txBody>
                    <a:bodyPr/>
                    <a:lstStyle/>
                    <a:p>
                      <a:pPr fontAlgn="base"/>
                      <a:r>
                        <a:rPr lang="en-US" sz="1600">
                          <a:effectLst/>
                        </a:rPr>
                        <a:t>Applicability</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a:effectLst/>
                        </a:rPr>
                        <a:t>Commonly used in tasks where labeled data is available.</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Used when there's no labeled data or to explore data structure.</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022034310"/>
                  </a:ext>
                </a:extLst>
              </a:tr>
              <a:tr h="701936">
                <a:tc>
                  <a:txBody>
                    <a:bodyPr/>
                    <a:lstStyle/>
                    <a:p>
                      <a:pPr fontAlgn="base"/>
                      <a:r>
                        <a:rPr lang="en-US" sz="1600">
                          <a:effectLst/>
                        </a:rPr>
                        <a:t>Examples of Algorithms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a:effectLst/>
                        </a:rPr>
                        <a:t>Decision Trees, Support Vector Machines, Neural Networks.</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base"/>
                      <a:r>
                        <a:rPr lang="en-US" sz="1600" dirty="0">
                          <a:effectLst/>
                        </a:rPr>
                        <a:t>K-Means, Hierarchical Clustering, Principal Component Analysis (PCA).</a:t>
                      </a:r>
                    </a:p>
                  </a:txBody>
                  <a:tcPr marL="29401" marR="29401" marT="14700" marB="14700"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09578704"/>
                  </a:ext>
                </a:extLst>
              </a:tr>
            </a:tbl>
          </a:graphicData>
        </a:graphic>
      </p:graphicFrame>
    </p:spTree>
    <p:extLst>
      <p:ext uri="{BB962C8B-B14F-4D97-AF65-F5344CB8AC3E}">
        <p14:creationId xmlns:p14="http://schemas.microsoft.com/office/powerpoint/2010/main" val="24060802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0C0DA-E082-349C-1F52-F311AB6EA2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F478BFF-489C-AAA0-B15B-0524626522DE}"/>
              </a:ext>
            </a:extLst>
          </p:cNvPr>
          <p:cNvSpPr txBox="1"/>
          <p:nvPr/>
        </p:nvSpPr>
        <p:spPr>
          <a:xfrm>
            <a:off x="926558" y="2613392"/>
            <a:ext cx="6094378" cy="1631216"/>
          </a:xfrm>
          <a:prstGeom prst="rect">
            <a:avLst/>
          </a:prstGeom>
          <a:noFill/>
        </p:spPr>
        <p:txBody>
          <a:bodyPr wrap="square">
            <a:spAutoFit/>
          </a:bodyPr>
          <a:lstStyle/>
          <a:p>
            <a:r>
              <a:rPr lang="en-US" sz="2000" b="1" dirty="0"/>
              <a:t>Types of Unsupervised Learning:</a:t>
            </a:r>
          </a:p>
          <a:p>
            <a:pPr algn="l"/>
            <a:r>
              <a:rPr lang="en-US" sz="2000" b="0" i="0" dirty="0">
                <a:solidFill>
                  <a:srgbClr val="05192D"/>
                </a:solidFill>
                <a:effectLst/>
                <a:latin typeface="Studio-Feixen-Sans"/>
              </a:rPr>
              <a:t>1. Clustering</a:t>
            </a:r>
          </a:p>
          <a:p>
            <a:pPr algn="l"/>
            <a:r>
              <a:rPr lang="en-US" sz="2000" b="0" i="0" dirty="0">
                <a:solidFill>
                  <a:srgbClr val="05192D"/>
                </a:solidFill>
                <a:effectLst/>
                <a:latin typeface="Studio-Feixen-Sans"/>
              </a:rPr>
              <a:t>2. Association rules</a:t>
            </a:r>
          </a:p>
          <a:p>
            <a:pPr algn="l"/>
            <a:r>
              <a:rPr lang="en-US" sz="2000" b="0" i="0" dirty="0">
                <a:solidFill>
                  <a:srgbClr val="05192D"/>
                </a:solidFill>
                <a:effectLst/>
                <a:latin typeface="Studio-Feixen-Sans"/>
              </a:rPr>
              <a:t>3. Dimensionality reduction.  </a:t>
            </a:r>
          </a:p>
          <a:p>
            <a:endParaRPr lang="en-US" sz="2000" b="1" dirty="0"/>
          </a:p>
        </p:txBody>
      </p:sp>
      <p:pic>
        <p:nvPicPr>
          <p:cNvPr id="25602" name="Picture 2" descr="Unsupervised Machine learning - Javatpoint">
            <a:extLst>
              <a:ext uri="{FF2B5EF4-FFF2-40B4-BE49-F238E27FC236}">
                <a16:creationId xmlns:a16="http://schemas.microsoft.com/office/drawing/2014/main" id="{B7AC160F-616D-D3A1-2A04-6654848B1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570" y="910471"/>
            <a:ext cx="5851187" cy="438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7828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134A8-29CB-C3EB-14D9-22BAB1ECF9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766A33-9B2D-3B7D-B5B0-1D7F0385DAD5}"/>
              </a:ext>
            </a:extLst>
          </p:cNvPr>
          <p:cNvSpPr txBox="1"/>
          <p:nvPr/>
        </p:nvSpPr>
        <p:spPr>
          <a:xfrm>
            <a:off x="517997" y="554875"/>
            <a:ext cx="11223287" cy="2677656"/>
          </a:xfrm>
          <a:prstGeom prst="rect">
            <a:avLst/>
          </a:prstGeom>
          <a:noFill/>
        </p:spPr>
        <p:txBody>
          <a:bodyPr wrap="square">
            <a:spAutoFit/>
          </a:bodyPr>
          <a:lstStyle/>
          <a:p>
            <a:r>
              <a:rPr lang="en-US" sz="2400" b="1" dirty="0">
                <a:solidFill>
                  <a:srgbClr val="C00000"/>
                </a:solidFill>
              </a:rPr>
              <a:t>Clustering:</a:t>
            </a:r>
          </a:p>
          <a:p>
            <a:r>
              <a:rPr lang="en-US" b="1" i="0" u="none" strike="noStrike" dirty="0">
                <a:solidFill>
                  <a:srgbClr val="0075AD"/>
                </a:solidFill>
                <a:effectLst/>
                <a:latin typeface="Studio-Feixen-Sans"/>
                <a:hlinkClick r:id="rId2"/>
              </a:rPr>
              <a:t>Clustering methods</a:t>
            </a:r>
            <a:r>
              <a:rPr lang="en-US" b="0" i="0" dirty="0">
                <a:solidFill>
                  <a:srgbClr val="05192D"/>
                </a:solidFill>
                <a:effectLst/>
                <a:latin typeface="Studio-Feixen-Sans"/>
              </a:rPr>
              <a:t> involve </a:t>
            </a:r>
            <a:r>
              <a:rPr lang="en-US" b="1" i="0" dirty="0">
                <a:solidFill>
                  <a:srgbClr val="C00000"/>
                </a:solidFill>
                <a:effectLst/>
                <a:latin typeface="Studio-Feixen-Sans"/>
              </a:rPr>
              <a:t>grouping untagged data </a:t>
            </a:r>
            <a:r>
              <a:rPr lang="en-US" b="1" i="0" dirty="0">
                <a:solidFill>
                  <a:srgbClr val="05192D"/>
                </a:solidFill>
                <a:effectLst/>
                <a:latin typeface="Studio-Feixen-Sans"/>
              </a:rPr>
              <a:t>based on their similarities and differences</a:t>
            </a:r>
            <a:r>
              <a:rPr lang="en-US" b="0" i="0" dirty="0">
                <a:solidFill>
                  <a:srgbClr val="05192D"/>
                </a:solidFill>
                <a:effectLst/>
                <a:latin typeface="Studio-Feixen-Sans"/>
              </a:rPr>
              <a:t>. When two instances appear in different groups, we can infer they have dissimilar properties.</a:t>
            </a:r>
          </a:p>
          <a:p>
            <a:r>
              <a:rPr lang="en-US" b="1" dirty="0"/>
              <a:t>	Clustering</a:t>
            </a:r>
            <a:r>
              <a:rPr lang="en-US" b="0" i="0" dirty="0">
                <a:solidFill>
                  <a:srgbClr val="05192D"/>
                </a:solidFill>
                <a:effectLst/>
                <a:latin typeface="Studio-Feixen-Sans"/>
              </a:rPr>
              <a:t> is a type of unsupervised learning, meaning that we do not need labeled data for clustering algorithms; this is one of the biggest advantages of clustering  over other </a:t>
            </a:r>
            <a:r>
              <a:rPr lang="en-US" b="1" i="0" u="none" strike="noStrike" dirty="0">
                <a:solidFill>
                  <a:srgbClr val="0075AD"/>
                </a:solidFill>
                <a:effectLst/>
                <a:latin typeface="Studio-Feixen-Sans"/>
                <a:hlinkClick r:id="rId3"/>
              </a:rPr>
              <a:t>supervised learning</a:t>
            </a:r>
            <a:r>
              <a:rPr lang="en-US" b="0" i="0" dirty="0">
                <a:solidFill>
                  <a:srgbClr val="05192D"/>
                </a:solidFill>
                <a:effectLst/>
                <a:latin typeface="Studio-Feixen-Sans"/>
              </a:rPr>
              <a:t> like Classification.</a:t>
            </a:r>
          </a:p>
          <a:p>
            <a:endParaRPr lang="en-US" dirty="0">
              <a:solidFill>
                <a:srgbClr val="05192D"/>
              </a:solidFill>
              <a:latin typeface="Studio-Feixen-Sans"/>
            </a:endParaRPr>
          </a:p>
          <a:p>
            <a:r>
              <a:rPr lang="en-US" b="0" i="0" dirty="0">
                <a:solidFill>
                  <a:srgbClr val="05192D"/>
                </a:solidFill>
                <a:effectLst/>
                <a:latin typeface="Studio-Feixen-Sans"/>
              </a:rPr>
              <a:t>	Clustering is the process of </a:t>
            </a:r>
            <a:r>
              <a:rPr lang="en-US" b="1" i="0" dirty="0">
                <a:solidFill>
                  <a:srgbClr val="05192D"/>
                </a:solidFill>
                <a:effectLst/>
                <a:latin typeface="Studio-Feixen-Sans"/>
              </a:rPr>
              <a:t>arranging</a:t>
            </a:r>
            <a:r>
              <a:rPr lang="en-US" b="0" i="0" dirty="0">
                <a:solidFill>
                  <a:srgbClr val="05192D"/>
                </a:solidFill>
                <a:effectLst/>
                <a:latin typeface="Studio-Feixen-Sans"/>
              </a:rPr>
              <a:t> a group of objects in such a manner that the </a:t>
            </a:r>
            <a:r>
              <a:rPr lang="en-US" b="1" i="0" dirty="0">
                <a:solidFill>
                  <a:srgbClr val="C00000"/>
                </a:solidFill>
                <a:effectLst/>
                <a:latin typeface="Studio-Feixen-Sans"/>
              </a:rPr>
              <a:t>objects in the same group </a:t>
            </a:r>
            <a:r>
              <a:rPr lang="en-US" b="0" i="0" dirty="0">
                <a:solidFill>
                  <a:srgbClr val="05192D"/>
                </a:solidFill>
                <a:effectLst/>
                <a:latin typeface="Studio-Feixen-Sans"/>
              </a:rPr>
              <a:t>(which is referred to as a cluster) are more </a:t>
            </a:r>
            <a:r>
              <a:rPr lang="en-US" b="1" i="0" dirty="0">
                <a:solidFill>
                  <a:srgbClr val="05192D"/>
                </a:solidFill>
                <a:effectLst/>
                <a:latin typeface="Studio-Feixen-Sans"/>
              </a:rPr>
              <a:t>similar</a:t>
            </a:r>
            <a:r>
              <a:rPr lang="en-US" b="0" i="0" dirty="0">
                <a:solidFill>
                  <a:srgbClr val="05192D"/>
                </a:solidFill>
                <a:effectLst/>
                <a:latin typeface="Studio-Feixen-Sans"/>
              </a:rPr>
              <a:t> to </a:t>
            </a:r>
            <a:r>
              <a:rPr lang="en-US" b="1" i="0" dirty="0">
                <a:solidFill>
                  <a:srgbClr val="05192D"/>
                </a:solidFill>
                <a:effectLst/>
                <a:latin typeface="Studio-Feixen-Sans"/>
              </a:rPr>
              <a:t>each</a:t>
            </a:r>
            <a:r>
              <a:rPr lang="en-US" b="0" i="0" dirty="0">
                <a:solidFill>
                  <a:srgbClr val="05192D"/>
                </a:solidFill>
                <a:effectLst/>
                <a:latin typeface="Studio-Feixen-Sans"/>
              </a:rPr>
              <a:t> </a:t>
            </a:r>
            <a:r>
              <a:rPr lang="en-US" b="1" i="0" dirty="0">
                <a:solidFill>
                  <a:srgbClr val="05192D"/>
                </a:solidFill>
                <a:effectLst/>
                <a:latin typeface="Studio-Feixen-Sans"/>
              </a:rPr>
              <a:t>other</a:t>
            </a:r>
            <a:r>
              <a:rPr lang="en-US" b="0" i="0" dirty="0">
                <a:solidFill>
                  <a:srgbClr val="05192D"/>
                </a:solidFill>
                <a:effectLst/>
                <a:latin typeface="Studio-Feixen-Sans"/>
              </a:rPr>
              <a:t> than to the objects in any </a:t>
            </a:r>
            <a:r>
              <a:rPr lang="en-US" b="1" i="0" dirty="0">
                <a:solidFill>
                  <a:srgbClr val="05192D"/>
                </a:solidFill>
                <a:effectLst/>
                <a:latin typeface="Studio-Feixen-Sans"/>
              </a:rPr>
              <a:t>other group</a:t>
            </a:r>
            <a:r>
              <a:rPr lang="en-US" b="0" i="0" dirty="0">
                <a:solidFill>
                  <a:srgbClr val="05192D"/>
                </a:solidFill>
                <a:effectLst/>
                <a:latin typeface="Studio-Feixen-Sans"/>
              </a:rPr>
              <a:t>. </a:t>
            </a:r>
            <a:endParaRPr lang="en-US" dirty="0"/>
          </a:p>
          <a:p>
            <a:endParaRPr lang="en-US" dirty="0"/>
          </a:p>
        </p:txBody>
      </p:sp>
      <p:grpSp>
        <p:nvGrpSpPr>
          <p:cNvPr id="8" name="Group 7">
            <a:extLst>
              <a:ext uri="{FF2B5EF4-FFF2-40B4-BE49-F238E27FC236}">
                <a16:creationId xmlns:a16="http://schemas.microsoft.com/office/drawing/2014/main" id="{778558FB-C227-3CE3-5DD9-885B98A3E088}"/>
              </a:ext>
            </a:extLst>
          </p:cNvPr>
          <p:cNvGrpSpPr/>
          <p:nvPr/>
        </p:nvGrpSpPr>
        <p:grpSpPr>
          <a:xfrm>
            <a:off x="313711" y="3262898"/>
            <a:ext cx="10931464" cy="2747335"/>
            <a:chOff x="313711" y="3262898"/>
            <a:chExt cx="10931464" cy="2747335"/>
          </a:xfrm>
        </p:grpSpPr>
        <p:pic>
          <p:nvPicPr>
            <p:cNvPr id="23556" name="Picture 4" descr="Introduction to Unsupervised Learning: Overview and applications">
              <a:extLst>
                <a:ext uri="{FF2B5EF4-FFF2-40B4-BE49-F238E27FC236}">
                  <a16:creationId xmlns:a16="http://schemas.microsoft.com/office/drawing/2014/main" id="{807FD81F-0056-352A-B821-E1816523B3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711" y="3262898"/>
              <a:ext cx="6340004" cy="2747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40770B3-2FB4-4852-FCB1-CD9FD5CB3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294" y="3820969"/>
              <a:ext cx="3861881" cy="1631192"/>
            </a:xfrm>
            <a:prstGeom prst="rect">
              <a:avLst/>
            </a:prstGeom>
          </p:spPr>
        </p:pic>
        <p:sp>
          <p:nvSpPr>
            <p:cNvPr id="7" name="TextBox 6">
              <a:extLst>
                <a:ext uri="{FF2B5EF4-FFF2-40B4-BE49-F238E27FC236}">
                  <a16:creationId xmlns:a16="http://schemas.microsoft.com/office/drawing/2014/main" id="{85E96FD0-8947-E4D8-E272-2C241D975B38}"/>
                </a:ext>
              </a:extLst>
            </p:cNvPr>
            <p:cNvSpPr txBox="1"/>
            <p:nvPr/>
          </p:nvSpPr>
          <p:spPr>
            <a:xfrm>
              <a:off x="6468894" y="4451899"/>
              <a:ext cx="914400" cy="369332"/>
            </a:xfrm>
            <a:prstGeom prst="rect">
              <a:avLst/>
            </a:prstGeom>
            <a:noFill/>
          </p:spPr>
          <p:txBody>
            <a:bodyPr wrap="square" rtlCol="0">
              <a:spAutoFit/>
            </a:bodyPr>
            <a:lstStyle/>
            <a:p>
              <a:r>
                <a:rPr lang="en-US" b="1" dirty="0"/>
                <a:t>OR</a:t>
              </a:r>
            </a:p>
          </p:txBody>
        </p:sp>
      </p:grpSp>
    </p:spTree>
    <p:extLst>
      <p:ext uri="{BB962C8B-B14F-4D97-AF65-F5344CB8AC3E}">
        <p14:creationId xmlns:p14="http://schemas.microsoft.com/office/powerpoint/2010/main" val="42288291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1C222-4037-FC9A-CB81-3073090006B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3E7778D-6DC4-B337-557D-24230CCDD8C7}"/>
              </a:ext>
            </a:extLst>
          </p:cNvPr>
          <p:cNvSpPr txBox="1"/>
          <p:nvPr/>
        </p:nvSpPr>
        <p:spPr>
          <a:xfrm>
            <a:off x="533400" y="236665"/>
            <a:ext cx="11231217" cy="2923877"/>
          </a:xfrm>
          <a:prstGeom prst="rect">
            <a:avLst/>
          </a:prstGeom>
          <a:noFill/>
        </p:spPr>
        <p:txBody>
          <a:bodyPr wrap="square">
            <a:spAutoFit/>
          </a:bodyPr>
          <a:lstStyle/>
          <a:p>
            <a:r>
              <a:rPr lang="en-US" sz="2400" b="1" dirty="0">
                <a:solidFill>
                  <a:srgbClr val="C00000"/>
                </a:solidFill>
              </a:rPr>
              <a:t>Clustering as a machine learning task :</a:t>
            </a:r>
          </a:p>
          <a:p>
            <a:r>
              <a:rPr lang="en-US" sz="2000" b="1" dirty="0"/>
              <a:t>	</a:t>
            </a:r>
            <a:r>
              <a:rPr lang="en-US" sz="2000" dirty="0"/>
              <a:t>The primary driver of clustering knowledge is </a:t>
            </a:r>
            <a:r>
              <a:rPr lang="en-US" sz="2000" b="1" dirty="0">
                <a:solidFill>
                  <a:srgbClr val="C00000"/>
                </a:solidFill>
              </a:rPr>
              <a:t>discovery</a:t>
            </a:r>
            <a:r>
              <a:rPr lang="en-US" sz="2000" b="1" dirty="0"/>
              <a:t> rather than </a:t>
            </a:r>
            <a:r>
              <a:rPr lang="en-US" sz="2000" b="1" dirty="0">
                <a:solidFill>
                  <a:srgbClr val="C00000"/>
                </a:solidFill>
              </a:rPr>
              <a:t>prediction</a:t>
            </a:r>
            <a:r>
              <a:rPr lang="en-US" sz="2000" dirty="0"/>
              <a:t>, because we may not even know what we are looking for before starting the clustering analysis.  So the model tries to discover hidden patterns from the dataset.</a:t>
            </a:r>
          </a:p>
          <a:p>
            <a:r>
              <a:rPr lang="en-US" sz="2000" b="1" dirty="0"/>
              <a:t>	So, clustering is defined as an unsupervised machine learning task that </a:t>
            </a:r>
            <a:r>
              <a:rPr lang="en-US" sz="2000" b="1" dirty="0">
                <a:solidFill>
                  <a:srgbClr val="C00000"/>
                </a:solidFill>
              </a:rPr>
              <a:t>automatically</a:t>
            </a:r>
            <a:r>
              <a:rPr lang="en-US" sz="2000" b="1" dirty="0"/>
              <a:t> divides the data into clusters or groups of similar items</a:t>
            </a:r>
            <a:r>
              <a:rPr lang="en-US" sz="2000" dirty="0"/>
              <a:t>. The analysis achieves this without prior knowledge of the types of groups required and thus can provide an insight into the natural groupings within the data set. The primary guideline of clustering task is that the </a:t>
            </a:r>
            <a:r>
              <a:rPr lang="en-US" sz="2000" dirty="0">
                <a:solidFill>
                  <a:srgbClr val="C00000"/>
                </a:solidFill>
              </a:rPr>
              <a:t>data inside a cluster should be very </a:t>
            </a:r>
            <a:r>
              <a:rPr lang="en-US" sz="2000" b="1" dirty="0">
                <a:solidFill>
                  <a:srgbClr val="C00000"/>
                </a:solidFill>
              </a:rPr>
              <a:t>similar to each other</a:t>
            </a:r>
            <a:r>
              <a:rPr lang="en-US" sz="2000" dirty="0">
                <a:solidFill>
                  <a:srgbClr val="C00000"/>
                </a:solidFill>
              </a:rPr>
              <a:t> but </a:t>
            </a:r>
            <a:r>
              <a:rPr lang="en-US" sz="2000" b="1" dirty="0">
                <a:solidFill>
                  <a:srgbClr val="C00000"/>
                </a:solidFill>
              </a:rPr>
              <a:t>very different from those outside the cluster. </a:t>
            </a:r>
            <a:r>
              <a:rPr lang="en-US" sz="2000" b="1" dirty="0"/>
              <a:t>	</a:t>
            </a:r>
          </a:p>
        </p:txBody>
      </p:sp>
      <p:pic>
        <p:nvPicPr>
          <p:cNvPr id="3076" name="Picture 4">
            <a:extLst>
              <a:ext uri="{FF2B5EF4-FFF2-40B4-BE49-F238E27FC236}">
                <a16:creationId xmlns:a16="http://schemas.microsoft.com/office/drawing/2014/main" id="{39CD208D-7910-432B-D0BB-59A909F58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017" y="3099016"/>
            <a:ext cx="5723906" cy="34231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ED2279D-B4DE-72F1-3860-7244036A14F2}"/>
              </a:ext>
            </a:extLst>
          </p:cNvPr>
          <p:cNvSpPr txBox="1"/>
          <p:nvPr/>
        </p:nvSpPr>
        <p:spPr>
          <a:xfrm>
            <a:off x="586409" y="3164681"/>
            <a:ext cx="5509591" cy="3693319"/>
          </a:xfrm>
          <a:prstGeom prst="rect">
            <a:avLst/>
          </a:prstGeom>
          <a:noFill/>
        </p:spPr>
        <p:txBody>
          <a:bodyPr wrap="square">
            <a:spAutoFit/>
          </a:bodyPr>
          <a:lstStyle/>
          <a:p>
            <a:r>
              <a:rPr lang="en-US" sz="1800" dirty="0"/>
              <a:t>	We can assume that the definition of similarity might vary across applications, but the basic idea is always the same, that is, to </a:t>
            </a:r>
            <a:r>
              <a:rPr lang="en-US" sz="1800" b="1" dirty="0"/>
              <a:t>create the group </a:t>
            </a:r>
            <a:r>
              <a:rPr lang="en-US" sz="1800" dirty="0"/>
              <a:t>such that related elements are placed together. </a:t>
            </a:r>
          </a:p>
          <a:p>
            <a:r>
              <a:rPr lang="en-US" dirty="0"/>
              <a:t>	</a:t>
            </a:r>
            <a:r>
              <a:rPr lang="en-US" sz="1800" dirty="0"/>
              <a:t>Using this principle, </a:t>
            </a:r>
            <a:r>
              <a:rPr lang="en-US" sz="1800" b="1" dirty="0"/>
              <a:t>whenever a large set of diverse and varied data is presented for analysis, </a:t>
            </a:r>
            <a:r>
              <a:rPr lang="en-US" sz="1800" dirty="0"/>
              <a:t>clustering enables to represent the data in a smaller number of groups. It helps to reduce the complexity and provides insight into patterns of relationships to generate meaningful and actionable structures within the data. The effectiveness of clustering is measured by the homogeneity within a group as well as the difference between distinct groups.</a:t>
            </a:r>
          </a:p>
        </p:txBody>
      </p:sp>
    </p:spTree>
    <p:extLst>
      <p:ext uri="{BB962C8B-B14F-4D97-AF65-F5344CB8AC3E}">
        <p14:creationId xmlns:p14="http://schemas.microsoft.com/office/powerpoint/2010/main" val="2548535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8FBDF-4420-1BF8-25DB-F96F7ABE9B16}"/>
              </a:ext>
            </a:extLst>
          </p:cNvPr>
          <p:cNvSpPr txBox="1"/>
          <p:nvPr/>
        </p:nvSpPr>
        <p:spPr>
          <a:xfrm>
            <a:off x="793101" y="671804"/>
            <a:ext cx="11103429" cy="5324535"/>
          </a:xfrm>
          <a:prstGeom prst="rect">
            <a:avLst/>
          </a:prstGeom>
          <a:noFill/>
        </p:spPr>
        <p:txBody>
          <a:bodyPr wrap="square">
            <a:spAutoFit/>
          </a:bodyPr>
          <a:lstStyle/>
          <a:p>
            <a:pPr algn="l"/>
            <a:r>
              <a:rPr lang="en-US" sz="2000" b="1" i="0" dirty="0">
                <a:solidFill>
                  <a:srgbClr val="374151"/>
                </a:solidFill>
                <a:effectLst/>
                <a:latin typeface="Söhne"/>
              </a:rPr>
              <a:t>Example-3: Predicting Housing Prices</a:t>
            </a:r>
            <a:endParaRPr lang="en-US" sz="2000" b="0" i="0" dirty="0">
              <a:solidFill>
                <a:srgbClr val="374151"/>
              </a:solidFill>
              <a:effectLst/>
              <a:latin typeface="Söhne"/>
            </a:endParaRPr>
          </a:p>
          <a:p>
            <a:pPr algn="l"/>
            <a:r>
              <a:rPr lang="en-US" sz="2000" b="0" i="0" dirty="0">
                <a:solidFill>
                  <a:srgbClr val="374151"/>
                </a:solidFill>
                <a:effectLst/>
                <a:latin typeface="Söhne"/>
              </a:rPr>
              <a:t>	Let's consider a common example of supervised learning: predicting housing prices based on various features.</a:t>
            </a:r>
          </a:p>
          <a:p>
            <a:pPr algn="l">
              <a:buFont typeface="+mj-lt"/>
              <a:buAutoNum type="arabicPeriod"/>
            </a:pPr>
            <a:r>
              <a:rPr lang="en-US" sz="2000" b="1" i="0" dirty="0">
                <a:solidFill>
                  <a:srgbClr val="374151"/>
                </a:solidFill>
                <a:effectLst/>
                <a:latin typeface="Söhne"/>
              </a:rPr>
              <a:t>Input Features:</a:t>
            </a:r>
            <a:endParaRPr lang="en-US" sz="20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Size of the house (in square feet)</a:t>
            </a:r>
          </a:p>
          <a:p>
            <a:pPr marL="742950" lvl="1" indent="-285750" algn="l">
              <a:buFont typeface="+mj-lt"/>
              <a:buAutoNum type="arabicPeriod"/>
            </a:pPr>
            <a:r>
              <a:rPr lang="en-US" sz="2000" b="0" i="0" dirty="0">
                <a:solidFill>
                  <a:srgbClr val="374151"/>
                </a:solidFill>
                <a:effectLst/>
                <a:latin typeface="Söhne"/>
              </a:rPr>
              <a:t>Number of bedrooms</a:t>
            </a:r>
          </a:p>
          <a:p>
            <a:pPr marL="742950" lvl="1" indent="-285750" algn="l">
              <a:buFont typeface="+mj-lt"/>
              <a:buAutoNum type="arabicPeriod"/>
            </a:pPr>
            <a:r>
              <a:rPr lang="en-US" sz="2000" b="0" i="0" dirty="0">
                <a:solidFill>
                  <a:srgbClr val="374151"/>
                </a:solidFill>
                <a:effectLst/>
                <a:latin typeface="Söhne"/>
              </a:rPr>
              <a:t>Number of bathrooms</a:t>
            </a:r>
          </a:p>
          <a:p>
            <a:pPr marL="742950" lvl="1" indent="-285750" algn="l">
              <a:buFont typeface="+mj-lt"/>
              <a:buAutoNum type="arabicPeriod"/>
            </a:pPr>
            <a:r>
              <a:rPr lang="en-US" sz="2000" b="0" i="0" dirty="0">
                <a:solidFill>
                  <a:srgbClr val="374151"/>
                </a:solidFill>
                <a:effectLst/>
                <a:latin typeface="Söhne"/>
              </a:rPr>
              <a:t>Distance to the city center</a:t>
            </a:r>
          </a:p>
          <a:p>
            <a:pPr marL="742950" lvl="1" indent="-285750" algn="l">
              <a:buFont typeface="+mj-lt"/>
              <a:buAutoNum type="arabicPeriod"/>
            </a:pPr>
            <a:r>
              <a:rPr lang="en-US" sz="2000" b="0" i="0" dirty="0">
                <a:solidFill>
                  <a:srgbClr val="374151"/>
                </a:solidFill>
                <a:effectLst/>
                <a:latin typeface="Söhne"/>
              </a:rPr>
              <a:t>Presence of nearby amenities (e.g., schools, parks)</a:t>
            </a:r>
          </a:p>
          <a:p>
            <a:pPr algn="l">
              <a:buFont typeface="+mj-lt"/>
              <a:buAutoNum type="arabicPeriod"/>
            </a:pPr>
            <a:r>
              <a:rPr lang="en-US" sz="2000" b="1" i="0" dirty="0">
                <a:solidFill>
                  <a:srgbClr val="374151"/>
                </a:solidFill>
                <a:effectLst/>
                <a:latin typeface="Söhne"/>
              </a:rPr>
              <a:t>Labels (Outputs):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Sale price of the house</a:t>
            </a:r>
          </a:p>
          <a:p>
            <a:pPr algn="l">
              <a:buFont typeface="+mj-lt"/>
              <a:buAutoNum type="arabicPeriod"/>
            </a:pPr>
            <a:r>
              <a:rPr lang="en-US" sz="2000" b="1" i="0" dirty="0">
                <a:solidFill>
                  <a:srgbClr val="374151"/>
                </a:solidFill>
                <a:effectLst/>
                <a:latin typeface="Söhne"/>
              </a:rPr>
              <a:t>Training Dataset:</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dataset containing historical examples of houses with features and their corresponding sale prices.</a:t>
            </a:r>
          </a:p>
          <a:p>
            <a:pPr algn="l">
              <a:buFont typeface="+mj-lt"/>
              <a:buAutoNum type="arabicPeriod"/>
            </a:pPr>
            <a:r>
              <a:rPr lang="en-US" sz="2000" b="1" i="0" dirty="0">
                <a:solidFill>
                  <a:srgbClr val="374151"/>
                </a:solidFill>
                <a:effectLst/>
                <a:latin typeface="Söhne"/>
              </a:rPr>
              <a:t>Model:</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supervised learning algorithm, such as linear regression, is chosen to learn the relationship between the input features and the sale prices.</a:t>
            </a:r>
          </a:p>
        </p:txBody>
      </p:sp>
    </p:spTree>
    <p:extLst>
      <p:ext uri="{BB962C8B-B14F-4D97-AF65-F5344CB8AC3E}">
        <p14:creationId xmlns:p14="http://schemas.microsoft.com/office/powerpoint/2010/main" val="33908837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7A7F9-0D0C-329D-25DC-8DBDD4A563A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93DFBB5-F703-60DB-6DCD-FAA31092D776}"/>
              </a:ext>
            </a:extLst>
          </p:cNvPr>
          <p:cNvSpPr txBox="1"/>
          <p:nvPr/>
        </p:nvSpPr>
        <p:spPr>
          <a:xfrm>
            <a:off x="1626870" y="997566"/>
            <a:ext cx="8112816" cy="5509200"/>
          </a:xfrm>
          <a:prstGeom prst="rect">
            <a:avLst/>
          </a:prstGeom>
          <a:noFill/>
        </p:spPr>
        <p:txBody>
          <a:bodyPr wrap="square">
            <a:spAutoFit/>
          </a:bodyPr>
          <a:lstStyle/>
          <a:p>
            <a:r>
              <a:rPr lang="en-US" sz="3200" dirty="0"/>
              <a:t>The major clustering techniques are </a:t>
            </a:r>
          </a:p>
          <a:p>
            <a:pPr marL="342900" indent="-342900">
              <a:buAutoNum type="arabicPeriod"/>
            </a:pPr>
            <a:r>
              <a:rPr lang="en-US" sz="3200" b="1" dirty="0"/>
              <a:t>Partitioning methods</a:t>
            </a:r>
          </a:p>
          <a:p>
            <a:pPr marL="800100" lvl="1" indent="-342900">
              <a:buAutoNum type="arabicPeriod"/>
            </a:pPr>
            <a:r>
              <a:rPr lang="en-US" sz="3200" dirty="0"/>
              <a:t>k-means </a:t>
            </a:r>
          </a:p>
          <a:p>
            <a:pPr marL="800100" lvl="1" indent="-342900">
              <a:buAutoNum type="arabicPeriod"/>
            </a:pPr>
            <a:r>
              <a:rPr lang="en-US" sz="3200" dirty="0" err="1"/>
              <a:t>kmedoid</a:t>
            </a:r>
            <a:r>
              <a:rPr lang="en-US" sz="3200" dirty="0"/>
              <a:t>.</a:t>
            </a:r>
          </a:p>
          <a:p>
            <a:pPr marL="800100" lvl="1" indent="-342900">
              <a:buAutoNum type="arabicPeriod"/>
            </a:pPr>
            <a:endParaRPr lang="en-US" sz="3200" dirty="0"/>
          </a:p>
          <a:p>
            <a:pPr marL="342900" indent="-342900">
              <a:buAutoNum type="arabicPeriod"/>
            </a:pPr>
            <a:r>
              <a:rPr lang="en-US" sz="3200" b="1" dirty="0"/>
              <a:t>Hierarchical methods </a:t>
            </a:r>
          </a:p>
          <a:p>
            <a:pPr marL="800100" lvl="1" indent="-342900">
              <a:buAutoNum type="arabicPeriod"/>
            </a:pPr>
            <a:r>
              <a:rPr lang="en-US" sz="3200" i="0" dirty="0">
                <a:solidFill>
                  <a:srgbClr val="0D0D0D"/>
                </a:solidFill>
                <a:effectLst/>
                <a:latin typeface="Söhne"/>
              </a:rPr>
              <a:t>Agglomerative Hierarchical Clustering</a:t>
            </a:r>
          </a:p>
          <a:p>
            <a:pPr marL="800100" lvl="1" indent="-342900">
              <a:buFontTx/>
              <a:buAutoNum type="arabicPeriod"/>
            </a:pPr>
            <a:r>
              <a:rPr lang="en-US" sz="3200" i="0" dirty="0">
                <a:solidFill>
                  <a:srgbClr val="0D0D0D"/>
                </a:solidFill>
                <a:effectLst/>
                <a:latin typeface="Söhne"/>
              </a:rPr>
              <a:t>Divisive Hierarchical Clustering</a:t>
            </a:r>
          </a:p>
          <a:p>
            <a:pPr marL="800100" lvl="1" indent="-342900">
              <a:buFontTx/>
              <a:buAutoNum type="arabicPeriod"/>
            </a:pPr>
            <a:endParaRPr lang="en-US" sz="3200" dirty="0"/>
          </a:p>
          <a:p>
            <a:pPr marL="342900" indent="-342900">
              <a:buAutoNum type="arabicPeriod"/>
            </a:pPr>
            <a:r>
              <a:rPr lang="en-US" sz="3200" b="1" dirty="0"/>
              <a:t>Density-based methods</a:t>
            </a:r>
          </a:p>
          <a:p>
            <a:pPr marL="800100" lvl="1" indent="-342900">
              <a:buAutoNum type="arabicPeriod"/>
            </a:pPr>
            <a:r>
              <a:rPr lang="en-US" sz="3200" dirty="0"/>
              <a:t>DBSCAN</a:t>
            </a:r>
          </a:p>
        </p:txBody>
      </p:sp>
      <p:sp>
        <p:nvSpPr>
          <p:cNvPr id="3" name="TextBox 2">
            <a:extLst>
              <a:ext uri="{FF2B5EF4-FFF2-40B4-BE49-F238E27FC236}">
                <a16:creationId xmlns:a16="http://schemas.microsoft.com/office/drawing/2014/main" id="{BA4B06C4-92A7-DC82-64D5-95000A6AD6D0}"/>
              </a:ext>
            </a:extLst>
          </p:cNvPr>
          <p:cNvSpPr txBox="1"/>
          <p:nvPr/>
        </p:nvSpPr>
        <p:spPr>
          <a:xfrm>
            <a:off x="1219200" y="351234"/>
            <a:ext cx="8112816" cy="646331"/>
          </a:xfrm>
          <a:prstGeom prst="rect">
            <a:avLst/>
          </a:prstGeom>
          <a:noFill/>
        </p:spPr>
        <p:txBody>
          <a:bodyPr wrap="square">
            <a:spAutoFit/>
          </a:bodyPr>
          <a:lstStyle/>
          <a:p>
            <a:r>
              <a:rPr lang="en-US" sz="3600" b="1" dirty="0">
                <a:solidFill>
                  <a:srgbClr val="C00000"/>
                </a:solidFill>
              </a:rPr>
              <a:t>Different Types of Clustering Techniques</a:t>
            </a:r>
            <a:r>
              <a:rPr lang="en-US" sz="3600" dirty="0"/>
              <a:t> </a:t>
            </a:r>
          </a:p>
        </p:txBody>
      </p:sp>
    </p:spTree>
    <p:extLst>
      <p:ext uri="{BB962C8B-B14F-4D97-AF65-F5344CB8AC3E}">
        <p14:creationId xmlns:p14="http://schemas.microsoft.com/office/powerpoint/2010/main" val="34385847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E02B-BEEF-95F7-ACB7-8B9D38B476E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7F0F61B-B69E-2BED-E271-6FAF3AC420CE}"/>
              </a:ext>
            </a:extLst>
          </p:cNvPr>
          <p:cNvSpPr txBox="1"/>
          <p:nvPr/>
        </p:nvSpPr>
        <p:spPr>
          <a:xfrm>
            <a:off x="564045" y="530951"/>
            <a:ext cx="11064738" cy="5324535"/>
          </a:xfrm>
          <a:prstGeom prst="rect">
            <a:avLst/>
          </a:prstGeom>
          <a:noFill/>
        </p:spPr>
        <p:txBody>
          <a:bodyPr wrap="square">
            <a:spAutoFit/>
          </a:bodyPr>
          <a:lstStyle/>
          <a:p>
            <a:pPr marL="342900" indent="-342900">
              <a:buAutoNum type="arabicPeriod"/>
            </a:pPr>
            <a:r>
              <a:rPr lang="en-US" sz="2800" b="1" dirty="0">
                <a:solidFill>
                  <a:srgbClr val="C00000"/>
                </a:solidFill>
              </a:rPr>
              <a:t>Partitioning methods:</a:t>
            </a:r>
          </a:p>
          <a:p>
            <a:r>
              <a:rPr lang="en-US" sz="2400" b="0" i="0" dirty="0">
                <a:solidFill>
                  <a:srgbClr val="0D0D0D"/>
                </a:solidFill>
                <a:effectLst/>
                <a:latin typeface="Söhne"/>
              </a:rPr>
              <a:t>	Partitioning methods aim to </a:t>
            </a:r>
            <a:r>
              <a:rPr lang="en-US" sz="2400" b="1" i="0" dirty="0">
                <a:solidFill>
                  <a:srgbClr val="0D0D0D"/>
                </a:solidFill>
                <a:effectLst/>
                <a:latin typeface="Söhne"/>
              </a:rPr>
              <a:t>divide the data points into </a:t>
            </a:r>
            <a:r>
              <a:rPr lang="en-US" sz="2400" b="1" i="0" dirty="0">
                <a:solidFill>
                  <a:srgbClr val="C00000"/>
                </a:solidFill>
                <a:effectLst/>
                <a:latin typeface="Söhne"/>
              </a:rPr>
              <a:t>distinct</a:t>
            </a:r>
            <a:r>
              <a:rPr lang="en-US" sz="2400" b="1" i="0" dirty="0">
                <a:solidFill>
                  <a:srgbClr val="0D0D0D"/>
                </a:solidFill>
                <a:effectLst/>
                <a:latin typeface="Söhne"/>
              </a:rPr>
              <a:t> </a:t>
            </a:r>
            <a:r>
              <a:rPr lang="en-US" sz="2400" b="1" i="0" dirty="0">
                <a:solidFill>
                  <a:srgbClr val="C00000"/>
                </a:solidFill>
                <a:effectLst/>
                <a:latin typeface="Söhne"/>
              </a:rPr>
              <a:t>non-overlapping </a:t>
            </a:r>
            <a:r>
              <a:rPr lang="en-US" sz="2400" b="1" i="0" dirty="0">
                <a:solidFill>
                  <a:srgbClr val="0D0D0D"/>
                </a:solidFill>
                <a:effectLst/>
                <a:latin typeface="Söhne"/>
              </a:rPr>
              <a:t>subgroups or clusters. </a:t>
            </a:r>
            <a:r>
              <a:rPr lang="en-US" sz="2400" b="1" i="0" dirty="0">
                <a:solidFill>
                  <a:srgbClr val="C00000"/>
                </a:solidFill>
                <a:effectLst/>
                <a:latin typeface="Söhne"/>
              </a:rPr>
              <a:t>Each data point belongs to exactly one cluster. </a:t>
            </a:r>
          </a:p>
          <a:p>
            <a:r>
              <a:rPr lang="en-US" sz="2400" dirty="0"/>
              <a:t>	</a:t>
            </a:r>
          </a:p>
          <a:p>
            <a:r>
              <a:rPr lang="en-US" sz="2400" dirty="0"/>
              <a:t>Two of the most important algorithms for partitioning-based clustering are:</a:t>
            </a:r>
          </a:p>
          <a:p>
            <a:pPr marL="342900" indent="-342900">
              <a:buAutoNum type="arabicPeriod"/>
            </a:pPr>
            <a:r>
              <a:rPr lang="en-US" sz="2400" b="1" dirty="0"/>
              <a:t>k-means (</a:t>
            </a:r>
            <a:r>
              <a:rPr lang="en-US" sz="2400" b="1" dirty="0">
                <a:solidFill>
                  <a:srgbClr val="C00000"/>
                </a:solidFill>
              </a:rPr>
              <a:t>A centroid-based technique)</a:t>
            </a:r>
            <a:endParaRPr lang="en-US" sz="2400" b="1" dirty="0"/>
          </a:p>
          <a:p>
            <a:pPr marL="342900" indent="-342900">
              <a:buAutoNum type="arabicPeriod"/>
            </a:pPr>
            <a:r>
              <a:rPr lang="en-US" sz="2400" b="1" dirty="0" err="1"/>
              <a:t>kmedoid</a:t>
            </a:r>
            <a:endParaRPr lang="en-US" sz="2400" b="1" dirty="0"/>
          </a:p>
          <a:p>
            <a:pPr marL="342900" indent="-342900">
              <a:buAutoNum type="arabicPeriod"/>
            </a:pPr>
            <a:endParaRPr lang="en-US" sz="2400" b="1" dirty="0">
              <a:solidFill>
                <a:srgbClr val="C00000"/>
              </a:solidFill>
            </a:endParaRPr>
          </a:p>
          <a:p>
            <a:pPr marL="342900" indent="-342900">
              <a:buAutoNum type="arabicPeriod"/>
            </a:pPr>
            <a:endParaRPr lang="en-US" sz="2400" b="1" dirty="0">
              <a:solidFill>
                <a:srgbClr val="C00000"/>
              </a:solidFill>
            </a:endParaRPr>
          </a:p>
          <a:p>
            <a:r>
              <a:rPr lang="en-US" sz="2400" dirty="0"/>
              <a:t>	In the k-means algorithm, the </a:t>
            </a:r>
            <a:r>
              <a:rPr lang="en-US" sz="2400" b="1" dirty="0"/>
              <a:t>centroid</a:t>
            </a:r>
            <a:r>
              <a:rPr lang="en-US" sz="2400" dirty="0"/>
              <a:t> of the prototype is identified for clustering, which is normally the mean of a group of points. Similarly, the k-medoid algorithm identifies the </a:t>
            </a:r>
            <a:r>
              <a:rPr lang="en-US" sz="2400" b="1" dirty="0"/>
              <a:t>medoid</a:t>
            </a:r>
            <a:r>
              <a:rPr lang="en-US" sz="2400" dirty="0"/>
              <a:t> which is the most representative point for a group of points. We can also infer that in most cases, the centroid does not correspond to an actual data point, whereas medoid is always an actual data point. </a:t>
            </a:r>
            <a:endParaRPr lang="en-US" sz="2400" b="1" dirty="0">
              <a:solidFill>
                <a:srgbClr val="C00000"/>
              </a:solidFill>
            </a:endParaRPr>
          </a:p>
        </p:txBody>
      </p:sp>
    </p:spTree>
    <p:extLst>
      <p:ext uri="{BB962C8B-B14F-4D97-AF65-F5344CB8AC3E}">
        <p14:creationId xmlns:p14="http://schemas.microsoft.com/office/powerpoint/2010/main" val="39782333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66F2B-302F-EFAC-FA60-0891E4BC71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CC1697-6C4D-F0BC-1708-AE7B91C5FB56}"/>
              </a:ext>
            </a:extLst>
          </p:cNvPr>
          <p:cNvSpPr txBox="1"/>
          <p:nvPr/>
        </p:nvSpPr>
        <p:spPr>
          <a:xfrm>
            <a:off x="1008060" y="610871"/>
            <a:ext cx="10309364" cy="5139869"/>
          </a:xfrm>
          <a:prstGeom prst="rect">
            <a:avLst/>
          </a:prstGeom>
          <a:noFill/>
        </p:spPr>
        <p:txBody>
          <a:bodyPr wrap="square">
            <a:spAutoFit/>
          </a:bodyPr>
          <a:lstStyle/>
          <a:p>
            <a:r>
              <a:rPr lang="en-US" sz="2400" b="1" dirty="0"/>
              <a:t>k-Means Clustering: (</a:t>
            </a:r>
            <a:r>
              <a:rPr lang="en-US" sz="2400" b="1" dirty="0">
                <a:solidFill>
                  <a:srgbClr val="C00000"/>
                </a:solidFill>
              </a:rPr>
              <a:t>A centroid-based technique):</a:t>
            </a:r>
          </a:p>
          <a:p>
            <a:r>
              <a:rPr lang="en-US" sz="2000" b="0" i="0" dirty="0">
                <a:solidFill>
                  <a:srgbClr val="0D0D0D"/>
                </a:solidFill>
                <a:effectLst/>
                <a:latin typeface="Söhne"/>
              </a:rPr>
              <a:t>	</a:t>
            </a:r>
          </a:p>
          <a:p>
            <a:r>
              <a:rPr lang="en-US" sz="2000" dirty="0">
                <a:solidFill>
                  <a:srgbClr val="0D0D0D"/>
                </a:solidFill>
                <a:latin typeface="Söhne"/>
              </a:rPr>
              <a:t>	</a:t>
            </a:r>
            <a:r>
              <a:rPr lang="en-US" sz="2000" b="0" i="0" dirty="0">
                <a:solidFill>
                  <a:srgbClr val="0D0D0D"/>
                </a:solidFill>
                <a:effectLst/>
                <a:latin typeface="Söhne"/>
              </a:rPr>
              <a:t>K-Means is one of the </a:t>
            </a:r>
            <a:r>
              <a:rPr lang="en-US" sz="2000" b="1" i="0" dirty="0">
                <a:solidFill>
                  <a:srgbClr val="0D0D0D"/>
                </a:solidFill>
                <a:effectLst/>
                <a:latin typeface="Söhne"/>
              </a:rPr>
              <a:t>most popular unsupervised machine learning algorithms used for clustering. </a:t>
            </a:r>
            <a:r>
              <a:rPr lang="en-US" sz="2000" b="0" i="0" dirty="0">
                <a:solidFill>
                  <a:srgbClr val="0D0D0D"/>
                </a:solidFill>
                <a:effectLst/>
                <a:latin typeface="Söhne"/>
              </a:rPr>
              <a:t>The algorithm aims to partition a set of </a:t>
            </a:r>
            <a:r>
              <a:rPr lang="en-US" sz="2000" b="1" i="0" dirty="0">
                <a:solidFill>
                  <a:srgbClr val="C00000"/>
                </a:solidFill>
                <a:effectLst/>
                <a:latin typeface="Söhne"/>
              </a:rPr>
              <a:t>data points into 'k' clusters</a:t>
            </a:r>
            <a:r>
              <a:rPr lang="en-US" sz="2000" b="0" i="0" dirty="0">
                <a:solidFill>
                  <a:srgbClr val="0D0D0D"/>
                </a:solidFill>
                <a:effectLst/>
                <a:latin typeface="Söhne"/>
              </a:rPr>
              <a:t>, where each data point belongs to the </a:t>
            </a:r>
            <a:r>
              <a:rPr lang="en-US" sz="2000" b="1" i="0" dirty="0">
                <a:solidFill>
                  <a:srgbClr val="0D0D0D"/>
                </a:solidFill>
                <a:effectLst/>
                <a:latin typeface="Söhne"/>
              </a:rPr>
              <a:t>cluster with the </a:t>
            </a:r>
            <a:r>
              <a:rPr lang="en-US" sz="2000" b="1" i="0" dirty="0">
                <a:solidFill>
                  <a:srgbClr val="C00000"/>
                </a:solidFill>
                <a:effectLst/>
                <a:latin typeface="Söhne"/>
              </a:rPr>
              <a:t>nearest mean </a:t>
            </a:r>
            <a:r>
              <a:rPr lang="en-US" sz="2000" b="1" i="0" dirty="0">
                <a:effectLst/>
                <a:latin typeface="Söhne"/>
              </a:rPr>
              <a:t>or</a:t>
            </a:r>
            <a:r>
              <a:rPr lang="en-US" sz="2000" b="1" i="0" dirty="0">
                <a:solidFill>
                  <a:srgbClr val="C00000"/>
                </a:solidFill>
                <a:effectLst/>
                <a:latin typeface="Söhne"/>
              </a:rPr>
              <a:t> centroid</a:t>
            </a:r>
            <a:r>
              <a:rPr lang="en-US" sz="2000" b="1" i="0" dirty="0">
                <a:solidFill>
                  <a:srgbClr val="0D0D0D"/>
                </a:solidFill>
                <a:effectLst/>
                <a:latin typeface="Söhne"/>
              </a:rPr>
              <a:t>.</a:t>
            </a:r>
            <a:r>
              <a:rPr lang="en-US" sz="2000" b="1" i="0" dirty="0">
                <a:solidFill>
                  <a:srgbClr val="273239"/>
                </a:solidFill>
                <a:effectLst/>
                <a:latin typeface="Nunito" pitchFamily="2" charset="0"/>
              </a:rPr>
              <a:t>	</a:t>
            </a:r>
          </a:p>
          <a:p>
            <a:r>
              <a:rPr lang="en-US" sz="2000" b="0" i="0" dirty="0">
                <a:solidFill>
                  <a:srgbClr val="273239"/>
                </a:solidFill>
                <a:effectLst/>
                <a:latin typeface="Calibri (Body)"/>
              </a:rPr>
              <a:t>	The goal of </a:t>
            </a:r>
            <a:r>
              <a:rPr lang="en-US" sz="2000" b="0" i="0" u="sng" dirty="0">
                <a:effectLst/>
                <a:latin typeface="Calibri (Body)"/>
                <a:hlinkClick r:id="rId2"/>
              </a:rPr>
              <a:t>clustering</a:t>
            </a:r>
            <a:r>
              <a:rPr lang="en-US" sz="2000" b="0" i="0" dirty="0">
                <a:solidFill>
                  <a:srgbClr val="273239"/>
                </a:solidFill>
                <a:effectLst/>
                <a:latin typeface="Calibri (Body)"/>
              </a:rPr>
              <a:t> is to divide the </a:t>
            </a:r>
            <a:r>
              <a:rPr lang="en-US" sz="2000" b="1" i="0" dirty="0">
                <a:solidFill>
                  <a:srgbClr val="C00000"/>
                </a:solidFill>
                <a:effectLst/>
                <a:latin typeface="Calibri (Body)"/>
              </a:rPr>
              <a:t>population</a:t>
            </a:r>
            <a:r>
              <a:rPr lang="en-US" sz="2000" b="0" i="0" dirty="0">
                <a:solidFill>
                  <a:srgbClr val="273239"/>
                </a:solidFill>
                <a:effectLst/>
                <a:latin typeface="Calibri (Body)"/>
              </a:rPr>
              <a:t> or set of data points into a number of groups </a:t>
            </a:r>
            <a:r>
              <a:rPr lang="en-US" sz="2000" b="1" i="0" dirty="0">
                <a:solidFill>
                  <a:srgbClr val="273239"/>
                </a:solidFill>
                <a:effectLst/>
                <a:latin typeface="Calibri (Body)"/>
              </a:rPr>
              <a:t>so that the data points within each group are more comparable to one another and different from the data points within the other groups</a:t>
            </a:r>
            <a:r>
              <a:rPr lang="en-US" sz="2000" b="0" i="0" dirty="0">
                <a:solidFill>
                  <a:srgbClr val="273239"/>
                </a:solidFill>
                <a:effectLst/>
                <a:latin typeface="Calibri (Body)"/>
              </a:rPr>
              <a:t>.</a:t>
            </a:r>
            <a:r>
              <a:rPr lang="en-US" sz="2000" b="0" i="0" dirty="0">
                <a:solidFill>
                  <a:srgbClr val="C00000"/>
                </a:solidFill>
                <a:effectLst/>
                <a:latin typeface="Calibri (Body)"/>
              </a:rPr>
              <a:t> It is essentially a grouping of things based on how similar and different they are to one another. </a:t>
            </a:r>
          </a:p>
          <a:p>
            <a:r>
              <a:rPr lang="en-US" sz="2000" dirty="0">
                <a:solidFill>
                  <a:srgbClr val="273239"/>
                </a:solidFill>
                <a:latin typeface="Calibri (Body)"/>
              </a:rPr>
              <a:t>	</a:t>
            </a:r>
            <a:r>
              <a:rPr lang="en-US" sz="2000" dirty="0">
                <a:solidFill>
                  <a:schemeClr val="accent6"/>
                </a:solidFill>
              </a:rPr>
              <a:t>The principle of the k-means algorithm is to assign each of the ‘n’ data points to one of the K clusters where ‘K’ is a </a:t>
            </a:r>
            <a:r>
              <a:rPr lang="en-US" sz="2000" b="1" dirty="0">
                <a:solidFill>
                  <a:schemeClr val="accent6"/>
                </a:solidFill>
              </a:rPr>
              <a:t>user-defined parameter </a:t>
            </a:r>
            <a:r>
              <a:rPr lang="en-US" sz="2000" dirty="0">
                <a:solidFill>
                  <a:schemeClr val="accent6"/>
                </a:solidFill>
              </a:rPr>
              <a:t>as the number of clusters desired</a:t>
            </a:r>
            <a:r>
              <a:rPr lang="en-US" sz="2000" dirty="0"/>
              <a:t>. The objective is to maximize the </a:t>
            </a:r>
            <a:r>
              <a:rPr lang="en-US" sz="2400" b="1" dirty="0">
                <a:solidFill>
                  <a:srgbClr val="C00000"/>
                </a:solidFill>
              </a:rPr>
              <a:t>Homogeneity</a:t>
            </a:r>
            <a:r>
              <a:rPr lang="en-US" sz="2000" dirty="0"/>
              <a:t> within the clusters and also to maximize the differences between the clusters. The homogeneity and differences are measured in terms of the distance between the objects or points in the data set. </a:t>
            </a:r>
            <a:endParaRPr lang="en-US" sz="2000" b="0" i="0" dirty="0">
              <a:solidFill>
                <a:srgbClr val="273239"/>
              </a:solidFill>
              <a:effectLst/>
              <a:latin typeface="Calibri (Body)"/>
            </a:endParaRPr>
          </a:p>
          <a:p>
            <a:endParaRPr lang="en-US" sz="2000" dirty="0">
              <a:latin typeface="Calibri (Body)"/>
            </a:endParaRPr>
          </a:p>
          <a:p>
            <a:r>
              <a:rPr lang="en-US" sz="2000" dirty="0">
                <a:latin typeface="Calibri (Body)"/>
              </a:rPr>
              <a:t> </a:t>
            </a:r>
          </a:p>
        </p:txBody>
      </p:sp>
    </p:spTree>
    <p:extLst>
      <p:ext uri="{BB962C8B-B14F-4D97-AF65-F5344CB8AC3E}">
        <p14:creationId xmlns:p14="http://schemas.microsoft.com/office/powerpoint/2010/main" val="12085932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1D124-782C-FBE6-B006-71A8E9F320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6FBA7F6-DA95-75DB-9DB6-00380EAF2C6D}"/>
              </a:ext>
            </a:extLst>
          </p:cNvPr>
          <p:cNvSpPr txBox="1"/>
          <p:nvPr/>
        </p:nvSpPr>
        <p:spPr>
          <a:xfrm>
            <a:off x="419878" y="447870"/>
            <a:ext cx="11383345" cy="6247864"/>
          </a:xfrm>
          <a:prstGeom prst="rect">
            <a:avLst/>
          </a:prstGeom>
          <a:noFill/>
        </p:spPr>
        <p:txBody>
          <a:bodyPr wrap="square">
            <a:spAutoFit/>
          </a:bodyPr>
          <a:lstStyle/>
          <a:p>
            <a:pPr algn="l"/>
            <a:r>
              <a:rPr lang="en-US" sz="2000" b="1" i="0" dirty="0">
                <a:solidFill>
                  <a:srgbClr val="C00000"/>
                </a:solidFill>
                <a:effectLst/>
                <a:latin typeface="Söhne"/>
              </a:rPr>
              <a:t>What the Means indicates in the Name K-Means:</a:t>
            </a:r>
            <a:endParaRPr lang="en-US" sz="2000" b="0" i="0" dirty="0">
              <a:solidFill>
                <a:srgbClr val="0D0D0D"/>
              </a:solidFill>
              <a:effectLst/>
              <a:latin typeface="Söhne"/>
            </a:endParaRPr>
          </a:p>
          <a:p>
            <a:pPr algn="l"/>
            <a:r>
              <a:rPr lang="en-US" sz="2000" b="0" i="0" dirty="0">
                <a:solidFill>
                  <a:srgbClr val="0D0D0D"/>
                </a:solidFill>
                <a:effectLst/>
                <a:latin typeface="Söhne"/>
              </a:rPr>
              <a:t>	In the context of the k-Means algorithm, "</a:t>
            </a:r>
            <a:r>
              <a:rPr lang="en-US" sz="2000" b="1" i="0" dirty="0">
                <a:solidFill>
                  <a:srgbClr val="0D0D0D"/>
                </a:solidFill>
                <a:effectLst/>
                <a:latin typeface="Söhne"/>
              </a:rPr>
              <a:t>Means</a:t>
            </a:r>
            <a:r>
              <a:rPr lang="en-US" sz="2000" b="0" i="0" dirty="0">
                <a:solidFill>
                  <a:srgbClr val="0D0D0D"/>
                </a:solidFill>
                <a:effectLst/>
                <a:latin typeface="Söhne"/>
              </a:rPr>
              <a:t>" refers to the </a:t>
            </a:r>
            <a:r>
              <a:rPr lang="en-US" sz="2000" b="1" i="0" dirty="0">
                <a:solidFill>
                  <a:srgbClr val="C00000"/>
                </a:solidFill>
                <a:effectLst/>
                <a:latin typeface="Söhne"/>
              </a:rPr>
              <a:t>centroids</a:t>
            </a:r>
            <a:r>
              <a:rPr lang="en-US" sz="2000" b="0" i="0" dirty="0">
                <a:solidFill>
                  <a:srgbClr val="0D0D0D"/>
                </a:solidFill>
                <a:effectLst/>
                <a:latin typeface="Söhne"/>
              </a:rPr>
              <a:t> </a:t>
            </a:r>
            <a:r>
              <a:rPr lang="en-US" sz="2000" b="1" i="0" dirty="0">
                <a:solidFill>
                  <a:srgbClr val="0D0D0D"/>
                </a:solidFill>
                <a:effectLst/>
                <a:latin typeface="Söhne"/>
              </a:rPr>
              <a:t>of the clusters</a:t>
            </a:r>
            <a:r>
              <a:rPr lang="en-US" sz="2000" b="0" i="0" dirty="0">
                <a:solidFill>
                  <a:srgbClr val="0D0D0D"/>
                </a:solidFill>
                <a:effectLst/>
                <a:latin typeface="Söhne"/>
              </a:rPr>
              <a:t>.</a:t>
            </a:r>
          </a:p>
          <a:p>
            <a:pPr algn="l"/>
            <a:r>
              <a:rPr lang="en-US" sz="2000" b="0" i="0" dirty="0">
                <a:solidFill>
                  <a:srgbClr val="0D0D0D"/>
                </a:solidFill>
                <a:effectLst/>
                <a:latin typeface="Söhne"/>
              </a:rPr>
              <a:t>	The word "Means" comes from the fact that in the k-Means algorithm, each cluster is represented by the </a:t>
            </a:r>
            <a:r>
              <a:rPr lang="en-US" sz="2000" b="1" i="0" dirty="0">
                <a:solidFill>
                  <a:srgbClr val="C00000"/>
                </a:solidFill>
                <a:effectLst/>
                <a:latin typeface="Söhne"/>
              </a:rPr>
              <a:t>mean</a:t>
            </a:r>
            <a:r>
              <a:rPr lang="en-US" sz="2000" b="0" i="0" dirty="0">
                <a:solidFill>
                  <a:srgbClr val="0D0D0D"/>
                </a:solidFill>
                <a:effectLst/>
                <a:latin typeface="Söhne"/>
              </a:rPr>
              <a:t> or </a:t>
            </a:r>
            <a:r>
              <a:rPr lang="en-US" sz="2000" b="1" i="0" dirty="0">
                <a:solidFill>
                  <a:srgbClr val="C00000"/>
                </a:solidFill>
                <a:effectLst/>
                <a:latin typeface="Söhne"/>
              </a:rPr>
              <a:t>average</a:t>
            </a:r>
            <a:r>
              <a:rPr lang="en-US" sz="2000" b="0" i="0" dirty="0">
                <a:solidFill>
                  <a:srgbClr val="0D0D0D"/>
                </a:solidFill>
                <a:effectLst/>
                <a:latin typeface="Söhne"/>
              </a:rPr>
              <a:t>  of all the data points assigned to that cluster. These means are also called centroids.</a:t>
            </a:r>
          </a:p>
          <a:p>
            <a:pPr algn="l"/>
            <a:r>
              <a:rPr lang="en-US" sz="2000" b="0" i="0" dirty="0">
                <a:solidFill>
                  <a:srgbClr val="0D0D0D"/>
                </a:solidFill>
                <a:effectLst/>
                <a:latin typeface="Söhne"/>
              </a:rPr>
              <a:t>	During each iteration of the algorithm, the centroids are recalculated to update their positions based on the current assignment of data points to clusters. The centroids are computed as the average of the data points belonging to each cluster.</a:t>
            </a:r>
          </a:p>
          <a:p>
            <a:pPr algn="l"/>
            <a:endParaRPr lang="en-US" sz="2000" dirty="0">
              <a:solidFill>
                <a:srgbClr val="0D0D0D"/>
              </a:solidFill>
              <a:latin typeface="Söhne"/>
            </a:endParaRPr>
          </a:p>
          <a:p>
            <a:pPr algn="l"/>
            <a:r>
              <a:rPr lang="en-US" sz="2000" b="1" i="0" dirty="0">
                <a:solidFill>
                  <a:srgbClr val="C00000"/>
                </a:solidFill>
                <a:effectLst/>
                <a:latin typeface="Söhne"/>
              </a:rPr>
              <a:t>For example, </a:t>
            </a:r>
            <a:r>
              <a:rPr lang="en-US" sz="2000" b="0" i="0" dirty="0">
                <a:solidFill>
                  <a:srgbClr val="0D0D0D"/>
                </a:solidFill>
                <a:effectLst/>
                <a:latin typeface="Söhne"/>
              </a:rPr>
              <a:t>suppose you have a cluster of two-dimensional points with the following coordinates:</a:t>
            </a:r>
          </a:p>
          <a:p>
            <a:pPr algn="l"/>
            <a:endParaRPr lang="en-US" sz="2000" dirty="0">
              <a:solidFill>
                <a:srgbClr val="0D0D0D"/>
              </a:solidFill>
              <a:latin typeface="Söhne"/>
            </a:endParaRPr>
          </a:p>
          <a:p>
            <a:pPr algn="l"/>
            <a:r>
              <a:rPr lang="en-US" sz="2000" b="0" i="0" dirty="0">
                <a:solidFill>
                  <a:srgbClr val="0D0D0D"/>
                </a:solidFill>
                <a:effectLst/>
                <a:latin typeface="Söhne"/>
              </a:rPr>
              <a:t>	(1, 3), (2, 4), (3, 5)</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	</a:t>
            </a:r>
            <a:r>
              <a:rPr lang="en-US" sz="2000" b="1" i="0" dirty="0">
                <a:solidFill>
                  <a:schemeClr val="accent6"/>
                </a:solidFill>
                <a:effectLst/>
                <a:latin typeface="Söhne"/>
              </a:rPr>
              <a:t>To find the centroid of this cluster, you would calculate the mean of the x-coordinates and the mean of the y-coordinates separately:</a:t>
            </a:r>
          </a:p>
          <a:p>
            <a:pPr algn="l"/>
            <a:r>
              <a:rPr lang="en-US" sz="2000" b="0" i="0" dirty="0">
                <a:solidFill>
                  <a:srgbClr val="0D0D0D"/>
                </a:solidFill>
                <a:effectLst/>
                <a:latin typeface="Söhne"/>
              </a:rPr>
              <a:t>Mean x-coordinate = (1 + 2 + 3) / 3 = 2</a:t>
            </a:r>
          </a:p>
          <a:p>
            <a:pPr algn="l"/>
            <a:r>
              <a:rPr lang="en-US" sz="2000" b="0" i="0" dirty="0">
                <a:solidFill>
                  <a:srgbClr val="0D0D0D"/>
                </a:solidFill>
                <a:effectLst/>
                <a:latin typeface="Söhne"/>
              </a:rPr>
              <a:t>Mean y-coordinate = (3 + 4 + 5) / 3 = 4</a:t>
            </a:r>
          </a:p>
          <a:p>
            <a:pPr algn="l"/>
            <a:endParaRPr lang="en-US" sz="2000" dirty="0">
              <a:solidFill>
                <a:srgbClr val="0D0D0D"/>
              </a:solidFill>
              <a:latin typeface="Söhne"/>
            </a:endParaRPr>
          </a:p>
          <a:p>
            <a:pPr algn="l"/>
            <a:r>
              <a:rPr lang="en-US" sz="2000" b="0" i="0" dirty="0">
                <a:solidFill>
                  <a:srgbClr val="0D0D0D"/>
                </a:solidFill>
                <a:effectLst/>
                <a:latin typeface="Söhne"/>
              </a:rPr>
              <a:t>	So, the centroid of this cluster would be the point (2, 4). This point represents the "</a:t>
            </a:r>
            <a:r>
              <a:rPr lang="en-US" sz="2000" b="1" i="0" dirty="0">
                <a:solidFill>
                  <a:srgbClr val="C00000"/>
                </a:solidFill>
                <a:effectLst/>
                <a:latin typeface="Söhne"/>
              </a:rPr>
              <a:t>mean</a:t>
            </a:r>
            <a:r>
              <a:rPr lang="en-US" sz="2000" b="0" i="0" dirty="0">
                <a:solidFill>
                  <a:srgbClr val="0D0D0D"/>
                </a:solidFill>
                <a:effectLst/>
                <a:latin typeface="Söhne"/>
              </a:rPr>
              <a:t>" or "</a:t>
            </a:r>
            <a:r>
              <a:rPr lang="en-US" sz="2000" b="1" i="0" dirty="0">
                <a:solidFill>
                  <a:srgbClr val="C00000"/>
                </a:solidFill>
                <a:effectLst/>
                <a:latin typeface="Söhne"/>
              </a:rPr>
              <a:t>average</a:t>
            </a:r>
            <a:r>
              <a:rPr lang="en-US" sz="2000" b="0" i="0" dirty="0">
                <a:solidFill>
                  <a:srgbClr val="0D0D0D"/>
                </a:solidFill>
                <a:effectLst/>
                <a:latin typeface="Söhne"/>
              </a:rPr>
              <a:t>" location of the data points in that cluster.</a:t>
            </a:r>
          </a:p>
        </p:txBody>
      </p:sp>
    </p:spTree>
    <p:extLst>
      <p:ext uri="{BB962C8B-B14F-4D97-AF65-F5344CB8AC3E}">
        <p14:creationId xmlns:p14="http://schemas.microsoft.com/office/powerpoint/2010/main" val="1190908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6FAF-0AD9-20D3-9B96-B76D5C6C8E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2B92FB-B42E-05FD-05DE-641312D69F43}"/>
              </a:ext>
            </a:extLst>
          </p:cNvPr>
          <p:cNvSpPr txBox="1"/>
          <p:nvPr/>
        </p:nvSpPr>
        <p:spPr>
          <a:xfrm>
            <a:off x="500269" y="426030"/>
            <a:ext cx="11923644" cy="6005940"/>
          </a:xfrm>
          <a:prstGeom prst="rect">
            <a:avLst/>
          </a:prstGeom>
          <a:noFill/>
        </p:spPr>
        <p:txBody>
          <a:bodyPr wrap="square">
            <a:spAutoFit/>
          </a:bodyPr>
          <a:lstStyle/>
          <a:p>
            <a:r>
              <a:rPr lang="en-US" sz="2800" b="1" dirty="0"/>
              <a:t>Simple algorithm of K-means:</a:t>
            </a:r>
            <a:r>
              <a:rPr lang="en-US" sz="2400" b="1" dirty="0"/>
              <a:t> </a:t>
            </a:r>
          </a:p>
          <a:p>
            <a:pPr algn="l"/>
            <a:r>
              <a:rPr lang="en-US" sz="2400" b="1" dirty="0"/>
              <a:t>Step 1: </a:t>
            </a:r>
          </a:p>
          <a:p>
            <a:pPr algn="l"/>
            <a:r>
              <a:rPr lang="en-US" sz="2400" b="1" i="0" dirty="0">
                <a:solidFill>
                  <a:srgbClr val="0D0D0D"/>
                </a:solidFill>
                <a:effectLst/>
                <a:latin typeface="Söhne"/>
              </a:rPr>
              <a:t>	</a:t>
            </a:r>
            <a:r>
              <a:rPr lang="en-US" sz="2400" b="0" i="0" dirty="0">
                <a:solidFill>
                  <a:srgbClr val="0D0D0D"/>
                </a:solidFill>
                <a:effectLst/>
                <a:latin typeface="Söhne"/>
              </a:rPr>
              <a:t>Choose the number of clusters, 'k', that you want to identify.</a:t>
            </a:r>
          </a:p>
          <a:p>
            <a:pPr algn="l"/>
            <a:r>
              <a:rPr lang="en-US" sz="2400" b="0" i="0" dirty="0">
                <a:solidFill>
                  <a:srgbClr val="0D0D0D"/>
                </a:solidFill>
                <a:effectLst/>
                <a:latin typeface="Söhne"/>
              </a:rPr>
              <a:t>	Randomly initialize 'k' cluster centroids. </a:t>
            </a:r>
            <a:endParaRPr lang="en-US" sz="2400" dirty="0"/>
          </a:p>
          <a:p>
            <a:pPr>
              <a:lnSpc>
                <a:spcPct val="150000"/>
              </a:lnSpc>
            </a:pPr>
            <a:r>
              <a:rPr lang="en-US" sz="2400" b="1" dirty="0">
                <a:solidFill>
                  <a:srgbClr val="C00000"/>
                </a:solidFill>
              </a:rPr>
              <a:t>Loop </a:t>
            </a:r>
          </a:p>
          <a:p>
            <a:pPr lvl="1">
              <a:lnSpc>
                <a:spcPct val="150000"/>
              </a:lnSpc>
            </a:pPr>
            <a:r>
              <a:rPr lang="en-US" sz="2400" b="1" dirty="0"/>
              <a:t>Step 2: </a:t>
            </a:r>
            <a:r>
              <a:rPr lang="en-US" sz="2400" dirty="0"/>
              <a:t>Assign each point in the data space to the nearest centroid to form K clusters </a:t>
            </a:r>
          </a:p>
          <a:p>
            <a:pPr lvl="1">
              <a:lnSpc>
                <a:spcPct val="150000"/>
              </a:lnSpc>
            </a:pPr>
            <a:r>
              <a:rPr lang="en-US" sz="2400" b="1" dirty="0"/>
              <a:t>Step 3: </a:t>
            </a:r>
            <a:r>
              <a:rPr lang="en-US" sz="2400" dirty="0"/>
              <a:t>Measure the distance of each point in the cluster from the centroid </a:t>
            </a:r>
          </a:p>
          <a:p>
            <a:pPr lvl="1">
              <a:lnSpc>
                <a:spcPct val="150000"/>
              </a:lnSpc>
            </a:pPr>
            <a:r>
              <a:rPr lang="en-US" sz="2400" b="1" dirty="0"/>
              <a:t>Step 4: </a:t>
            </a:r>
            <a:r>
              <a:rPr lang="en-US" sz="2400" dirty="0"/>
              <a:t>Calculate the Sum of Squared Error (SSE) to measure the quality of the clusters. </a:t>
            </a:r>
          </a:p>
          <a:p>
            <a:pPr lvl="1">
              <a:lnSpc>
                <a:spcPct val="150000"/>
              </a:lnSpc>
            </a:pPr>
            <a:r>
              <a:rPr lang="en-US" sz="2400" dirty="0"/>
              <a:t>		This is to measure whether the K value is good or bad.</a:t>
            </a:r>
          </a:p>
          <a:p>
            <a:pPr lvl="1">
              <a:lnSpc>
                <a:spcPct val="150000"/>
              </a:lnSpc>
            </a:pPr>
            <a:r>
              <a:rPr lang="en-US" sz="2400" b="1" dirty="0"/>
              <a:t>Step 5: </a:t>
            </a:r>
            <a:r>
              <a:rPr lang="en-US" sz="2400" dirty="0"/>
              <a:t>Identify the new centroid of each cluster on the basis of distance between points </a:t>
            </a:r>
            <a:r>
              <a:rPr lang="en-US" sz="2400" b="1" dirty="0"/>
              <a:t>Step 6: </a:t>
            </a:r>
            <a:r>
              <a:rPr lang="en-US" sz="2400" dirty="0"/>
              <a:t>Repeat Steps 2 to 5 to refine until centroids do not change.</a:t>
            </a:r>
          </a:p>
          <a:p>
            <a:pPr>
              <a:lnSpc>
                <a:spcPct val="150000"/>
              </a:lnSpc>
            </a:pPr>
            <a:r>
              <a:rPr lang="en-US" sz="2400" b="1" dirty="0">
                <a:solidFill>
                  <a:srgbClr val="C00000"/>
                </a:solidFill>
              </a:rPr>
              <a:t>End Loop.</a:t>
            </a:r>
          </a:p>
        </p:txBody>
      </p:sp>
    </p:spTree>
    <p:extLst>
      <p:ext uri="{BB962C8B-B14F-4D97-AF65-F5344CB8AC3E}">
        <p14:creationId xmlns:p14="http://schemas.microsoft.com/office/powerpoint/2010/main" val="35010627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C1357-F2EB-75CA-F075-6FBDD1435D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762EAA-BE9E-278F-1FE8-DBEF5CD2E58C}"/>
              </a:ext>
            </a:extLst>
          </p:cNvPr>
          <p:cNvSpPr txBox="1"/>
          <p:nvPr/>
        </p:nvSpPr>
        <p:spPr>
          <a:xfrm>
            <a:off x="683314" y="670099"/>
            <a:ext cx="10816259" cy="646331"/>
          </a:xfrm>
          <a:prstGeom prst="rect">
            <a:avLst/>
          </a:prstGeom>
          <a:noFill/>
        </p:spPr>
        <p:txBody>
          <a:bodyPr wrap="square">
            <a:spAutoFit/>
          </a:bodyPr>
          <a:lstStyle/>
          <a:p>
            <a:r>
              <a:rPr lang="en-US" b="1" dirty="0">
                <a:solidFill>
                  <a:srgbClr val="C00000"/>
                </a:solidFill>
              </a:rPr>
              <a:t>Example: </a:t>
            </a:r>
            <a:r>
              <a:rPr lang="en-US" dirty="0"/>
              <a:t>Let’s say we are given the Data Set as below. Which has 2 Feature X and Y. </a:t>
            </a:r>
            <a:r>
              <a:rPr lang="en-US" b="1" dirty="0"/>
              <a:t>Now the Task is to Identify the Clusters.</a:t>
            </a:r>
          </a:p>
        </p:txBody>
      </p:sp>
      <p:grpSp>
        <p:nvGrpSpPr>
          <p:cNvPr id="7" name="Group 6">
            <a:extLst>
              <a:ext uri="{FF2B5EF4-FFF2-40B4-BE49-F238E27FC236}">
                <a16:creationId xmlns:a16="http://schemas.microsoft.com/office/drawing/2014/main" id="{C73E5A55-4008-F933-9B1B-E9D8841C6931}"/>
              </a:ext>
            </a:extLst>
          </p:cNvPr>
          <p:cNvGrpSpPr/>
          <p:nvPr/>
        </p:nvGrpSpPr>
        <p:grpSpPr>
          <a:xfrm>
            <a:off x="1942920" y="1872007"/>
            <a:ext cx="8105541" cy="4588428"/>
            <a:chOff x="1942920" y="1872007"/>
            <a:chExt cx="8105541" cy="4588428"/>
          </a:xfrm>
        </p:grpSpPr>
        <p:pic>
          <p:nvPicPr>
            <p:cNvPr id="5" name="Picture 4">
              <a:extLst>
                <a:ext uri="{FF2B5EF4-FFF2-40B4-BE49-F238E27FC236}">
                  <a16:creationId xmlns:a16="http://schemas.microsoft.com/office/drawing/2014/main" id="{B66679B5-B9DF-9780-B3DA-1940CAA10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920" y="1872007"/>
              <a:ext cx="7948349" cy="4465707"/>
            </a:xfrm>
            <a:prstGeom prst="rect">
              <a:avLst/>
            </a:prstGeom>
          </p:spPr>
        </p:pic>
        <p:sp>
          <p:nvSpPr>
            <p:cNvPr id="6" name="Rectangle 5">
              <a:extLst>
                <a:ext uri="{FF2B5EF4-FFF2-40B4-BE49-F238E27FC236}">
                  <a16:creationId xmlns:a16="http://schemas.microsoft.com/office/drawing/2014/main" id="{82DFEC29-75C5-17D4-7482-13A8B7DBE963}"/>
                </a:ext>
              </a:extLst>
            </p:cNvPr>
            <p:cNvSpPr/>
            <p:nvPr/>
          </p:nvSpPr>
          <p:spPr>
            <a:xfrm>
              <a:off x="8915400" y="5605669"/>
              <a:ext cx="1133061" cy="8547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
        <p:nvSpPr>
          <p:cNvPr id="9" name="TextBox 8">
            <a:extLst>
              <a:ext uri="{FF2B5EF4-FFF2-40B4-BE49-F238E27FC236}">
                <a16:creationId xmlns:a16="http://schemas.microsoft.com/office/drawing/2014/main" id="{FB77E0D7-62BE-C917-32B9-D2A736229AFA}"/>
              </a:ext>
            </a:extLst>
          </p:cNvPr>
          <p:cNvSpPr txBox="1"/>
          <p:nvPr/>
        </p:nvSpPr>
        <p:spPr>
          <a:xfrm>
            <a:off x="0" y="6642556"/>
            <a:ext cx="6097656" cy="215444"/>
          </a:xfrm>
          <a:prstGeom prst="rect">
            <a:avLst/>
          </a:prstGeom>
          <a:noFill/>
        </p:spPr>
        <p:txBody>
          <a:bodyPr wrap="square">
            <a:spAutoFit/>
          </a:bodyPr>
          <a:lstStyle/>
          <a:p>
            <a:r>
              <a:rPr lang="en-US" sz="800" dirty="0"/>
              <a:t>https://www.youtube.com/watch?v=EItlUEPCIzM</a:t>
            </a:r>
          </a:p>
        </p:txBody>
      </p:sp>
    </p:spTree>
    <p:extLst>
      <p:ext uri="{BB962C8B-B14F-4D97-AF65-F5344CB8AC3E}">
        <p14:creationId xmlns:p14="http://schemas.microsoft.com/office/powerpoint/2010/main" val="7273603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71241-AD48-B3E7-6371-788AE582FB08}"/>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3851513-2F50-F3E4-DD1F-16F8ED2D7DC2}"/>
              </a:ext>
            </a:extLst>
          </p:cNvPr>
          <p:cNvGrpSpPr/>
          <p:nvPr/>
        </p:nvGrpSpPr>
        <p:grpSpPr>
          <a:xfrm>
            <a:off x="1747044" y="861127"/>
            <a:ext cx="8788434" cy="5221621"/>
            <a:chOff x="1747044" y="861127"/>
            <a:chExt cx="8788434" cy="5221621"/>
          </a:xfrm>
        </p:grpSpPr>
        <p:pic>
          <p:nvPicPr>
            <p:cNvPr id="3" name="Picture 2">
              <a:extLst>
                <a:ext uri="{FF2B5EF4-FFF2-40B4-BE49-F238E27FC236}">
                  <a16:creationId xmlns:a16="http://schemas.microsoft.com/office/drawing/2014/main" id="{803EC289-BE18-2AF6-1F49-96634001E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044" y="861127"/>
              <a:ext cx="8697912" cy="5135745"/>
            </a:xfrm>
            <a:prstGeom prst="rect">
              <a:avLst/>
            </a:prstGeom>
          </p:spPr>
        </p:pic>
        <p:sp>
          <p:nvSpPr>
            <p:cNvPr id="4" name="Rectangle 3">
              <a:extLst>
                <a:ext uri="{FF2B5EF4-FFF2-40B4-BE49-F238E27FC236}">
                  <a16:creationId xmlns:a16="http://schemas.microsoft.com/office/drawing/2014/main" id="{F3570C5C-EAE1-521A-4000-6A5664C30F83}"/>
                </a:ext>
              </a:extLst>
            </p:cNvPr>
            <p:cNvSpPr/>
            <p:nvPr/>
          </p:nvSpPr>
          <p:spPr>
            <a:xfrm>
              <a:off x="9402417" y="5227982"/>
              <a:ext cx="1133061" cy="8547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
        <p:nvSpPr>
          <p:cNvPr id="6" name="TextBox 5">
            <a:extLst>
              <a:ext uri="{FF2B5EF4-FFF2-40B4-BE49-F238E27FC236}">
                <a16:creationId xmlns:a16="http://schemas.microsoft.com/office/drawing/2014/main" id="{F0F83A04-11D3-159E-93B6-D1F3A72B698C}"/>
              </a:ext>
            </a:extLst>
          </p:cNvPr>
          <p:cNvSpPr txBox="1"/>
          <p:nvPr/>
        </p:nvSpPr>
        <p:spPr>
          <a:xfrm>
            <a:off x="6715760" y="676461"/>
            <a:ext cx="2265680" cy="461665"/>
          </a:xfrm>
          <a:prstGeom prst="rect">
            <a:avLst/>
          </a:prstGeom>
          <a:noFill/>
        </p:spPr>
        <p:txBody>
          <a:bodyPr wrap="square">
            <a:spAutoFit/>
          </a:bodyPr>
          <a:lstStyle/>
          <a:p>
            <a:r>
              <a:rPr lang="en-US" sz="2400" b="1" dirty="0">
                <a:solidFill>
                  <a:srgbClr val="C00000"/>
                </a:solidFill>
              </a:rPr>
              <a:t>Final Output</a:t>
            </a:r>
            <a:endParaRPr lang="en-US" sz="2400" dirty="0"/>
          </a:p>
        </p:txBody>
      </p:sp>
    </p:spTree>
    <p:extLst>
      <p:ext uri="{BB962C8B-B14F-4D97-AF65-F5344CB8AC3E}">
        <p14:creationId xmlns:p14="http://schemas.microsoft.com/office/powerpoint/2010/main" val="8349429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7194F-6EC7-5ED8-EDCD-8A311C09DE0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FB5842-C501-35B1-07A9-54C339506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086" y="373657"/>
            <a:ext cx="10470628" cy="2417025"/>
          </a:xfrm>
          <a:prstGeom prst="rect">
            <a:avLst/>
          </a:prstGeom>
        </p:spPr>
      </p:pic>
      <p:pic>
        <p:nvPicPr>
          <p:cNvPr id="1028" name="Picture 4">
            <a:extLst>
              <a:ext uri="{FF2B5EF4-FFF2-40B4-BE49-F238E27FC236}">
                <a16:creationId xmlns:a16="http://schemas.microsoft.com/office/drawing/2014/main" id="{F2639EEE-068B-9BBC-E28F-D115B50FF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2790682"/>
            <a:ext cx="9242878" cy="395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4466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646B3-C277-1D1A-1A98-51D02A74BD0C}"/>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845E65B9-E5B5-79E1-1925-803B234FD8AB}"/>
              </a:ext>
            </a:extLst>
          </p:cNvPr>
          <p:cNvGrpSpPr/>
          <p:nvPr/>
        </p:nvGrpSpPr>
        <p:grpSpPr>
          <a:xfrm>
            <a:off x="1229964" y="793207"/>
            <a:ext cx="9643445" cy="5801074"/>
            <a:chOff x="1229964" y="579847"/>
            <a:chExt cx="9643445" cy="5801074"/>
          </a:xfrm>
        </p:grpSpPr>
        <p:pic>
          <p:nvPicPr>
            <p:cNvPr id="3" name="Picture 2">
              <a:extLst>
                <a:ext uri="{FF2B5EF4-FFF2-40B4-BE49-F238E27FC236}">
                  <a16:creationId xmlns:a16="http://schemas.microsoft.com/office/drawing/2014/main" id="{CCC7B049-9386-36AD-3B05-C65AB916B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964" y="579847"/>
              <a:ext cx="9506580" cy="5698305"/>
            </a:xfrm>
            <a:prstGeom prst="rect">
              <a:avLst/>
            </a:prstGeom>
          </p:spPr>
        </p:pic>
        <p:sp>
          <p:nvSpPr>
            <p:cNvPr id="4" name="Rectangle 3">
              <a:extLst>
                <a:ext uri="{FF2B5EF4-FFF2-40B4-BE49-F238E27FC236}">
                  <a16:creationId xmlns:a16="http://schemas.microsoft.com/office/drawing/2014/main" id="{34BC96C6-362B-534C-ED44-7598E83BE75A}"/>
                </a:ext>
              </a:extLst>
            </p:cNvPr>
            <p:cNvSpPr/>
            <p:nvPr/>
          </p:nvSpPr>
          <p:spPr>
            <a:xfrm>
              <a:off x="9603483" y="5393568"/>
              <a:ext cx="1269926" cy="9873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
        <p:nvSpPr>
          <p:cNvPr id="2" name="TextBox 1">
            <a:extLst>
              <a:ext uri="{FF2B5EF4-FFF2-40B4-BE49-F238E27FC236}">
                <a16:creationId xmlns:a16="http://schemas.microsoft.com/office/drawing/2014/main" id="{1C5D10ED-684F-012E-7BB4-B27CADDE719A}"/>
              </a:ext>
            </a:extLst>
          </p:cNvPr>
          <p:cNvSpPr txBox="1"/>
          <p:nvPr/>
        </p:nvSpPr>
        <p:spPr>
          <a:xfrm>
            <a:off x="2580622" y="321106"/>
            <a:ext cx="7657824" cy="369332"/>
          </a:xfrm>
          <a:prstGeom prst="rect">
            <a:avLst/>
          </a:prstGeom>
          <a:noFill/>
        </p:spPr>
        <p:txBody>
          <a:bodyPr wrap="square">
            <a:spAutoFit/>
          </a:bodyPr>
          <a:lstStyle/>
          <a:p>
            <a:r>
              <a:rPr lang="en-US" b="1" dirty="0"/>
              <a:t>Step-1: </a:t>
            </a:r>
            <a:r>
              <a:rPr lang="en-US" dirty="0"/>
              <a:t>Initialize Hyperparameter K value. In this example it is 2.</a:t>
            </a:r>
          </a:p>
        </p:txBody>
      </p:sp>
    </p:spTree>
    <p:extLst>
      <p:ext uri="{BB962C8B-B14F-4D97-AF65-F5344CB8AC3E}">
        <p14:creationId xmlns:p14="http://schemas.microsoft.com/office/powerpoint/2010/main" val="39834780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C5C2B-7929-E36F-CA7F-49B67D3713FD}"/>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5626E4DD-CF73-3D3D-0D8D-48FB7160CDAF}"/>
              </a:ext>
            </a:extLst>
          </p:cNvPr>
          <p:cNvGrpSpPr/>
          <p:nvPr/>
        </p:nvGrpSpPr>
        <p:grpSpPr>
          <a:xfrm>
            <a:off x="1160208" y="1382490"/>
            <a:ext cx="9593931" cy="5372161"/>
            <a:chOff x="1160208" y="1382490"/>
            <a:chExt cx="9593931" cy="5372161"/>
          </a:xfrm>
        </p:grpSpPr>
        <p:pic>
          <p:nvPicPr>
            <p:cNvPr id="12" name="Picture 11">
              <a:extLst>
                <a:ext uri="{FF2B5EF4-FFF2-40B4-BE49-F238E27FC236}">
                  <a16:creationId xmlns:a16="http://schemas.microsoft.com/office/drawing/2014/main" id="{CF770B22-BC58-91D1-4058-155DA5122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208" y="1382490"/>
              <a:ext cx="9007522" cy="5372161"/>
            </a:xfrm>
            <a:prstGeom prst="rect">
              <a:avLst/>
            </a:prstGeom>
          </p:spPr>
        </p:pic>
        <p:sp>
          <p:nvSpPr>
            <p:cNvPr id="15" name="Rectangle 14">
              <a:extLst>
                <a:ext uri="{FF2B5EF4-FFF2-40B4-BE49-F238E27FC236}">
                  <a16:creationId xmlns:a16="http://schemas.microsoft.com/office/drawing/2014/main" id="{6614640F-E1C7-5C1E-DBC1-6AC5D4A91E8C}"/>
                </a:ext>
              </a:extLst>
            </p:cNvPr>
            <p:cNvSpPr/>
            <p:nvPr/>
          </p:nvSpPr>
          <p:spPr>
            <a:xfrm>
              <a:off x="8669205" y="5730546"/>
              <a:ext cx="2084934" cy="9873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
        <p:nvSpPr>
          <p:cNvPr id="10" name="TextBox 9">
            <a:extLst>
              <a:ext uri="{FF2B5EF4-FFF2-40B4-BE49-F238E27FC236}">
                <a16:creationId xmlns:a16="http://schemas.microsoft.com/office/drawing/2014/main" id="{29ED97BD-B045-E30D-C7C9-B7DBEBE90008}"/>
              </a:ext>
            </a:extLst>
          </p:cNvPr>
          <p:cNvSpPr txBox="1"/>
          <p:nvPr/>
        </p:nvSpPr>
        <p:spPr>
          <a:xfrm>
            <a:off x="673376" y="259369"/>
            <a:ext cx="10637354" cy="1477328"/>
          </a:xfrm>
          <a:prstGeom prst="rect">
            <a:avLst/>
          </a:prstGeom>
          <a:noFill/>
        </p:spPr>
        <p:txBody>
          <a:bodyPr wrap="square">
            <a:spAutoFit/>
          </a:bodyPr>
          <a:lstStyle/>
          <a:p>
            <a:r>
              <a:rPr lang="en-US" b="1" dirty="0"/>
              <a:t>Now, </a:t>
            </a:r>
            <a:r>
              <a:rPr lang="en-US" dirty="0"/>
              <a:t>the next step is to </a:t>
            </a:r>
            <a:r>
              <a:rPr lang="en-US" b="1" dirty="0"/>
              <a:t>find the distance between the data point and the given Centroids</a:t>
            </a:r>
            <a:r>
              <a:rPr lang="en-US" dirty="0"/>
              <a:t> and </a:t>
            </a:r>
            <a:r>
              <a:rPr lang="en-US" b="1" dirty="0"/>
              <a:t>cluster them accordingly. </a:t>
            </a:r>
            <a:r>
              <a:rPr lang="en-US" dirty="0"/>
              <a:t> So, The best way to find the distance is by </a:t>
            </a:r>
            <a:r>
              <a:rPr lang="en-US" b="1" dirty="0">
                <a:solidFill>
                  <a:srgbClr val="C00000"/>
                </a:solidFill>
              </a:rPr>
              <a:t>using a straight line </a:t>
            </a:r>
            <a:r>
              <a:rPr lang="en-US" dirty="0"/>
              <a:t>as shown below or </a:t>
            </a:r>
            <a:r>
              <a:rPr lang="en-US" b="1" dirty="0">
                <a:solidFill>
                  <a:srgbClr val="C00000"/>
                </a:solidFill>
              </a:rPr>
              <a:t>using Euclidian Distance.</a:t>
            </a:r>
            <a:br>
              <a:rPr lang="en-US" b="1" dirty="0">
                <a:solidFill>
                  <a:srgbClr val="C00000"/>
                </a:solidFill>
              </a:rPr>
            </a:br>
            <a:r>
              <a:rPr lang="en-US" dirty="0"/>
              <a:t>	Here we used the Line, So this will divide the data points into two section like left and right. So we got 2 imperfect clunky clusters.</a:t>
            </a:r>
          </a:p>
        </p:txBody>
      </p:sp>
    </p:spTree>
    <p:extLst>
      <p:ext uri="{BB962C8B-B14F-4D97-AF65-F5344CB8AC3E}">
        <p14:creationId xmlns:p14="http://schemas.microsoft.com/office/powerpoint/2010/main" val="406368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upervised Learning in Action: Real-World Applications and Examples -  Shiksha Online">
            <a:extLst>
              <a:ext uri="{FF2B5EF4-FFF2-40B4-BE49-F238E27FC236}">
                <a16:creationId xmlns:a16="http://schemas.microsoft.com/office/drawing/2014/main" id="{674F2E8D-9A4B-FD40-5850-E48E8604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4553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A8CA1-E373-A8A7-058A-003249029A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1913E0-423B-6BAC-8F22-835F4AAA0CFD}"/>
              </a:ext>
            </a:extLst>
          </p:cNvPr>
          <p:cNvSpPr txBox="1"/>
          <p:nvPr/>
        </p:nvSpPr>
        <p:spPr>
          <a:xfrm>
            <a:off x="673376" y="259369"/>
            <a:ext cx="10637354" cy="923330"/>
          </a:xfrm>
          <a:prstGeom prst="rect">
            <a:avLst/>
          </a:prstGeom>
          <a:noFill/>
        </p:spPr>
        <p:txBody>
          <a:bodyPr wrap="square">
            <a:spAutoFit/>
          </a:bodyPr>
          <a:lstStyle/>
          <a:p>
            <a:r>
              <a:rPr lang="en-US" b="1" dirty="0"/>
              <a:t>Now, </a:t>
            </a:r>
            <a:r>
              <a:rPr lang="en-US" dirty="0"/>
              <a:t>we will try to </a:t>
            </a:r>
            <a:r>
              <a:rPr lang="en-US" b="1" dirty="0">
                <a:solidFill>
                  <a:srgbClr val="C00000"/>
                </a:solidFill>
              </a:rPr>
              <a:t>adjust the Centroid</a:t>
            </a:r>
            <a:r>
              <a:rPr lang="en-US" dirty="0"/>
              <a:t>, So that the cluster will be more better than the initial one. </a:t>
            </a:r>
          </a:p>
          <a:p>
            <a:r>
              <a:rPr lang="en-US" dirty="0"/>
              <a:t>For Example: Now, we got 2 initial clusters which are not proper. So place the centroid of that cluster into the center of the cluster </a:t>
            </a:r>
          </a:p>
        </p:txBody>
      </p:sp>
      <p:grpSp>
        <p:nvGrpSpPr>
          <p:cNvPr id="8" name="Group 7">
            <a:extLst>
              <a:ext uri="{FF2B5EF4-FFF2-40B4-BE49-F238E27FC236}">
                <a16:creationId xmlns:a16="http://schemas.microsoft.com/office/drawing/2014/main" id="{662E7845-3805-BE69-CB1D-F02862AEA3A1}"/>
              </a:ext>
            </a:extLst>
          </p:cNvPr>
          <p:cNvGrpSpPr/>
          <p:nvPr/>
        </p:nvGrpSpPr>
        <p:grpSpPr>
          <a:xfrm>
            <a:off x="1012956" y="1133003"/>
            <a:ext cx="9285202" cy="5685241"/>
            <a:chOff x="1012956" y="1133003"/>
            <a:chExt cx="9285202" cy="5685241"/>
          </a:xfrm>
        </p:grpSpPr>
        <p:pic>
          <p:nvPicPr>
            <p:cNvPr id="5" name="Picture 4">
              <a:extLst>
                <a:ext uri="{FF2B5EF4-FFF2-40B4-BE49-F238E27FC236}">
                  <a16:creationId xmlns:a16="http://schemas.microsoft.com/office/drawing/2014/main" id="{6D93728B-B058-26A0-A212-CBF980894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56" y="1133003"/>
              <a:ext cx="9285202" cy="5465628"/>
            </a:xfrm>
            <a:prstGeom prst="rect">
              <a:avLst/>
            </a:prstGeom>
          </p:spPr>
        </p:pic>
        <p:sp>
          <p:nvSpPr>
            <p:cNvPr id="7" name="Rectangle 6">
              <a:extLst>
                <a:ext uri="{FF2B5EF4-FFF2-40B4-BE49-F238E27FC236}">
                  <a16:creationId xmlns:a16="http://schemas.microsoft.com/office/drawing/2014/main" id="{825F0BE4-6C9D-80E0-ED44-1CC6BCFBE826}"/>
                </a:ext>
              </a:extLst>
            </p:cNvPr>
            <p:cNvSpPr/>
            <p:nvPr/>
          </p:nvSpPr>
          <p:spPr>
            <a:xfrm>
              <a:off x="8213224" y="5830891"/>
              <a:ext cx="2084934" cy="9873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Tree>
    <p:extLst>
      <p:ext uri="{BB962C8B-B14F-4D97-AF65-F5344CB8AC3E}">
        <p14:creationId xmlns:p14="http://schemas.microsoft.com/office/powerpoint/2010/main" val="5059368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C920B-D108-EFB2-38F4-89D8E45AB3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A8B65D-5412-3FF5-2FB9-3177EE0754EA}"/>
              </a:ext>
            </a:extLst>
          </p:cNvPr>
          <p:cNvSpPr txBox="1"/>
          <p:nvPr/>
        </p:nvSpPr>
        <p:spPr>
          <a:xfrm>
            <a:off x="673376" y="259369"/>
            <a:ext cx="10637354" cy="646331"/>
          </a:xfrm>
          <a:prstGeom prst="rect">
            <a:avLst/>
          </a:prstGeom>
          <a:noFill/>
        </p:spPr>
        <p:txBody>
          <a:bodyPr wrap="square">
            <a:spAutoFit/>
          </a:bodyPr>
          <a:lstStyle/>
          <a:p>
            <a:r>
              <a:rPr lang="en-US" b="1" dirty="0"/>
              <a:t>	Repeat the </a:t>
            </a:r>
            <a:r>
              <a:rPr lang="en-US" dirty="0"/>
              <a:t>Same steps until we get a Cluster with Proper Data points. Which means until the datapoint change its cluster after the adjustment.</a:t>
            </a:r>
          </a:p>
        </p:txBody>
      </p:sp>
      <p:grpSp>
        <p:nvGrpSpPr>
          <p:cNvPr id="6" name="Group 5">
            <a:extLst>
              <a:ext uri="{FF2B5EF4-FFF2-40B4-BE49-F238E27FC236}">
                <a16:creationId xmlns:a16="http://schemas.microsoft.com/office/drawing/2014/main" id="{0B717FE7-9465-1F52-2E54-334D2EABE3BB}"/>
              </a:ext>
            </a:extLst>
          </p:cNvPr>
          <p:cNvGrpSpPr/>
          <p:nvPr/>
        </p:nvGrpSpPr>
        <p:grpSpPr>
          <a:xfrm>
            <a:off x="881270" y="905700"/>
            <a:ext cx="9723782" cy="5731534"/>
            <a:chOff x="881270" y="905700"/>
            <a:chExt cx="9723782" cy="5731534"/>
          </a:xfrm>
        </p:grpSpPr>
        <p:pic>
          <p:nvPicPr>
            <p:cNvPr id="4" name="Picture 3">
              <a:extLst>
                <a:ext uri="{FF2B5EF4-FFF2-40B4-BE49-F238E27FC236}">
                  <a16:creationId xmlns:a16="http://schemas.microsoft.com/office/drawing/2014/main" id="{070C9C51-634D-A99F-3531-3B5152FBC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270" y="905700"/>
              <a:ext cx="9723782" cy="5731534"/>
            </a:xfrm>
            <a:prstGeom prst="rect">
              <a:avLst/>
            </a:prstGeom>
          </p:spPr>
        </p:pic>
        <p:sp>
          <p:nvSpPr>
            <p:cNvPr id="5" name="Rectangle 4">
              <a:extLst>
                <a:ext uri="{FF2B5EF4-FFF2-40B4-BE49-F238E27FC236}">
                  <a16:creationId xmlns:a16="http://schemas.microsoft.com/office/drawing/2014/main" id="{047BE972-58C0-1446-C39C-42ED00AC48C5}"/>
                </a:ext>
              </a:extLst>
            </p:cNvPr>
            <p:cNvSpPr/>
            <p:nvPr/>
          </p:nvSpPr>
          <p:spPr>
            <a:xfrm>
              <a:off x="8262918" y="5611278"/>
              <a:ext cx="2342133" cy="10259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Tree>
    <p:extLst>
      <p:ext uri="{BB962C8B-B14F-4D97-AF65-F5344CB8AC3E}">
        <p14:creationId xmlns:p14="http://schemas.microsoft.com/office/powerpoint/2010/main" val="311793422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C7645-A1F8-CFCD-0980-704C640FCB01}"/>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1B930C6D-ECCF-15ED-5603-C37EA4622706}"/>
              </a:ext>
            </a:extLst>
          </p:cNvPr>
          <p:cNvGrpSpPr/>
          <p:nvPr/>
        </p:nvGrpSpPr>
        <p:grpSpPr>
          <a:xfrm>
            <a:off x="881269" y="1182698"/>
            <a:ext cx="9953601" cy="5535833"/>
            <a:chOff x="634443" y="461134"/>
            <a:chExt cx="10200428" cy="6018862"/>
          </a:xfrm>
        </p:grpSpPr>
        <p:pic>
          <p:nvPicPr>
            <p:cNvPr id="3" name="Picture 2">
              <a:extLst>
                <a:ext uri="{FF2B5EF4-FFF2-40B4-BE49-F238E27FC236}">
                  <a16:creationId xmlns:a16="http://schemas.microsoft.com/office/drawing/2014/main" id="{2C312F32-F96D-C092-3061-D17B084D1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43" y="461134"/>
              <a:ext cx="9751948" cy="5998984"/>
            </a:xfrm>
            <a:prstGeom prst="rect">
              <a:avLst/>
            </a:prstGeom>
          </p:spPr>
        </p:pic>
        <p:sp>
          <p:nvSpPr>
            <p:cNvPr id="4" name="Rectangle 3">
              <a:extLst>
                <a:ext uri="{FF2B5EF4-FFF2-40B4-BE49-F238E27FC236}">
                  <a16:creationId xmlns:a16="http://schemas.microsoft.com/office/drawing/2014/main" id="{20915632-0DD5-6FC3-BD70-EA5228A34329}"/>
                </a:ext>
              </a:extLst>
            </p:cNvPr>
            <p:cNvSpPr/>
            <p:nvPr/>
          </p:nvSpPr>
          <p:spPr>
            <a:xfrm>
              <a:off x="8749937" y="5492643"/>
              <a:ext cx="2084934" cy="9873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grpSp>
      <p:sp>
        <p:nvSpPr>
          <p:cNvPr id="6" name="TextBox 5">
            <a:extLst>
              <a:ext uri="{FF2B5EF4-FFF2-40B4-BE49-F238E27FC236}">
                <a16:creationId xmlns:a16="http://schemas.microsoft.com/office/drawing/2014/main" id="{3F857AB6-08C4-2AAA-EB99-FAB8DCA51EEA}"/>
              </a:ext>
            </a:extLst>
          </p:cNvPr>
          <p:cNvSpPr txBox="1"/>
          <p:nvPr/>
        </p:nvSpPr>
        <p:spPr>
          <a:xfrm>
            <a:off x="673376" y="259369"/>
            <a:ext cx="10637354" cy="923330"/>
          </a:xfrm>
          <a:prstGeom prst="rect">
            <a:avLst/>
          </a:prstGeom>
          <a:noFill/>
        </p:spPr>
        <p:txBody>
          <a:bodyPr wrap="square">
            <a:spAutoFit/>
          </a:bodyPr>
          <a:lstStyle/>
          <a:p>
            <a:r>
              <a:rPr lang="en-US" b="1" dirty="0"/>
              <a:t>	We have </a:t>
            </a:r>
            <a:r>
              <a:rPr lang="en-US" dirty="0"/>
              <a:t>to keep on repeating this process, like recalculate the centroids, then recalculate the distance from each individual data points to these centroids, and readjust the clusters, Until the point that none of the data point changes the Cluster. </a:t>
            </a:r>
          </a:p>
        </p:txBody>
      </p:sp>
    </p:spTree>
    <p:extLst>
      <p:ext uri="{BB962C8B-B14F-4D97-AF65-F5344CB8AC3E}">
        <p14:creationId xmlns:p14="http://schemas.microsoft.com/office/powerpoint/2010/main" val="39779278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85F2D-6BF4-7E1B-A452-5A6C07B59DF1}"/>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83DA9D50-BE10-38FC-AABA-576F7ABC122F}"/>
              </a:ext>
            </a:extLst>
          </p:cNvPr>
          <p:cNvGrpSpPr/>
          <p:nvPr/>
        </p:nvGrpSpPr>
        <p:grpSpPr>
          <a:xfrm>
            <a:off x="820121" y="779851"/>
            <a:ext cx="10023469" cy="5869427"/>
            <a:chOff x="820121" y="412104"/>
            <a:chExt cx="10023469" cy="5869427"/>
          </a:xfrm>
        </p:grpSpPr>
        <p:pic>
          <p:nvPicPr>
            <p:cNvPr id="3" name="Picture 2">
              <a:extLst>
                <a:ext uri="{FF2B5EF4-FFF2-40B4-BE49-F238E27FC236}">
                  <a16:creationId xmlns:a16="http://schemas.microsoft.com/office/drawing/2014/main" id="{91730150-28FB-B9D9-0B74-0D5B6DB8A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21" y="412104"/>
              <a:ext cx="10023469" cy="5785294"/>
            </a:xfrm>
            <a:prstGeom prst="rect">
              <a:avLst/>
            </a:prstGeom>
          </p:spPr>
        </p:pic>
        <p:sp>
          <p:nvSpPr>
            <p:cNvPr id="5" name="Rectangle 4">
              <a:extLst>
                <a:ext uri="{FF2B5EF4-FFF2-40B4-BE49-F238E27FC236}">
                  <a16:creationId xmlns:a16="http://schemas.microsoft.com/office/drawing/2014/main" id="{93526B2A-F86B-4C0C-7090-6267AB201205}"/>
                </a:ext>
              </a:extLst>
            </p:cNvPr>
            <p:cNvSpPr/>
            <p:nvPr/>
          </p:nvSpPr>
          <p:spPr>
            <a:xfrm>
              <a:off x="8571033" y="5294178"/>
              <a:ext cx="2084934" cy="9873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grpSp>
      <p:sp>
        <p:nvSpPr>
          <p:cNvPr id="7" name="TextBox 6">
            <a:extLst>
              <a:ext uri="{FF2B5EF4-FFF2-40B4-BE49-F238E27FC236}">
                <a16:creationId xmlns:a16="http://schemas.microsoft.com/office/drawing/2014/main" id="{6F9F22B7-4FF7-22AE-1A2B-C2F9010FE09C}"/>
              </a:ext>
            </a:extLst>
          </p:cNvPr>
          <p:cNvSpPr txBox="1"/>
          <p:nvPr/>
        </p:nvSpPr>
        <p:spPr>
          <a:xfrm>
            <a:off x="3148219" y="410519"/>
            <a:ext cx="5558459" cy="369332"/>
          </a:xfrm>
          <a:prstGeom prst="rect">
            <a:avLst/>
          </a:prstGeom>
          <a:noFill/>
        </p:spPr>
        <p:txBody>
          <a:bodyPr wrap="square">
            <a:spAutoFit/>
          </a:bodyPr>
          <a:lstStyle/>
          <a:p>
            <a:pPr algn="ctr"/>
            <a:r>
              <a:rPr lang="en-US" b="1" dirty="0">
                <a:solidFill>
                  <a:srgbClr val="C00000"/>
                </a:solidFill>
              </a:rPr>
              <a:t>This is the Final Clustering which satisfies the Condition.</a:t>
            </a:r>
            <a:endParaRPr lang="en-US" dirty="0">
              <a:solidFill>
                <a:srgbClr val="C00000"/>
              </a:solidFill>
            </a:endParaRPr>
          </a:p>
        </p:txBody>
      </p:sp>
    </p:spTree>
    <p:extLst>
      <p:ext uri="{BB962C8B-B14F-4D97-AF65-F5344CB8AC3E}">
        <p14:creationId xmlns:p14="http://schemas.microsoft.com/office/powerpoint/2010/main" val="14126870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38E2F-C6F6-8D25-B045-53A49F80EF6C}"/>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B2CC71F-24E9-86BB-2B19-135BC5F4CB07}"/>
              </a:ext>
            </a:extLst>
          </p:cNvPr>
          <p:cNvGrpSpPr/>
          <p:nvPr/>
        </p:nvGrpSpPr>
        <p:grpSpPr>
          <a:xfrm>
            <a:off x="1033670" y="745538"/>
            <a:ext cx="10124660" cy="5575645"/>
            <a:chOff x="1033670" y="745538"/>
            <a:chExt cx="10124660" cy="5575645"/>
          </a:xfrm>
        </p:grpSpPr>
        <p:pic>
          <p:nvPicPr>
            <p:cNvPr id="3" name="Picture 2">
              <a:extLst>
                <a:ext uri="{FF2B5EF4-FFF2-40B4-BE49-F238E27FC236}">
                  <a16:creationId xmlns:a16="http://schemas.microsoft.com/office/drawing/2014/main" id="{B78539C0-37EC-DA00-884E-A911F088E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70" y="745538"/>
              <a:ext cx="9953046" cy="5545931"/>
            </a:xfrm>
            <a:prstGeom prst="rect">
              <a:avLst/>
            </a:prstGeom>
          </p:spPr>
        </p:pic>
        <p:sp>
          <p:nvSpPr>
            <p:cNvPr id="5" name="Rectangle 4">
              <a:extLst>
                <a:ext uri="{FF2B5EF4-FFF2-40B4-BE49-F238E27FC236}">
                  <a16:creationId xmlns:a16="http://schemas.microsoft.com/office/drawing/2014/main" id="{572DD208-9D27-CA1E-9B38-2C355DD5C83D}"/>
                </a:ext>
              </a:extLst>
            </p:cNvPr>
            <p:cNvSpPr/>
            <p:nvPr/>
          </p:nvSpPr>
          <p:spPr>
            <a:xfrm>
              <a:off x="9123847" y="5413068"/>
              <a:ext cx="2034483" cy="9081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23210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CA548-D05F-D88F-69B1-1CA3F1C0921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A8C71F-0EB3-C855-A476-343871A042B8}"/>
              </a:ext>
            </a:extLst>
          </p:cNvPr>
          <p:cNvSpPr txBox="1"/>
          <p:nvPr/>
        </p:nvSpPr>
        <p:spPr>
          <a:xfrm>
            <a:off x="437321" y="221676"/>
            <a:ext cx="11062253" cy="1754326"/>
          </a:xfrm>
          <a:prstGeom prst="rect">
            <a:avLst/>
          </a:prstGeom>
          <a:noFill/>
        </p:spPr>
        <p:txBody>
          <a:bodyPr wrap="square">
            <a:spAutoFit/>
          </a:bodyPr>
          <a:lstStyle/>
          <a:p>
            <a:r>
              <a:rPr lang="en-US" b="1" dirty="0">
                <a:solidFill>
                  <a:srgbClr val="C00000"/>
                </a:solidFill>
              </a:rPr>
              <a:t>How to Determine Correct Number of Clusters (K): (</a:t>
            </a:r>
            <a:r>
              <a:rPr lang="en-US" b="1" dirty="0"/>
              <a:t>Elbow Method)</a:t>
            </a:r>
          </a:p>
          <a:p>
            <a:r>
              <a:rPr lang="en-US" dirty="0"/>
              <a:t>	</a:t>
            </a:r>
          </a:p>
          <a:p>
            <a:r>
              <a:rPr lang="en-US" dirty="0"/>
              <a:t>Find </a:t>
            </a:r>
            <a:r>
              <a:rPr lang="en-US" b="1" dirty="0">
                <a:solidFill>
                  <a:schemeClr val="accent6"/>
                </a:solidFill>
              </a:rPr>
              <a:t>Sum of Squared Errors (SSE) </a:t>
            </a:r>
            <a:r>
              <a:rPr lang="en-US" b="1" dirty="0"/>
              <a:t>for Each Cluster in Each Iteration. </a:t>
            </a:r>
          </a:p>
          <a:p>
            <a:r>
              <a:rPr lang="en-US" dirty="0"/>
              <a:t>	Which means For each of the cluster you try to </a:t>
            </a:r>
            <a:r>
              <a:rPr lang="en-US" b="1" dirty="0">
                <a:solidFill>
                  <a:srgbClr val="C00000"/>
                </a:solidFill>
              </a:rPr>
              <a:t>compute the distance of individual data point from the centroid and then square it and sum it up</a:t>
            </a:r>
            <a:r>
              <a:rPr lang="en-US" dirty="0"/>
              <a:t>. Do the same for all of the clusters you have and at the end you will get the following: </a:t>
            </a:r>
            <a:r>
              <a:rPr lang="en-US" b="1" dirty="0"/>
              <a:t>SSE1 + SSE2 + ………… + </a:t>
            </a:r>
            <a:r>
              <a:rPr lang="en-US" b="1" dirty="0" err="1"/>
              <a:t>SSEk</a:t>
            </a:r>
            <a:endParaRPr lang="en-US" b="1" dirty="0"/>
          </a:p>
        </p:txBody>
      </p:sp>
      <p:grpSp>
        <p:nvGrpSpPr>
          <p:cNvPr id="6" name="Group 5">
            <a:extLst>
              <a:ext uri="{FF2B5EF4-FFF2-40B4-BE49-F238E27FC236}">
                <a16:creationId xmlns:a16="http://schemas.microsoft.com/office/drawing/2014/main" id="{F912232D-209F-E237-1D76-0F879F5B9E0B}"/>
              </a:ext>
            </a:extLst>
          </p:cNvPr>
          <p:cNvGrpSpPr/>
          <p:nvPr/>
        </p:nvGrpSpPr>
        <p:grpSpPr>
          <a:xfrm>
            <a:off x="1514672" y="1976002"/>
            <a:ext cx="9162656" cy="4881998"/>
            <a:chOff x="1514672" y="1976002"/>
            <a:chExt cx="9162656" cy="4881998"/>
          </a:xfrm>
        </p:grpSpPr>
        <p:pic>
          <p:nvPicPr>
            <p:cNvPr id="4" name="Picture 3">
              <a:extLst>
                <a:ext uri="{FF2B5EF4-FFF2-40B4-BE49-F238E27FC236}">
                  <a16:creationId xmlns:a16="http://schemas.microsoft.com/office/drawing/2014/main" id="{0953A063-ED2B-A9C8-73CB-30F905594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672" y="1976002"/>
              <a:ext cx="8552727" cy="4881998"/>
            </a:xfrm>
            <a:prstGeom prst="rect">
              <a:avLst/>
            </a:prstGeom>
          </p:spPr>
        </p:pic>
        <p:sp>
          <p:nvSpPr>
            <p:cNvPr id="5" name="Rectangle 4">
              <a:extLst>
                <a:ext uri="{FF2B5EF4-FFF2-40B4-BE49-F238E27FC236}">
                  <a16:creationId xmlns:a16="http://schemas.microsoft.com/office/drawing/2014/main" id="{A497A2CB-0835-A1CC-D30A-65639A0D4FA7}"/>
                </a:ext>
              </a:extLst>
            </p:cNvPr>
            <p:cNvSpPr/>
            <p:nvPr/>
          </p:nvSpPr>
          <p:spPr>
            <a:xfrm>
              <a:off x="8642845" y="5949885"/>
              <a:ext cx="2034483" cy="9081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Tree>
    <p:extLst>
      <p:ext uri="{BB962C8B-B14F-4D97-AF65-F5344CB8AC3E}">
        <p14:creationId xmlns:p14="http://schemas.microsoft.com/office/powerpoint/2010/main" val="16262951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CE768-31BE-68AD-B4E9-F6A9338239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CE9C6C3-2F7D-F427-426E-E99E0CAB4F08}"/>
              </a:ext>
            </a:extLst>
          </p:cNvPr>
          <p:cNvSpPr txBox="1"/>
          <p:nvPr/>
        </p:nvSpPr>
        <p:spPr>
          <a:xfrm>
            <a:off x="437321" y="221676"/>
            <a:ext cx="11062253" cy="646331"/>
          </a:xfrm>
          <a:prstGeom prst="rect">
            <a:avLst/>
          </a:prstGeom>
          <a:noFill/>
        </p:spPr>
        <p:txBody>
          <a:bodyPr wrap="square">
            <a:spAutoFit/>
          </a:bodyPr>
          <a:lstStyle/>
          <a:p>
            <a:r>
              <a:rPr lang="en-US" dirty="0"/>
              <a:t>	Once we get SSE for all the Clusters then we will </a:t>
            </a:r>
            <a:r>
              <a:rPr lang="en-US" b="1" dirty="0">
                <a:solidFill>
                  <a:srgbClr val="C00000"/>
                </a:solidFill>
              </a:rPr>
              <a:t>plot a graph </a:t>
            </a:r>
            <a:r>
              <a:rPr lang="en-US" dirty="0"/>
              <a:t>as below to find the </a:t>
            </a:r>
            <a:r>
              <a:rPr lang="en-US" b="1" dirty="0">
                <a:solidFill>
                  <a:srgbClr val="C00000"/>
                </a:solidFill>
              </a:rPr>
              <a:t>Elbow</a:t>
            </a:r>
            <a:r>
              <a:rPr lang="en-US" dirty="0"/>
              <a:t> which indicates the best number of cluster to consider or take initially.</a:t>
            </a:r>
          </a:p>
        </p:txBody>
      </p:sp>
      <p:sp>
        <p:nvSpPr>
          <p:cNvPr id="5" name="Rectangle 4">
            <a:extLst>
              <a:ext uri="{FF2B5EF4-FFF2-40B4-BE49-F238E27FC236}">
                <a16:creationId xmlns:a16="http://schemas.microsoft.com/office/drawing/2014/main" id="{CEB2A1D8-9019-B97E-6A28-D39D9B60DB0C}"/>
              </a:ext>
            </a:extLst>
          </p:cNvPr>
          <p:cNvSpPr/>
          <p:nvPr/>
        </p:nvSpPr>
        <p:spPr>
          <a:xfrm>
            <a:off x="8672662" y="5481981"/>
            <a:ext cx="2034483" cy="9081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a:solidFill>
                  <a:schemeClr val="bg1"/>
                </a:solidFill>
              </a:ln>
            </a:endParaRPr>
          </a:p>
        </p:txBody>
      </p:sp>
      <p:grpSp>
        <p:nvGrpSpPr>
          <p:cNvPr id="10" name="Group 9">
            <a:extLst>
              <a:ext uri="{FF2B5EF4-FFF2-40B4-BE49-F238E27FC236}">
                <a16:creationId xmlns:a16="http://schemas.microsoft.com/office/drawing/2014/main" id="{8D31FB51-2FFE-1016-ED21-F0BC0BED17B7}"/>
              </a:ext>
            </a:extLst>
          </p:cNvPr>
          <p:cNvGrpSpPr/>
          <p:nvPr/>
        </p:nvGrpSpPr>
        <p:grpSpPr>
          <a:xfrm>
            <a:off x="858065" y="1032805"/>
            <a:ext cx="9849080" cy="5568375"/>
            <a:chOff x="858065" y="1032805"/>
            <a:chExt cx="9849080" cy="5568375"/>
          </a:xfrm>
        </p:grpSpPr>
        <p:pic>
          <p:nvPicPr>
            <p:cNvPr id="8" name="Picture 7">
              <a:extLst>
                <a:ext uri="{FF2B5EF4-FFF2-40B4-BE49-F238E27FC236}">
                  <a16:creationId xmlns:a16="http://schemas.microsoft.com/office/drawing/2014/main" id="{5757498A-46E4-CFE7-96D8-FBD76C222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065" y="1032805"/>
              <a:ext cx="9458753" cy="5498014"/>
            </a:xfrm>
            <a:prstGeom prst="rect">
              <a:avLst/>
            </a:prstGeom>
          </p:spPr>
        </p:pic>
        <p:sp>
          <p:nvSpPr>
            <p:cNvPr id="9" name="Rectangle 8">
              <a:extLst>
                <a:ext uri="{FF2B5EF4-FFF2-40B4-BE49-F238E27FC236}">
                  <a16:creationId xmlns:a16="http://schemas.microsoft.com/office/drawing/2014/main" id="{7811E87F-B287-B672-54D1-942AE0663A62}"/>
                </a:ext>
              </a:extLst>
            </p:cNvPr>
            <p:cNvSpPr/>
            <p:nvPr/>
          </p:nvSpPr>
          <p:spPr>
            <a:xfrm>
              <a:off x="8672662" y="5693065"/>
              <a:ext cx="2034483" cy="9081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Tree>
    <p:extLst>
      <p:ext uri="{BB962C8B-B14F-4D97-AF65-F5344CB8AC3E}">
        <p14:creationId xmlns:p14="http://schemas.microsoft.com/office/powerpoint/2010/main" val="32538421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6C64C-ABC0-8A82-BEDA-7AC6C66F14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17866D7-78DC-0572-457E-6633148B5A58}"/>
              </a:ext>
            </a:extLst>
          </p:cNvPr>
          <p:cNvSpPr txBox="1"/>
          <p:nvPr/>
        </p:nvSpPr>
        <p:spPr>
          <a:xfrm>
            <a:off x="625513" y="619803"/>
            <a:ext cx="11302327" cy="5447645"/>
          </a:xfrm>
          <a:prstGeom prst="rect">
            <a:avLst/>
          </a:prstGeom>
          <a:noFill/>
        </p:spPr>
        <p:txBody>
          <a:bodyPr wrap="square">
            <a:spAutoFit/>
          </a:bodyPr>
          <a:lstStyle/>
          <a:p>
            <a:r>
              <a:rPr lang="en-US" sz="2400" b="1" i="0" dirty="0">
                <a:solidFill>
                  <a:schemeClr val="accent6"/>
                </a:solidFill>
                <a:effectLst/>
                <a:latin typeface="Söhne"/>
              </a:rPr>
              <a:t>k-Medoids Cluster:</a:t>
            </a:r>
          </a:p>
          <a:p>
            <a:r>
              <a:rPr lang="en-US" b="0" i="0" dirty="0">
                <a:solidFill>
                  <a:srgbClr val="0D0D0D"/>
                </a:solidFill>
                <a:effectLst/>
                <a:latin typeface="Söhne"/>
              </a:rPr>
              <a:t>	The k-Medoids algorithm is a </a:t>
            </a:r>
            <a:r>
              <a:rPr lang="en-US" b="1" i="0" dirty="0">
                <a:solidFill>
                  <a:srgbClr val="C00000"/>
                </a:solidFill>
                <a:effectLst/>
                <a:latin typeface="Söhne"/>
              </a:rPr>
              <a:t>variation of the k-Means algorithm </a:t>
            </a:r>
            <a:r>
              <a:rPr lang="en-US" b="0" i="0" dirty="0">
                <a:solidFill>
                  <a:srgbClr val="0D0D0D"/>
                </a:solidFill>
                <a:effectLst/>
                <a:latin typeface="Söhne"/>
              </a:rPr>
              <a:t>that focuses on </a:t>
            </a:r>
            <a:r>
              <a:rPr lang="en-US" b="1" i="0" dirty="0">
                <a:solidFill>
                  <a:srgbClr val="0D0D0D"/>
                </a:solidFill>
                <a:effectLst/>
                <a:latin typeface="Söhne"/>
              </a:rPr>
              <a:t>finding representative </a:t>
            </a:r>
            <a:r>
              <a:rPr lang="en-US" b="1" i="0" dirty="0">
                <a:solidFill>
                  <a:srgbClr val="C00000"/>
                </a:solidFill>
                <a:effectLst/>
                <a:latin typeface="Söhne"/>
              </a:rPr>
              <a:t>objects</a:t>
            </a:r>
            <a:r>
              <a:rPr lang="en-US" b="1" i="0" dirty="0">
                <a:solidFill>
                  <a:srgbClr val="0D0D0D"/>
                </a:solidFill>
                <a:effectLst/>
                <a:latin typeface="Söhne"/>
              </a:rPr>
              <a:t> </a:t>
            </a:r>
            <a:r>
              <a:rPr lang="en-US" dirty="0">
                <a:solidFill>
                  <a:srgbClr val="0D0D0D"/>
                </a:solidFill>
                <a:latin typeface="Söhne"/>
              </a:rPr>
              <a:t>or </a:t>
            </a:r>
            <a:r>
              <a:rPr lang="en-US" b="1" i="0" dirty="0">
                <a:solidFill>
                  <a:srgbClr val="C00000"/>
                </a:solidFill>
                <a:effectLst/>
                <a:latin typeface="Söhne"/>
              </a:rPr>
              <a:t>medoids</a:t>
            </a:r>
            <a:r>
              <a:rPr lang="en-US" b="1" i="0" dirty="0">
                <a:solidFill>
                  <a:srgbClr val="0D0D0D"/>
                </a:solidFill>
                <a:effectLst/>
                <a:latin typeface="Söhne"/>
              </a:rPr>
              <a:t> in the dataset to form clusters</a:t>
            </a:r>
            <a:r>
              <a:rPr lang="en-US" b="0" i="0" dirty="0">
                <a:solidFill>
                  <a:srgbClr val="0D0D0D"/>
                </a:solidFill>
                <a:effectLst/>
                <a:latin typeface="Söhne"/>
              </a:rPr>
              <a:t>. Instead of using the </a:t>
            </a:r>
            <a:r>
              <a:rPr lang="en-US" b="1" i="0" dirty="0">
                <a:solidFill>
                  <a:srgbClr val="C00000"/>
                </a:solidFill>
                <a:effectLst/>
                <a:latin typeface="Söhne"/>
              </a:rPr>
              <a:t>mean</a:t>
            </a:r>
            <a:r>
              <a:rPr lang="en-US" b="0" i="0" dirty="0">
                <a:solidFill>
                  <a:srgbClr val="0D0D0D"/>
                </a:solidFill>
                <a:effectLst/>
                <a:latin typeface="Söhne"/>
              </a:rPr>
              <a:t> or </a:t>
            </a:r>
            <a:r>
              <a:rPr lang="en-US" b="1" i="0" dirty="0">
                <a:solidFill>
                  <a:srgbClr val="C00000"/>
                </a:solidFill>
                <a:effectLst/>
                <a:latin typeface="Söhne"/>
              </a:rPr>
              <a:t>centroid</a:t>
            </a:r>
            <a:r>
              <a:rPr lang="en-US" b="0" i="0" dirty="0">
                <a:solidFill>
                  <a:srgbClr val="0D0D0D"/>
                </a:solidFill>
                <a:effectLst/>
                <a:latin typeface="Söhne"/>
              </a:rPr>
              <a:t> of the data points within a cluster, the k-Medoids algorithm </a:t>
            </a:r>
            <a:r>
              <a:rPr lang="en-US" b="1" i="0" dirty="0">
                <a:solidFill>
                  <a:srgbClr val="00B050"/>
                </a:solidFill>
                <a:effectLst/>
                <a:latin typeface="Söhne"/>
              </a:rPr>
              <a:t>selects actual data points </a:t>
            </a:r>
            <a:r>
              <a:rPr lang="en-US" i="0" dirty="0">
                <a:solidFill>
                  <a:srgbClr val="00B050"/>
                </a:solidFill>
                <a:effectLst/>
                <a:latin typeface="Söhne"/>
              </a:rPr>
              <a:t>or </a:t>
            </a:r>
            <a:r>
              <a:rPr lang="en-US" b="1" i="0" dirty="0">
                <a:solidFill>
                  <a:srgbClr val="00B050"/>
                </a:solidFill>
                <a:effectLst/>
                <a:latin typeface="Söhne"/>
              </a:rPr>
              <a:t>medoids</a:t>
            </a:r>
            <a:r>
              <a:rPr lang="en-US" b="0" i="0" dirty="0">
                <a:solidFill>
                  <a:srgbClr val="00B050"/>
                </a:solidFill>
                <a:effectLst/>
                <a:latin typeface="Söhne"/>
              </a:rPr>
              <a:t> as cluster representatives</a:t>
            </a:r>
            <a:r>
              <a:rPr lang="en-US" b="0" i="0" dirty="0">
                <a:solidFill>
                  <a:srgbClr val="0D0D0D"/>
                </a:solidFill>
                <a:effectLst/>
                <a:latin typeface="Söhne"/>
              </a:rPr>
              <a:t>. This makes the k-Medoids algorithm more robust to outliers compared to k-Means, as it directly uses data points as cluster centers rather than </a:t>
            </a:r>
            <a:r>
              <a:rPr lang="en-US" b="1" i="0" dirty="0">
                <a:solidFill>
                  <a:srgbClr val="0D0D0D"/>
                </a:solidFill>
                <a:effectLst/>
                <a:latin typeface="Söhne"/>
              </a:rPr>
              <a:t>relying on the mean</a:t>
            </a:r>
            <a:r>
              <a:rPr lang="en-US" b="0" i="0" dirty="0">
                <a:solidFill>
                  <a:srgbClr val="0D0D0D"/>
                </a:solidFill>
                <a:effectLst/>
                <a:latin typeface="Söhne"/>
              </a:rPr>
              <a:t>, which can be sensitive to outliers.</a:t>
            </a:r>
          </a:p>
          <a:p>
            <a:r>
              <a:rPr lang="en-US" dirty="0">
                <a:solidFill>
                  <a:srgbClr val="0D0D0D"/>
                </a:solidFill>
                <a:latin typeface="Söhne"/>
              </a:rPr>
              <a:t>	</a:t>
            </a:r>
            <a:r>
              <a:rPr lang="en-US" dirty="0"/>
              <a:t> Because of the use of medoids from the actual representative data points, k-medoids is less influenced by the </a:t>
            </a:r>
            <a:r>
              <a:rPr lang="en-US" b="1" dirty="0"/>
              <a:t>outliers</a:t>
            </a:r>
            <a:r>
              <a:rPr lang="en-US" dirty="0"/>
              <a:t> in the data. One of the practical implementation of the k-medoids principle is the </a:t>
            </a:r>
            <a:r>
              <a:rPr lang="en-US" b="1" dirty="0">
                <a:solidFill>
                  <a:srgbClr val="C00000"/>
                </a:solidFill>
              </a:rPr>
              <a:t>Partitioning Around Medoids (PAM) algorithm. </a:t>
            </a:r>
          </a:p>
          <a:p>
            <a:endParaRPr lang="en-US" b="1" dirty="0"/>
          </a:p>
          <a:p>
            <a:r>
              <a:rPr lang="en-US" b="1" dirty="0"/>
              <a:t>What Do you mean by medoids:</a:t>
            </a:r>
          </a:p>
          <a:p>
            <a:r>
              <a:rPr lang="en-US" dirty="0"/>
              <a:t>A medoid in a data set is a central point within a cluster minimizing the sum of distances to the other point.</a:t>
            </a:r>
          </a:p>
          <a:p>
            <a:endParaRPr lang="en-US" dirty="0"/>
          </a:p>
          <a:p>
            <a:r>
              <a:rPr lang="en-US" b="1" dirty="0">
                <a:solidFill>
                  <a:srgbClr val="C00000"/>
                </a:solidFill>
              </a:rPr>
              <a:t>Outliers: </a:t>
            </a:r>
          </a:p>
          <a:p>
            <a:r>
              <a:rPr lang="en-US" b="1" dirty="0">
                <a:solidFill>
                  <a:srgbClr val="C00000"/>
                </a:solidFill>
                <a:latin typeface="Söhne"/>
              </a:rPr>
              <a:t>	</a:t>
            </a:r>
            <a:r>
              <a:rPr lang="en-US" dirty="0">
                <a:solidFill>
                  <a:srgbClr val="0D0D0D"/>
                </a:solidFill>
                <a:latin typeface="Söhne"/>
              </a:rPr>
              <a:t>O</a:t>
            </a:r>
            <a:r>
              <a:rPr lang="en-US" b="0" i="0" dirty="0">
                <a:solidFill>
                  <a:srgbClr val="0D0D0D"/>
                </a:solidFill>
                <a:effectLst/>
                <a:latin typeface="Söhne"/>
              </a:rPr>
              <a:t>utliers refer to data points that </a:t>
            </a:r>
            <a:r>
              <a:rPr lang="en-US" b="1" i="0" dirty="0">
                <a:solidFill>
                  <a:srgbClr val="0D0D0D"/>
                </a:solidFill>
                <a:effectLst/>
                <a:latin typeface="Söhne"/>
              </a:rPr>
              <a:t>significantly differ </a:t>
            </a:r>
            <a:r>
              <a:rPr lang="en-US" b="0" i="0" dirty="0">
                <a:solidFill>
                  <a:srgbClr val="0D0D0D"/>
                </a:solidFill>
                <a:effectLst/>
                <a:latin typeface="Söhne"/>
              </a:rPr>
              <a:t>from other observations in a dataset. </a:t>
            </a:r>
            <a:endParaRPr lang="en-US" b="1" dirty="0">
              <a:solidFill>
                <a:srgbClr val="C00000"/>
              </a:solidFill>
            </a:endParaRPr>
          </a:p>
          <a:p>
            <a:r>
              <a:rPr lang="en-US" b="1" i="0" dirty="0">
                <a:solidFill>
                  <a:schemeClr val="accent6"/>
                </a:solidFill>
                <a:effectLst/>
                <a:latin typeface="Söhne"/>
              </a:rPr>
              <a:t>For Example </a:t>
            </a:r>
            <a:r>
              <a:rPr lang="en-US" b="0" i="0" dirty="0">
                <a:solidFill>
                  <a:srgbClr val="0D0D0D"/>
                </a:solidFill>
                <a:effectLst/>
                <a:latin typeface="Söhne"/>
              </a:rPr>
              <a:t>in a dataset of student exam scores where most students score between 60 and 90, but there is one student who scores 10. This score of 10 would be considered an outlier because it significantly differs from the rest of the scores in the dataset.</a:t>
            </a:r>
            <a:endParaRPr lang="en-US" dirty="0"/>
          </a:p>
          <a:p>
            <a:endParaRPr lang="en-US" dirty="0"/>
          </a:p>
        </p:txBody>
      </p:sp>
    </p:spTree>
    <p:extLst>
      <p:ext uri="{BB962C8B-B14F-4D97-AF65-F5344CB8AC3E}">
        <p14:creationId xmlns:p14="http://schemas.microsoft.com/office/powerpoint/2010/main" val="23046645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37509-841D-A589-6F32-830C0EE329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8F1300-D81C-8DA1-E98A-E608DD0706D8}"/>
              </a:ext>
            </a:extLst>
          </p:cNvPr>
          <p:cNvSpPr txBox="1"/>
          <p:nvPr/>
        </p:nvSpPr>
        <p:spPr>
          <a:xfrm>
            <a:off x="588968" y="428178"/>
            <a:ext cx="10851503" cy="5693866"/>
          </a:xfrm>
          <a:prstGeom prst="rect">
            <a:avLst/>
          </a:prstGeom>
          <a:noFill/>
        </p:spPr>
        <p:txBody>
          <a:bodyPr wrap="square">
            <a:spAutoFit/>
          </a:bodyPr>
          <a:lstStyle/>
          <a:p>
            <a:r>
              <a:rPr lang="en-US" sz="2400" b="1" dirty="0">
                <a:solidFill>
                  <a:srgbClr val="C00000"/>
                </a:solidFill>
              </a:rPr>
              <a:t>There are 2 Type of K-Medoid Clustering Algorithm:</a:t>
            </a:r>
          </a:p>
          <a:p>
            <a:pPr marL="342900" indent="-342900">
              <a:buAutoNum type="arabicPeriod"/>
            </a:pPr>
            <a:r>
              <a:rPr lang="en-US" sz="2000" b="1" dirty="0"/>
              <a:t>Partitioning Around Medoids (PAM)- </a:t>
            </a:r>
            <a:r>
              <a:rPr lang="en-US" sz="2000" dirty="0"/>
              <a:t>Suitable for Small </a:t>
            </a:r>
            <a:r>
              <a:rPr lang="en-US" sz="2000" dirty="0" err="1"/>
              <a:t>Datsets</a:t>
            </a:r>
            <a:endParaRPr lang="en-US" sz="2000" b="1" dirty="0"/>
          </a:p>
          <a:p>
            <a:pPr marL="342900" indent="-342900">
              <a:buAutoNum type="arabicPeriod"/>
            </a:pPr>
            <a:r>
              <a:rPr lang="en-US" sz="2000" b="1" dirty="0" err="1"/>
              <a:t>CLustering</a:t>
            </a:r>
            <a:r>
              <a:rPr lang="en-US" sz="2000" b="1" dirty="0"/>
              <a:t> </a:t>
            </a:r>
            <a:r>
              <a:rPr lang="en-US" sz="2000" b="1" dirty="0" err="1"/>
              <a:t>LARge</a:t>
            </a:r>
            <a:r>
              <a:rPr lang="en-US" sz="2000" b="1" dirty="0"/>
              <a:t> Application (CLARA) – </a:t>
            </a:r>
            <a:r>
              <a:rPr lang="en-US" sz="2000" dirty="0"/>
              <a:t>Large Data Sets</a:t>
            </a:r>
          </a:p>
          <a:p>
            <a:endParaRPr lang="en-US" sz="2000" b="1" dirty="0"/>
          </a:p>
          <a:p>
            <a:r>
              <a:rPr lang="en-US" sz="2000" b="1" dirty="0"/>
              <a:t>PAM:</a:t>
            </a:r>
          </a:p>
          <a:p>
            <a:r>
              <a:rPr lang="en-US" sz="2000" dirty="0"/>
              <a:t> </a:t>
            </a:r>
          </a:p>
          <a:p>
            <a:r>
              <a:rPr lang="en-US" sz="2000" b="1" dirty="0"/>
              <a:t>Step 1: </a:t>
            </a:r>
            <a:r>
              <a:rPr lang="en-US" sz="2000" dirty="0"/>
              <a:t>Initially Select k Random points as the </a:t>
            </a:r>
            <a:r>
              <a:rPr lang="en-US" sz="2000" b="1" dirty="0">
                <a:solidFill>
                  <a:srgbClr val="C00000"/>
                </a:solidFill>
              </a:rPr>
              <a:t>medoid</a:t>
            </a:r>
            <a:r>
              <a:rPr lang="en-US" sz="2000" dirty="0"/>
              <a:t> or </a:t>
            </a:r>
            <a:r>
              <a:rPr lang="en-US" sz="2000" b="1" dirty="0">
                <a:solidFill>
                  <a:srgbClr val="C00000"/>
                </a:solidFill>
              </a:rPr>
              <a:t>representative points </a:t>
            </a:r>
            <a:r>
              <a:rPr lang="en-US" sz="2000" dirty="0"/>
              <a:t>from the given n data points of the data set.</a:t>
            </a:r>
          </a:p>
          <a:p>
            <a:r>
              <a:rPr lang="en-US" sz="2000" b="1" dirty="0"/>
              <a:t>loop</a:t>
            </a:r>
            <a:r>
              <a:rPr lang="en-US" sz="2000" dirty="0"/>
              <a:t> </a:t>
            </a:r>
          </a:p>
          <a:p>
            <a:r>
              <a:rPr lang="en-US" sz="2000" dirty="0"/>
              <a:t>	</a:t>
            </a:r>
            <a:r>
              <a:rPr lang="en-US" sz="2000" b="1" dirty="0"/>
              <a:t>Step 2: </a:t>
            </a:r>
            <a:r>
              <a:rPr lang="en-US" sz="2000" dirty="0"/>
              <a:t>Assign each of the remaining points to the cluster which has the nearest representative point by finding the distance using Euclidian Distance or other.</a:t>
            </a:r>
          </a:p>
          <a:p>
            <a:r>
              <a:rPr lang="en-US" sz="2000" dirty="0"/>
              <a:t> 	</a:t>
            </a:r>
            <a:r>
              <a:rPr lang="en-US" sz="2000" b="1" dirty="0"/>
              <a:t>Step 3: </a:t>
            </a:r>
            <a:r>
              <a:rPr lang="en-US" sz="2000" dirty="0"/>
              <a:t>Randomly select a non-representative point or, in each cluster </a:t>
            </a:r>
          </a:p>
          <a:p>
            <a:r>
              <a:rPr lang="en-US" sz="2000" dirty="0"/>
              <a:t>	</a:t>
            </a:r>
            <a:r>
              <a:rPr lang="en-US" sz="2000" b="1" dirty="0"/>
              <a:t>Step 4: </a:t>
            </a:r>
            <a:r>
              <a:rPr lang="en-US" sz="2000" dirty="0"/>
              <a:t>Swap the representative point </a:t>
            </a:r>
            <a:r>
              <a:rPr lang="en-US" sz="2000" dirty="0" err="1"/>
              <a:t>oj</a:t>
            </a:r>
            <a:r>
              <a:rPr lang="en-US" sz="2000" dirty="0"/>
              <a:t> with or, and compute the new SSE after swapping </a:t>
            </a:r>
          </a:p>
          <a:p>
            <a:r>
              <a:rPr lang="en-US" sz="2000" dirty="0"/>
              <a:t>	</a:t>
            </a:r>
            <a:r>
              <a:rPr lang="en-US" sz="2000" b="1" dirty="0"/>
              <a:t>Step 5: </a:t>
            </a:r>
            <a:r>
              <a:rPr lang="en-US" sz="2000" dirty="0"/>
              <a:t>If </a:t>
            </a:r>
            <a:r>
              <a:rPr lang="en-US" sz="2000" dirty="0" err="1"/>
              <a:t>SSEnew</a:t>
            </a:r>
            <a:r>
              <a:rPr lang="en-US" sz="2000" dirty="0"/>
              <a:t> &lt; </a:t>
            </a:r>
            <a:r>
              <a:rPr lang="en-US" sz="2000" dirty="0" err="1"/>
              <a:t>SSEold</a:t>
            </a:r>
            <a:r>
              <a:rPr lang="en-US" sz="2000" dirty="0"/>
              <a:t>, then swap </a:t>
            </a:r>
            <a:r>
              <a:rPr lang="en-US" sz="2000" dirty="0" err="1"/>
              <a:t>oj</a:t>
            </a:r>
            <a:r>
              <a:rPr lang="en-US" sz="2000" dirty="0"/>
              <a:t> with or, to form the new set of k representative objects; </a:t>
            </a:r>
          </a:p>
          <a:p>
            <a:r>
              <a:rPr lang="en-US" sz="2000" dirty="0"/>
              <a:t>	</a:t>
            </a:r>
            <a:r>
              <a:rPr lang="en-US" sz="2000" b="1" dirty="0"/>
              <a:t>Step 6: </a:t>
            </a:r>
            <a:r>
              <a:rPr lang="en-US" sz="2000" dirty="0"/>
              <a:t>Refine the k clusters on the basis of the nearest representative point. </a:t>
            </a:r>
          </a:p>
          <a:p>
            <a:r>
              <a:rPr lang="en-US" sz="2000" dirty="0"/>
              <a:t>		Logic continues until there is no change </a:t>
            </a:r>
          </a:p>
          <a:p>
            <a:r>
              <a:rPr lang="en-US" sz="2000" b="1" dirty="0"/>
              <a:t>end loop</a:t>
            </a:r>
          </a:p>
        </p:txBody>
      </p:sp>
    </p:spTree>
    <p:extLst>
      <p:ext uri="{BB962C8B-B14F-4D97-AF65-F5344CB8AC3E}">
        <p14:creationId xmlns:p14="http://schemas.microsoft.com/office/powerpoint/2010/main" val="12885808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3AA38-C404-5384-1128-BC1059383F0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98A961EF-1381-8E57-A54B-4C32EF5A5ADA}"/>
              </a:ext>
            </a:extLst>
          </p:cNvPr>
          <p:cNvGrpSpPr/>
          <p:nvPr/>
        </p:nvGrpSpPr>
        <p:grpSpPr>
          <a:xfrm>
            <a:off x="678803" y="476062"/>
            <a:ext cx="10359312" cy="6278642"/>
            <a:chOff x="669472" y="1054560"/>
            <a:chExt cx="10359312" cy="6278642"/>
          </a:xfrm>
        </p:grpSpPr>
        <p:sp>
          <p:nvSpPr>
            <p:cNvPr id="4" name="TextBox 3">
              <a:extLst>
                <a:ext uri="{FF2B5EF4-FFF2-40B4-BE49-F238E27FC236}">
                  <a16:creationId xmlns:a16="http://schemas.microsoft.com/office/drawing/2014/main" id="{6001CDAA-F013-3BAD-AA41-22A0B8E6B300}"/>
                </a:ext>
              </a:extLst>
            </p:cNvPr>
            <p:cNvSpPr txBox="1"/>
            <p:nvPr/>
          </p:nvSpPr>
          <p:spPr>
            <a:xfrm>
              <a:off x="669472" y="1054560"/>
              <a:ext cx="10359312" cy="6278642"/>
            </a:xfrm>
            <a:prstGeom prst="rect">
              <a:avLst/>
            </a:prstGeom>
            <a:noFill/>
          </p:spPr>
          <p:txBody>
            <a:bodyPr wrap="square">
              <a:spAutoFit/>
            </a:bodyPr>
            <a:lstStyle/>
            <a:p>
              <a:r>
                <a:rPr lang="en-US" sz="2400" b="1" dirty="0">
                  <a:solidFill>
                    <a:srgbClr val="C00000"/>
                  </a:solidFill>
                </a:rPr>
                <a:t>Implementation: (Not Suitable for Large Dataset)</a:t>
              </a:r>
            </a:p>
            <a:p>
              <a:endParaRPr lang="en-US" dirty="0"/>
            </a:p>
            <a:p>
              <a:r>
                <a:rPr lang="en-US" b="1" dirty="0"/>
                <a:t>Step-1: </a:t>
              </a:r>
              <a:r>
                <a:rPr lang="en-US" dirty="0"/>
                <a:t>Initially </a:t>
              </a:r>
              <a:r>
                <a:rPr lang="en-US" b="1" dirty="0">
                  <a:solidFill>
                    <a:srgbClr val="C00000"/>
                  </a:solidFill>
                </a:rPr>
                <a:t>Select k Random points </a:t>
              </a:r>
              <a:r>
                <a:rPr lang="en-US" dirty="0"/>
                <a:t>as the </a:t>
              </a:r>
              <a:r>
                <a:rPr lang="en-US" b="1" dirty="0">
                  <a:solidFill>
                    <a:schemeClr val="accent6"/>
                  </a:solidFill>
                </a:rPr>
                <a:t>medoid</a:t>
              </a:r>
              <a:r>
                <a:rPr lang="en-US" dirty="0"/>
                <a:t> or </a:t>
              </a:r>
              <a:r>
                <a:rPr lang="en-US" b="1" dirty="0">
                  <a:solidFill>
                    <a:schemeClr val="accent6"/>
                  </a:solidFill>
                </a:rPr>
                <a:t>representative points </a:t>
              </a:r>
              <a:r>
                <a:rPr lang="en-US" dirty="0"/>
                <a:t>from the given n data points of the data set.</a:t>
              </a:r>
            </a:p>
            <a:p>
              <a:r>
                <a:rPr lang="en-US" b="1" dirty="0"/>
                <a:t>Step-2</a:t>
              </a:r>
              <a:r>
                <a:rPr lang="en-US" dirty="0"/>
                <a:t>: </a:t>
              </a:r>
              <a:r>
                <a:rPr lang="en-US" b="1" dirty="0">
                  <a:solidFill>
                    <a:srgbClr val="C00000"/>
                  </a:solidFill>
                </a:rPr>
                <a:t>Associate each data point to the closest medoid </a:t>
              </a:r>
              <a:r>
                <a:rPr lang="en-US" dirty="0"/>
                <a:t>by using any of the most common distance metrics. For example Euclidian Or </a:t>
              </a:r>
              <a:r>
                <a:rPr lang="en-US" dirty="0" err="1"/>
                <a:t>Manhatten</a:t>
              </a:r>
              <a:r>
                <a:rPr lang="en-US" dirty="0"/>
                <a:t> Distance.</a:t>
              </a:r>
            </a:p>
            <a:p>
              <a:r>
                <a:rPr lang="en-US" b="1" dirty="0"/>
                <a:t>Step-3: </a:t>
              </a:r>
              <a:r>
                <a:rPr lang="en-US" dirty="0"/>
                <a:t>Once the Cluster is formed then we have to calculate the </a:t>
              </a:r>
              <a:r>
                <a:rPr lang="en-US" b="1" dirty="0">
                  <a:solidFill>
                    <a:srgbClr val="C00000"/>
                  </a:solidFill>
                </a:rPr>
                <a:t>Total Cost </a:t>
              </a:r>
              <a:r>
                <a:rPr lang="en-US" dirty="0"/>
                <a:t>of forming these Clusters. So calculate the total cost as the total sum of the </a:t>
              </a:r>
              <a:r>
                <a:rPr lang="en-US" dirty="0" err="1"/>
                <a:t>distacne</a:t>
              </a:r>
              <a:r>
                <a:rPr lang="en-US" dirty="0"/>
                <a:t> of the data points from the assigned medoid. </a:t>
              </a:r>
              <a:r>
                <a:rPr lang="en-US" b="1" dirty="0"/>
                <a:t>The Cost is nothing but sum of the distances of all points from the medoid of the cluster they belongs to</a:t>
              </a:r>
              <a:r>
                <a:rPr lang="en-US" dirty="0"/>
                <a:t>.</a:t>
              </a:r>
            </a:p>
            <a:p>
              <a:endParaRPr lang="en-US" dirty="0"/>
            </a:p>
            <a:p>
              <a:endParaRPr lang="en-US" dirty="0"/>
            </a:p>
            <a:p>
              <a:endParaRPr lang="en-US" dirty="0"/>
            </a:p>
            <a:p>
              <a:r>
                <a:rPr lang="en-US" dirty="0"/>
                <a:t>Where,</a:t>
              </a:r>
            </a:p>
            <a:p>
              <a:pPr lvl="1"/>
              <a:r>
                <a:rPr lang="en-US" dirty="0"/>
                <a:t>Ci : Cluster Number (C1, C2, ….. , Cn) which is nothing but the Medoid</a:t>
              </a:r>
            </a:p>
            <a:p>
              <a:pPr lvl="1"/>
              <a:r>
                <a:rPr lang="en-US" dirty="0"/>
                <a:t>Pi : is the data point</a:t>
              </a:r>
            </a:p>
            <a:p>
              <a:pPr lvl="1"/>
              <a:r>
                <a:rPr lang="en-US" dirty="0"/>
                <a:t>| |: Cardinality to consider only +</a:t>
              </a:r>
              <a:r>
                <a:rPr lang="en-US" dirty="0" err="1"/>
                <a:t>ve</a:t>
              </a:r>
              <a:r>
                <a:rPr lang="en-US" dirty="0"/>
                <a:t> value.</a:t>
              </a:r>
            </a:p>
            <a:p>
              <a:endParaRPr lang="en-US" dirty="0"/>
            </a:p>
            <a:p>
              <a:r>
                <a:rPr lang="en-US" b="1" dirty="0"/>
                <a:t>Step-4</a:t>
              </a:r>
              <a:r>
                <a:rPr lang="en-US" dirty="0"/>
                <a:t>: Swap one medoid point with a non-medoid point and recalculate the cost.</a:t>
              </a:r>
            </a:p>
            <a:p>
              <a:r>
                <a:rPr lang="en-US" b="1" dirty="0"/>
                <a:t>Step-5: </a:t>
              </a:r>
              <a:r>
                <a:rPr lang="en-US" dirty="0"/>
                <a:t>If the calculated cost with new medoid point </a:t>
              </a:r>
              <a:r>
                <a:rPr lang="en-US" b="1" dirty="0">
                  <a:solidFill>
                    <a:srgbClr val="C00000"/>
                  </a:solidFill>
                </a:rPr>
                <a:t>is grater than</a:t>
              </a:r>
              <a:r>
                <a:rPr lang="en-US" dirty="0"/>
                <a:t> the previous cost, we </a:t>
              </a:r>
              <a:r>
                <a:rPr lang="en-US" b="1" dirty="0">
                  <a:solidFill>
                    <a:srgbClr val="C00000"/>
                  </a:solidFill>
                </a:rPr>
                <a:t>undo</a:t>
              </a:r>
              <a:r>
                <a:rPr lang="en-US" dirty="0"/>
                <a:t> </a:t>
              </a:r>
              <a:r>
                <a:rPr lang="en-US" b="1" dirty="0">
                  <a:solidFill>
                    <a:srgbClr val="C00000"/>
                  </a:solidFill>
                </a:rPr>
                <a:t>the swap </a:t>
              </a:r>
              <a:r>
                <a:rPr lang="en-US" dirty="0"/>
                <a:t>and the algorithm </a:t>
              </a:r>
              <a:r>
                <a:rPr lang="en-US" dirty="0" err="1"/>
                <a:t>coverges</a:t>
              </a:r>
              <a:r>
                <a:rPr lang="en-US" dirty="0"/>
                <a:t> else; we repeat step 4</a:t>
              </a:r>
            </a:p>
            <a:p>
              <a:endParaRPr lang="en-US" dirty="0"/>
            </a:p>
            <a:p>
              <a:endParaRPr lang="en-US" dirty="0"/>
            </a:p>
          </p:txBody>
        </p:sp>
        <p:pic>
          <p:nvPicPr>
            <p:cNvPr id="6" name="Picture 5">
              <a:extLst>
                <a:ext uri="{FF2B5EF4-FFF2-40B4-BE49-F238E27FC236}">
                  <a16:creationId xmlns:a16="http://schemas.microsoft.com/office/drawing/2014/main" id="{393386E1-3364-D240-B615-EFA7C004B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360" y="3655954"/>
              <a:ext cx="3384989" cy="854464"/>
            </a:xfrm>
            <a:prstGeom prst="rect">
              <a:avLst/>
            </a:prstGeom>
          </p:spPr>
        </p:pic>
      </p:grpSp>
      <p:sp>
        <p:nvSpPr>
          <p:cNvPr id="9" name="TextBox 8">
            <a:extLst>
              <a:ext uri="{FF2B5EF4-FFF2-40B4-BE49-F238E27FC236}">
                <a16:creationId xmlns:a16="http://schemas.microsoft.com/office/drawing/2014/main" id="{2BC71CF4-D5E7-31AE-196A-B9D6CF3D2042}"/>
              </a:ext>
            </a:extLst>
          </p:cNvPr>
          <p:cNvSpPr txBox="1"/>
          <p:nvPr/>
        </p:nvSpPr>
        <p:spPr>
          <a:xfrm>
            <a:off x="-1554" y="6642556"/>
            <a:ext cx="3384989" cy="215444"/>
          </a:xfrm>
          <a:prstGeom prst="rect">
            <a:avLst/>
          </a:prstGeom>
          <a:noFill/>
        </p:spPr>
        <p:txBody>
          <a:bodyPr wrap="square">
            <a:spAutoFit/>
          </a:bodyPr>
          <a:lstStyle/>
          <a:p>
            <a:r>
              <a:rPr lang="en-US" sz="800" dirty="0"/>
              <a:t>https://www.youtube.com/watch?app=desktop&amp;v=OFELCn-6r2o</a:t>
            </a:r>
          </a:p>
        </p:txBody>
      </p:sp>
      <p:sp>
        <p:nvSpPr>
          <p:cNvPr id="3" name="TextBox 2">
            <a:extLst>
              <a:ext uri="{FF2B5EF4-FFF2-40B4-BE49-F238E27FC236}">
                <a16:creationId xmlns:a16="http://schemas.microsoft.com/office/drawing/2014/main" id="{92CD83F4-3EDC-8B5A-DDE7-EC1CC78BEE54}"/>
              </a:ext>
            </a:extLst>
          </p:cNvPr>
          <p:cNvSpPr txBox="1"/>
          <p:nvPr/>
        </p:nvSpPr>
        <p:spPr>
          <a:xfrm>
            <a:off x="4104640" y="6642556"/>
            <a:ext cx="6096000" cy="215444"/>
          </a:xfrm>
          <a:prstGeom prst="rect">
            <a:avLst/>
          </a:prstGeom>
          <a:noFill/>
        </p:spPr>
        <p:txBody>
          <a:bodyPr wrap="square">
            <a:spAutoFit/>
          </a:bodyPr>
          <a:lstStyle/>
          <a:p>
            <a:r>
              <a:rPr lang="en-US" sz="800" dirty="0"/>
              <a:t>https://youtu.be/ChBxx4aR-bY?si=XamwvU5lU0fvUjV_</a:t>
            </a:r>
          </a:p>
        </p:txBody>
      </p:sp>
    </p:spTree>
    <p:extLst>
      <p:ext uri="{BB962C8B-B14F-4D97-AF65-F5344CB8AC3E}">
        <p14:creationId xmlns:p14="http://schemas.microsoft.com/office/powerpoint/2010/main" val="1731358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BF6FA0-93EC-2507-B595-6E28D4AE57FB}"/>
              </a:ext>
            </a:extLst>
          </p:cNvPr>
          <p:cNvSpPr txBox="1"/>
          <p:nvPr/>
        </p:nvSpPr>
        <p:spPr>
          <a:xfrm>
            <a:off x="625151" y="737118"/>
            <a:ext cx="10851502" cy="4955203"/>
          </a:xfrm>
          <a:prstGeom prst="rect">
            <a:avLst/>
          </a:prstGeom>
          <a:noFill/>
        </p:spPr>
        <p:txBody>
          <a:bodyPr wrap="square">
            <a:spAutoFit/>
          </a:bodyPr>
          <a:lstStyle/>
          <a:p>
            <a:pPr marL="342900" indent="-342900">
              <a:buAutoNum type="arabicPeriod"/>
            </a:pPr>
            <a:r>
              <a:rPr lang="en-US" sz="2000" b="1" i="0" dirty="0">
                <a:solidFill>
                  <a:srgbClr val="374151"/>
                </a:solidFill>
                <a:effectLst/>
                <a:latin typeface="Söhne"/>
              </a:rPr>
              <a:t>Classification:</a:t>
            </a:r>
          </a:p>
          <a:p>
            <a:endParaRPr lang="en-US" b="0" i="0" dirty="0">
              <a:solidFill>
                <a:srgbClr val="374151"/>
              </a:solidFill>
              <a:effectLst/>
              <a:latin typeface="Söhne"/>
            </a:endParaRPr>
          </a:p>
          <a:p>
            <a:r>
              <a:rPr lang="en-US" sz="2000" b="0" i="0" dirty="0">
                <a:solidFill>
                  <a:srgbClr val="374151"/>
                </a:solidFill>
                <a:effectLst/>
                <a:latin typeface="Söhne"/>
              </a:rPr>
              <a:t>	Classification is a type of supervised machine learning task where the goal is to </a:t>
            </a:r>
            <a:r>
              <a:rPr lang="en-US" sz="2000" b="1" i="0" dirty="0">
                <a:solidFill>
                  <a:srgbClr val="374151"/>
                </a:solidFill>
                <a:effectLst/>
                <a:latin typeface="Söhne"/>
              </a:rPr>
              <a:t>predict the category or class</a:t>
            </a:r>
            <a:r>
              <a:rPr lang="en-US" sz="2000" b="0" i="0" dirty="0">
                <a:solidFill>
                  <a:srgbClr val="374151"/>
                </a:solidFill>
                <a:effectLst/>
                <a:latin typeface="Söhne"/>
              </a:rPr>
              <a:t> that a new instance or observation belongs to</a:t>
            </a:r>
            <a:r>
              <a:rPr lang="en-US" sz="2000" dirty="0">
                <a:solidFill>
                  <a:srgbClr val="374151"/>
                </a:solidFill>
                <a:latin typeface="Söhne"/>
              </a:rPr>
              <a:t>, </a:t>
            </a:r>
            <a:r>
              <a:rPr lang="en-US" sz="2000" b="1" dirty="0"/>
              <a:t>on the basis of training data</a:t>
            </a:r>
            <a:r>
              <a:rPr lang="en-US" sz="2000" b="0" i="0" dirty="0">
                <a:solidFill>
                  <a:srgbClr val="374151"/>
                </a:solidFill>
                <a:effectLst/>
                <a:latin typeface="Söhne"/>
              </a:rPr>
              <a:t>. The output variable in classification is </a:t>
            </a:r>
            <a:r>
              <a:rPr lang="en-US" sz="2000" b="1" i="0" dirty="0">
                <a:solidFill>
                  <a:srgbClr val="374151"/>
                </a:solidFill>
                <a:effectLst/>
                <a:latin typeface="Söhne"/>
              </a:rPr>
              <a:t>discrete</a:t>
            </a:r>
            <a:r>
              <a:rPr lang="en-US" sz="2000" b="0" i="0" dirty="0">
                <a:solidFill>
                  <a:srgbClr val="374151"/>
                </a:solidFill>
                <a:effectLst/>
                <a:latin typeface="Söhne"/>
              </a:rPr>
              <a:t> and represents different classes or labels.</a:t>
            </a:r>
          </a:p>
          <a:p>
            <a:r>
              <a:rPr lang="en-US" sz="2000" dirty="0"/>
              <a:t>	In Classification, a program learns from the given dataset or observations and then classifies new observation into a number of classes or groups. Such as, Yes or No, 0 or 1, Spam or Not Spam, cat or dog, etc. Classes can be called as targets/labels or categories.</a:t>
            </a:r>
          </a:p>
          <a:p>
            <a:r>
              <a:rPr lang="en-US" sz="2000" dirty="0"/>
              <a:t>	</a:t>
            </a:r>
          </a:p>
          <a:p>
            <a:r>
              <a:rPr lang="en-US" sz="2000" dirty="0"/>
              <a:t>	Unlike regression, </a:t>
            </a:r>
            <a:r>
              <a:rPr lang="en-US" sz="2000" b="1" dirty="0">
                <a:solidFill>
                  <a:srgbClr val="C00000"/>
                </a:solidFill>
              </a:rPr>
              <a:t>the output variable of Classification is a category</a:t>
            </a:r>
            <a:r>
              <a:rPr lang="en-US" sz="2000" dirty="0">
                <a:solidFill>
                  <a:srgbClr val="C00000"/>
                </a:solidFill>
              </a:rPr>
              <a:t>, not a value</a:t>
            </a:r>
            <a:r>
              <a:rPr lang="en-US" sz="2000" dirty="0"/>
              <a:t>, such as "Green or Blue", "fruit or animal", etc. Since the Classification algorithm is a Supervised learning technique, hence it takes labeled input data, which means it contains input with the corresponding output. The best example of an ML classification algorithm is </a:t>
            </a:r>
            <a:r>
              <a:rPr lang="en-US" sz="2000" b="1" dirty="0"/>
              <a:t>Email Spam Detector.</a:t>
            </a:r>
          </a:p>
          <a:p>
            <a:r>
              <a:rPr lang="en-US" sz="2000" dirty="0"/>
              <a:t>	The main goal of the Classification algorithm is to identify the category of a given dataset, and these algorithms are mainly used to predict the output for the categorical data.</a:t>
            </a:r>
            <a:endParaRPr lang="en-US" sz="2000" b="0" i="0" dirty="0">
              <a:solidFill>
                <a:srgbClr val="374151"/>
              </a:solidFill>
              <a:effectLst/>
              <a:latin typeface="Söhne"/>
            </a:endParaRPr>
          </a:p>
          <a:p>
            <a:endParaRPr lang="en-US" dirty="0">
              <a:solidFill>
                <a:srgbClr val="374151"/>
              </a:solidFill>
              <a:latin typeface="Söhne"/>
            </a:endParaRPr>
          </a:p>
        </p:txBody>
      </p:sp>
    </p:spTree>
    <p:extLst>
      <p:ext uri="{BB962C8B-B14F-4D97-AF65-F5344CB8AC3E}">
        <p14:creationId xmlns:p14="http://schemas.microsoft.com/office/powerpoint/2010/main" val="27858928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45438-04ED-06B2-1945-1EA3D9A33679}"/>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6D22DBBF-930A-1586-BD91-2516A8A44D47}"/>
              </a:ext>
            </a:extLst>
          </p:cNvPr>
          <p:cNvGrpSpPr/>
          <p:nvPr/>
        </p:nvGrpSpPr>
        <p:grpSpPr>
          <a:xfrm>
            <a:off x="0" y="0"/>
            <a:ext cx="12192000" cy="6652727"/>
            <a:chOff x="0" y="0"/>
            <a:chExt cx="12192000" cy="6652727"/>
          </a:xfrm>
        </p:grpSpPr>
        <p:pic>
          <p:nvPicPr>
            <p:cNvPr id="3" name="Picture 2">
              <a:extLst>
                <a:ext uri="{FF2B5EF4-FFF2-40B4-BE49-F238E27FC236}">
                  <a16:creationId xmlns:a16="http://schemas.microsoft.com/office/drawing/2014/main" id="{79B4B253-9902-6DAB-3DEA-938F8978F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52727"/>
            </a:xfrm>
            <a:prstGeom prst="rect">
              <a:avLst/>
            </a:prstGeom>
          </p:spPr>
        </p:pic>
        <p:sp>
          <p:nvSpPr>
            <p:cNvPr id="4" name="Rectangle 3">
              <a:extLst>
                <a:ext uri="{FF2B5EF4-FFF2-40B4-BE49-F238E27FC236}">
                  <a16:creationId xmlns:a16="http://schemas.microsoft.com/office/drawing/2014/main" id="{CF84B6F0-F096-96DA-C7B8-97AE5D46747D}"/>
                </a:ext>
              </a:extLst>
            </p:cNvPr>
            <p:cNvSpPr/>
            <p:nvPr/>
          </p:nvSpPr>
          <p:spPr>
            <a:xfrm>
              <a:off x="1091682" y="3766523"/>
              <a:ext cx="447869" cy="3109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spTree>
    <p:extLst>
      <p:ext uri="{BB962C8B-B14F-4D97-AF65-F5344CB8AC3E}">
        <p14:creationId xmlns:p14="http://schemas.microsoft.com/office/powerpoint/2010/main" val="12682882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1DEED-810B-A299-51D9-210E7F59D7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0161B35-C5D2-BACC-FA5B-46C36C09D720}"/>
              </a:ext>
            </a:extLst>
          </p:cNvPr>
          <p:cNvSpPr txBox="1"/>
          <p:nvPr/>
        </p:nvSpPr>
        <p:spPr>
          <a:xfrm>
            <a:off x="603768" y="650424"/>
            <a:ext cx="10984463" cy="5386090"/>
          </a:xfrm>
          <a:prstGeom prst="rect">
            <a:avLst/>
          </a:prstGeom>
          <a:noFill/>
        </p:spPr>
        <p:txBody>
          <a:bodyPr wrap="square">
            <a:spAutoFit/>
          </a:bodyPr>
          <a:lstStyle/>
          <a:p>
            <a:r>
              <a:rPr lang="en-US" sz="2400" b="1" dirty="0">
                <a:solidFill>
                  <a:srgbClr val="C00000"/>
                </a:solidFill>
              </a:rPr>
              <a:t>2. Hierarchical clustering:</a:t>
            </a:r>
          </a:p>
          <a:p>
            <a:r>
              <a:rPr lang="en-US" sz="2000" b="0" i="0" dirty="0">
                <a:solidFill>
                  <a:srgbClr val="0D0D0D"/>
                </a:solidFill>
                <a:effectLst/>
                <a:latin typeface="Söhne"/>
              </a:rPr>
              <a:t>	Hierarchical clustering is a clustering technique used in unsupervised machine learning to </a:t>
            </a:r>
            <a:r>
              <a:rPr lang="en-US" sz="2000" b="1" i="0" dirty="0">
                <a:solidFill>
                  <a:srgbClr val="C00000"/>
                </a:solidFill>
                <a:effectLst/>
                <a:latin typeface="Söhne"/>
              </a:rPr>
              <a:t>group similar data points into </a:t>
            </a:r>
            <a:r>
              <a:rPr lang="en-US" sz="2000" b="1" i="0" dirty="0">
                <a:solidFill>
                  <a:srgbClr val="0D0D0D"/>
                </a:solidFill>
                <a:effectLst/>
                <a:latin typeface="Söhne"/>
              </a:rPr>
              <a:t>clusters </a:t>
            </a:r>
            <a:r>
              <a:rPr lang="en-US" sz="2000" b="1" i="0" dirty="0">
                <a:solidFill>
                  <a:srgbClr val="C00000"/>
                </a:solidFill>
                <a:effectLst/>
                <a:latin typeface="Söhne"/>
              </a:rPr>
              <a:t>that form a hierarchy</a:t>
            </a:r>
            <a:r>
              <a:rPr lang="en-US" sz="2000" b="0" i="0" dirty="0">
                <a:solidFill>
                  <a:srgbClr val="0D0D0D"/>
                </a:solidFill>
                <a:effectLst/>
                <a:latin typeface="Söhne"/>
              </a:rPr>
              <a:t>. Unlike k-Means, which requires the number of clusters to be specified </a:t>
            </a:r>
            <a:r>
              <a:rPr lang="en-US" sz="2000" b="1" i="0" dirty="0">
                <a:solidFill>
                  <a:srgbClr val="C00000"/>
                </a:solidFill>
                <a:effectLst/>
                <a:latin typeface="Söhne"/>
              </a:rPr>
              <a:t>beforehand</a:t>
            </a:r>
            <a:r>
              <a:rPr lang="en-US" sz="2000" b="0" i="0" dirty="0">
                <a:solidFill>
                  <a:srgbClr val="0D0D0D"/>
                </a:solidFill>
                <a:effectLst/>
                <a:latin typeface="Söhne"/>
              </a:rPr>
              <a:t>, hierarchical clustering </a:t>
            </a:r>
            <a:r>
              <a:rPr lang="en-US" sz="2000" b="1" i="0" dirty="0">
                <a:solidFill>
                  <a:srgbClr val="C00000"/>
                </a:solidFill>
                <a:effectLst/>
                <a:latin typeface="Söhne"/>
              </a:rPr>
              <a:t>does not require the number of clusters to be predefined</a:t>
            </a:r>
            <a:r>
              <a:rPr lang="en-US" sz="2000" b="0" i="0" dirty="0">
                <a:solidFill>
                  <a:srgbClr val="0D0D0D"/>
                </a:solidFill>
                <a:effectLst/>
                <a:latin typeface="Söhne"/>
              </a:rPr>
              <a:t>. Instead, it organizes the data points into a </a:t>
            </a:r>
            <a:r>
              <a:rPr lang="en-US" sz="2000" b="1" i="0" dirty="0">
                <a:solidFill>
                  <a:srgbClr val="0D0D0D"/>
                </a:solidFill>
                <a:effectLst/>
                <a:latin typeface="Söhne"/>
              </a:rPr>
              <a:t>tree-like structure</a:t>
            </a:r>
            <a:r>
              <a:rPr lang="en-US" sz="2000" b="0" i="0" dirty="0">
                <a:solidFill>
                  <a:srgbClr val="0D0D0D"/>
                </a:solidFill>
                <a:effectLst/>
                <a:latin typeface="Söhne"/>
              </a:rPr>
              <a:t>, called a </a:t>
            </a:r>
            <a:r>
              <a:rPr lang="en-US" sz="2000" b="1" i="0" dirty="0">
                <a:solidFill>
                  <a:srgbClr val="C00000"/>
                </a:solidFill>
                <a:effectLst/>
                <a:latin typeface="Söhne"/>
              </a:rPr>
              <a:t>dendrogram</a:t>
            </a:r>
            <a:r>
              <a:rPr lang="en-US" sz="2000" b="0" i="0" dirty="0">
                <a:solidFill>
                  <a:srgbClr val="0D0D0D"/>
                </a:solidFill>
                <a:effectLst/>
                <a:latin typeface="Söhne"/>
              </a:rPr>
              <a:t>, based on their similarities.</a:t>
            </a:r>
          </a:p>
          <a:p>
            <a:r>
              <a:rPr lang="en-US" sz="2000" dirty="0">
                <a:solidFill>
                  <a:srgbClr val="0D0D0D"/>
                </a:solidFill>
                <a:latin typeface="Söhne"/>
              </a:rPr>
              <a:t>	</a:t>
            </a:r>
            <a:r>
              <a:rPr lang="en-US" sz="2000" dirty="0"/>
              <a:t>The hierarchical clustering methods are used to group the data into hierarchy or tree-like structure. </a:t>
            </a:r>
          </a:p>
          <a:p>
            <a:r>
              <a:rPr lang="en-US" sz="2000" b="1" dirty="0"/>
              <a:t>For example, </a:t>
            </a:r>
            <a:r>
              <a:rPr lang="en-US" sz="2000" dirty="0"/>
              <a:t>in a machine learning problem of </a:t>
            </a:r>
            <a:r>
              <a:rPr lang="en-US" sz="2000" b="1" dirty="0">
                <a:solidFill>
                  <a:srgbClr val="C00000"/>
                </a:solidFill>
              </a:rPr>
              <a:t>organizing employees </a:t>
            </a:r>
            <a:r>
              <a:rPr lang="en-US" sz="2000" dirty="0"/>
              <a:t>of a university in different departments, first the employees are grouped under the </a:t>
            </a:r>
            <a:r>
              <a:rPr lang="en-US" sz="2000" b="1" dirty="0"/>
              <a:t>different departments </a:t>
            </a:r>
            <a:r>
              <a:rPr lang="en-US" sz="2000" dirty="0"/>
              <a:t>in the university, and then within each department, the employees can be grouped according to </a:t>
            </a:r>
            <a:r>
              <a:rPr lang="en-US" sz="2000" b="1" dirty="0"/>
              <a:t>their roles</a:t>
            </a:r>
            <a:r>
              <a:rPr lang="en-US" sz="2000" dirty="0"/>
              <a:t> such as professors, assistant professors, supervisors, lab assistants, etc. This creates a hierarchical structure of the employee data and eases visualization and analysis. Similarly, there may be a data set which has an underlying hierarchy structure that we want to discover and we can use the hierarchical clustering methods to achieve that.</a:t>
            </a:r>
          </a:p>
          <a:p>
            <a:endParaRPr lang="en-US" sz="2000" dirty="0"/>
          </a:p>
          <a:p>
            <a:endParaRPr lang="en-US" sz="2000" dirty="0"/>
          </a:p>
        </p:txBody>
      </p:sp>
    </p:spTree>
    <p:extLst>
      <p:ext uri="{BB962C8B-B14F-4D97-AF65-F5344CB8AC3E}">
        <p14:creationId xmlns:p14="http://schemas.microsoft.com/office/powerpoint/2010/main" val="34357322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8CCD8-F160-6B99-2C5C-A31ECE018BF4}"/>
            </a:ext>
          </a:extLst>
        </p:cNvPr>
        <p:cNvGrpSpPr/>
        <p:nvPr/>
      </p:nvGrpSpPr>
      <p:grpSpPr>
        <a:xfrm>
          <a:off x="0" y="0"/>
          <a:ext cx="0" cy="0"/>
          <a:chOff x="0" y="0"/>
          <a:chExt cx="0" cy="0"/>
        </a:xfrm>
      </p:grpSpPr>
      <p:pic>
        <p:nvPicPr>
          <p:cNvPr id="4098" name="Picture 2" descr="The Most Important Things You Need To Know About Agglomerative Clustering">
            <a:extLst>
              <a:ext uri="{FF2B5EF4-FFF2-40B4-BE49-F238E27FC236}">
                <a16:creationId xmlns:a16="http://schemas.microsoft.com/office/drawing/2014/main" id="{FAD738D5-A8BB-2EEA-7DA2-5F8B3BAAE6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86" t="21912" r="17291" b="11061"/>
          <a:stretch/>
        </p:blipFill>
        <p:spPr bwMode="auto">
          <a:xfrm>
            <a:off x="6096001" y="1604311"/>
            <a:ext cx="6096000" cy="4634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6D5F4E-893B-AF2F-B59C-8B5004B68759}"/>
              </a:ext>
            </a:extLst>
          </p:cNvPr>
          <p:cNvSpPr txBox="1"/>
          <p:nvPr/>
        </p:nvSpPr>
        <p:spPr>
          <a:xfrm>
            <a:off x="650810" y="1837674"/>
            <a:ext cx="6449786" cy="4401205"/>
          </a:xfrm>
          <a:prstGeom prst="rect">
            <a:avLst/>
          </a:prstGeom>
          <a:noFill/>
        </p:spPr>
        <p:txBody>
          <a:bodyPr wrap="square">
            <a:spAutoFit/>
          </a:bodyPr>
          <a:lstStyle/>
          <a:p>
            <a:pPr algn="l">
              <a:buFont typeface="+mj-lt"/>
              <a:buAutoNum type="arabicPeriod"/>
            </a:pPr>
            <a:r>
              <a:rPr lang="en-US" sz="2000" b="1" i="0" dirty="0">
                <a:solidFill>
                  <a:srgbClr val="0D0D0D"/>
                </a:solidFill>
                <a:effectLst/>
                <a:latin typeface="Söhne"/>
              </a:rPr>
              <a:t>Agglomerative Hierarchical Clustering:</a:t>
            </a:r>
            <a:r>
              <a:rPr lang="en-US" sz="2000" b="0" i="0" dirty="0">
                <a:solidFill>
                  <a:srgbClr val="0D0D0D"/>
                </a:solidFill>
                <a:effectLst/>
                <a:latin typeface="Söhne"/>
              </a:rPr>
              <a:t>  </a:t>
            </a:r>
            <a:r>
              <a:rPr lang="en-US" sz="2000" b="1" i="0" dirty="0">
                <a:solidFill>
                  <a:srgbClr val="C00000"/>
                </a:solidFill>
                <a:effectLst/>
                <a:latin typeface="Söhne"/>
              </a:rPr>
              <a:t>(Bottom-Up)</a:t>
            </a:r>
          </a:p>
          <a:p>
            <a:pPr algn="l"/>
            <a:r>
              <a:rPr lang="en-US" sz="2000" dirty="0">
                <a:solidFill>
                  <a:srgbClr val="0D0D0D"/>
                </a:solidFill>
                <a:latin typeface="Söhne"/>
              </a:rPr>
              <a:t>	</a:t>
            </a:r>
            <a:r>
              <a:rPr lang="en-US" sz="2000" dirty="0"/>
              <a:t>The agglomerative hierarchical clustering method uses the </a:t>
            </a:r>
            <a:r>
              <a:rPr lang="en-US" sz="2000" b="1" dirty="0">
                <a:solidFill>
                  <a:srgbClr val="C00000"/>
                </a:solidFill>
              </a:rPr>
              <a:t>bottom-up strategy</a:t>
            </a:r>
            <a:r>
              <a:rPr lang="en-US" sz="2000" dirty="0"/>
              <a:t>. It starts with each object forming its </a:t>
            </a:r>
            <a:r>
              <a:rPr lang="en-US" sz="2000" b="1" dirty="0"/>
              <a:t>own cluster </a:t>
            </a:r>
            <a:r>
              <a:rPr lang="en-US" sz="2000" dirty="0"/>
              <a:t>and then iteratively merges the clusters </a:t>
            </a:r>
            <a:r>
              <a:rPr lang="en-US" sz="2000" b="1" dirty="0">
                <a:solidFill>
                  <a:srgbClr val="C00000"/>
                </a:solidFill>
              </a:rPr>
              <a:t>according to their similarity to form larger clusters.</a:t>
            </a:r>
            <a:r>
              <a:rPr lang="en-US" sz="2000" dirty="0"/>
              <a:t> It terminates either when a certain clustering condition imposed by the user is achieved or all the clusters merge into a single cluster.</a:t>
            </a:r>
          </a:p>
          <a:p>
            <a:pPr algn="l"/>
            <a:r>
              <a:rPr lang="en-US" sz="2000" b="0" i="0" dirty="0">
                <a:solidFill>
                  <a:srgbClr val="0D0D0D"/>
                </a:solidFill>
                <a:effectLst/>
                <a:latin typeface="Söhne"/>
              </a:rPr>
              <a:t>	This approach starts by considering </a:t>
            </a:r>
            <a:r>
              <a:rPr lang="en-US" sz="2000" b="1" i="0" dirty="0">
                <a:solidFill>
                  <a:srgbClr val="C00000"/>
                </a:solidFill>
                <a:effectLst/>
                <a:latin typeface="Söhne"/>
              </a:rPr>
              <a:t>each data point as a single-cluster.</a:t>
            </a:r>
            <a:r>
              <a:rPr lang="en-US" sz="2000" b="0" i="0" dirty="0">
                <a:solidFill>
                  <a:srgbClr val="0D0D0D"/>
                </a:solidFill>
                <a:effectLst/>
                <a:latin typeface="Söhne"/>
              </a:rPr>
              <a:t> Then, at each step, it merges the two closest clusters until all data points belong to a single cluster or until a stopping </a:t>
            </a:r>
            <a:r>
              <a:rPr lang="en-US" sz="2000" b="1" i="0" dirty="0">
                <a:solidFill>
                  <a:srgbClr val="C00000"/>
                </a:solidFill>
                <a:effectLst/>
                <a:latin typeface="Söhne"/>
              </a:rPr>
              <a:t>criterion is met</a:t>
            </a:r>
            <a:r>
              <a:rPr lang="en-US" sz="2000" b="0" i="0" dirty="0">
                <a:solidFill>
                  <a:srgbClr val="0D0D0D"/>
                </a:solidFill>
                <a:effectLst/>
                <a:latin typeface="Söhne"/>
              </a:rPr>
              <a:t>. The result is a </a:t>
            </a:r>
            <a:r>
              <a:rPr lang="en-US" sz="2000" b="1" i="0" dirty="0">
                <a:solidFill>
                  <a:schemeClr val="accent6"/>
                </a:solidFill>
                <a:effectLst/>
                <a:latin typeface="Söhne"/>
              </a:rPr>
              <a:t>dendrogram</a:t>
            </a:r>
            <a:r>
              <a:rPr lang="en-US" sz="2000" b="0" i="0" dirty="0">
                <a:solidFill>
                  <a:srgbClr val="0D0D0D"/>
                </a:solidFill>
                <a:effectLst/>
                <a:latin typeface="Söhne"/>
              </a:rPr>
              <a:t> that shows the merging process and allows us to identify clusters at different levels of granularity.</a:t>
            </a:r>
          </a:p>
        </p:txBody>
      </p:sp>
      <p:sp>
        <p:nvSpPr>
          <p:cNvPr id="5" name="TextBox 4">
            <a:extLst>
              <a:ext uri="{FF2B5EF4-FFF2-40B4-BE49-F238E27FC236}">
                <a16:creationId xmlns:a16="http://schemas.microsoft.com/office/drawing/2014/main" id="{F050A830-8C43-0CB1-48EA-3A845965F16D}"/>
              </a:ext>
            </a:extLst>
          </p:cNvPr>
          <p:cNvSpPr txBox="1"/>
          <p:nvPr/>
        </p:nvSpPr>
        <p:spPr>
          <a:xfrm>
            <a:off x="650810" y="434456"/>
            <a:ext cx="7793393" cy="1015663"/>
          </a:xfrm>
          <a:prstGeom prst="rect">
            <a:avLst/>
          </a:prstGeom>
          <a:noFill/>
        </p:spPr>
        <p:txBody>
          <a:bodyPr wrap="square">
            <a:spAutoFit/>
          </a:bodyPr>
          <a:lstStyle/>
          <a:p>
            <a:pPr algn="l"/>
            <a:r>
              <a:rPr lang="en-US" sz="2400" b="1" i="0" dirty="0">
                <a:solidFill>
                  <a:srgbClr val="0D0D0D"/>
                </a:solidFill>
                <a:effectLst/>
                <a:latin typeface="Söhne"/>
              </a:rPr>
              <a:t>There are two main approaches to hierarchical clustering:</a:t>
            </a:r>
          </a:p>
          <a:p>
            <a:pPr marL="342900" indent="-342900">
              <a:buAutoNum type="arabicPeriod"/>
            </a:pPr>
            <a:r>
              <a:rPr lang="en-US" sz="1800" b="1" i="0" dirty="0">
                <a:solidFill>
                  <a:srgbClr val="0D0D0D"/>
                </a:solidFill>
                <a:effectLst/>
                <a:latin typeface="Söhne"/>
              </a:rPr>
              <a:t>Agglomerative Hierarchical Clustering</a:t>
            </a:r>
          </a:p>
          <a:p>
            <a:pPr marL="342900" indent="-342900">
              <a:buFontTx/>
              <a:buAutoNum type="arabicPeriod"/>
            </a:pPr>
            <a:r>
              <a:rPr lang="en-US" sz="1800" b="1" i="0" dirty="0">
                <a:solidFill>
                  <a:srgbClr val="0D0D0D"/>
                </a:solidFill>
                <a:effectLst/>
                <a:latin typeface="Söhne"/>
              </a:rPr>
              <a:t>Divisive Hierarchical Clustering</a:t>
            </a:r>
            <a:endParaRPr lang="en-US" sz="1800" b="0" i="0" dirty="0">
              <a:solidFill>
                <a:srgbClr val="0D0D0D"/>
              </a:solidFill>
              <a:effectLst/>
              <a:latin typeface="Söhne"/>
            </a:endParaRPr>
          </a:p>
        </p:txBody>
      </p:sp>
    </p:spTree>
    <p:extLst>
      <p:ext uri="{BB962C8B-B14F-4D97-AF65-F5344CB8AC3E}">
        <p14:creationId xmlns:p14="http://schemas.microsoft.com/office/powerpoint/2010/main" val="36670934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2190C-BBA2-EB67-58BB-18E836C342DB}"/>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43209140-ADDA-EBB1-2152-3366962A652C}"/>
              </a:ext>
            </a:extLst>
          </p:cNvPr>
          <p:cNvGrpSpPr/>
          <p:nvPr/>
        </p:nvGrpSpPr>
        <p:grpSpPr>
          <a:xfrm>
            <a:off x="0" y="0"/>
            <a:ext cx="12192000" cy="6878206"/>
            <a:chOff x="0" y="0"/>
            <a:chExt cx="12192000" cy="6878206"/>
          </a:xfrm>
        </p:grpSpPr>
        <p:pic>
          <p:nvPicPr>
            <p:cNvPr id="7170" name="Picture 2" descr="An Introduction to Hierarchical Clustering in Python | DataCamp">
              <a:extLst>
                <a:ext uri="{FF2B5EF4-FFF2-40B4-BE49-F238E27FC236}">
                  <a16:creationId xmlns:a16="http://schemas.microsoft.com/office/drawing/2014/main" id="{9F6193B6-2A91-F022-CEB2-EFF39B0D0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253" y="0"/>
              <a:ext cx="848774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86897D-0F43-4E63-2883-EECB4C104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06"/>
              <a:ext cx="3704253" cy="6858000"/>
            </a:xfrm>
            <a:prstGeom prst="rect">
              <a:avLst/>
            </a:prstGeom>
          </p:spPr>
        </p:pic>
      </p:grpSp>
      <p:sp>
        <p:nvSpPr>
          <p:cNvPr id="3" name="TextBox 2">
            <a:extLst>
              <a:ext uri="{FF2B5EF4-FFF2-40B4-BE49-F238E27FC236}">
                <a16:creationId xmlns:a16="http://schemas.microsoft.com/office/drawing/2014/main" id="{820618C5-227F-DF4A-520F-04F841D7B5B3}"/>
              </a:ext>
            </a:extLst>
          </p:cNvPr>
          <p:cNvSpPr txBox="1"/>
          <p:nvPr/>
        </p:nvSpPr>
        <p:spPr>
          <a:xfrm>
            <a:off x="73868" y="119466"/>
            <a:ext cx="3798336" cy="4247317"/>
          </a:xfrm>
          <a:prstGeom prst="rect">
            <a:avLst/>
          </a:prstGeom>
          <a:noFill/>
        </p:spPr>
        <p:txBody>
          <a:bodyPr wrap="square">
            <a:spAutoFit/>
          </a:bodyPr>
          <a:lstStyle/>
          <a:p>
            <a:pPr algn="l"/>
            <a:r>
              <a:rPr lang="en-US" sz="1800" b="1" i="0" dirty="0">
                <a:solidFill>
                  <a:srgbClr val="0D0D0D"/>
                </a:solidFill>
                <a:effectLst/>
                <a:latin typeface="Söhne"/>
              </a:rPr>
              <a:t>2. Divisive Hierarchical Clustering:</a:t>
            </a:r>
            <a:r>
              <a:rPr lang="en-US" sz="1800" b="0" i="0" dirty="0">
                <a:solidFill>
                  <a:srgbClr val="0D0D0D"/>
                </a:solidFill>
                <a:effectLst/>
                <a:latin typeface="Söhne"/>
              </a:rPr>
              <a:t>  </a:t>
            </a:r>
            <a:r>
              <a:rPr lang="en-US" sz="1800" b="1" i="0" dirty="0">
                <a:solidFill>
                  <a:srgbClr val="C00000"/>
                </a:solidFill>
                <a:effectLst/>
                <a:latin typeface="Söhne"/>
              </a:rPr>
              <a:t>(Top-Down)</a:t>
            </a:r>
          </a:p>
          <a:p>
            <a:pPr algn="l"/>
            <a:r>
              <a:rPr lang="en-US" sz="1800" dirty="0">
                <a:solidFill>
                  <a:srgbClr val="0D0D0D"/>
                </a:solidFill>
                <a:latin typeface="Söhne"/>
              </a:rPr>
              <a:t>	</a:t>
            </a:r>
            <a:r>
              <a:rPr lang="en-US" dirty="0"/>
              <a:t>The divisive hierarchical clustering method uses a top-down strategy. The starting point is the </a:t>
            </a:r>
            <a:r>
              <a:rPr lang="en-US" b="1" dirty="0">
                <a:solidFill>
                  <a:srgbClr val="C00000"/>
                </a:solidFill>
              </a:rPr>
              <a:t>largest cluster </a:t>
            </a:r>
            <a:r>
              <a:rPr lang="en-US" dirty="0"/>
              <a:t>with all the objects in it, and then, it is </a:t>
            </a:r>
            <a:r>
              <a:rPr lang="en-US" b="1" dirty="0">
                <a:solidFill>
                  <a:srgbClr val="C00000"/>
                </a:solidFill>
              </a:rPr>
              <a:t>split recursively </a:t>
            </a:r>
            <a:r>
              <a:rPr lang="en-US" dirty="0"/>
              <a:t>to form smaller and smaller clusters, thus forming the hierarchy. </a:t>
            </a:r>
            <a:r>
              <a:rPr lang="en-US" b="1" dirty="0">
                <a:solidFill>
                  <a:schemeClr val="accent6">
                    <a:lumMod val="50000"/>
                  </a:schemeClr>
                </a:solidFill>
              </a:rPr>
              <a:t>The end of iterations is achieved when the objects in the final clusters are sufficiently homogeneous to each other or the final clusters contain only one object or the user-defined clustering condition is achieved</a:t>
            </a:r>
            <a:r>
              <a:rPr lang="en-US" dirty="0"/>
              <a:t>.</a:t>
            </a:r>
            <a:endParaRPr lang="en-US" sz="1800" b="0" i="0" dirty="0">
              <a:solidFill>
                <a:srgbClr val="0D0D0D"/>
              </a:solidFill>
              <a:effectLst/>
              <a:latin typeface="Söhne"/>
            </a:endParaRPr>
          </a:p>
        </p:txBody>
      </p:sp>
    </p:spTree>
    <p:extLst>
      <p:ext uri="{BB962C8B-B14F-4D97-AF65-F5344CB8AC3E}">
        <p14:creationId xmlns:p14="http://schemas.microsoft.com/office/powerpoint/2010/main" val="2126365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4B347-38EA-DC14-A8E7-9D5EE1B0138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6A2488D-F00F-23DA-34B6-8F512A777F90}"/>
              </a:ext>
            </a:extLst>
          </p:cNvPr>
          <p:cNvSpPr txBox="1"/>
          <p:nvPr/>
        </p:nvSpPr>
        <p:spPr>
          <a:xfrm>
            <a:off x="697463" y="538456"/>
            <a:ext cx="10946546" cy="3785652"/>
          </a:xfrm>
          <a:prstGeom prst="rect">
            <a:avLst/>
          </a:prstGeom>
          <a:noFill/>
        </p:spPr>
        <p:txBody>
          <a:bodyPr wrap="square">
            <a:spAutoFit/>
          </a:bodyPr>
          <a:lstStyle/>
          <a:p>
            <a:r>
              <a:rPr lang="en-US" sz="2400" b="1" dirty="0">
                <a:solidFill>
                  <a:srgbClr val="C00000"/>
                </a:solidFill>
              </a:rPr>
              <a:t>3. Density-based methods – DBSCAN:</a:t>
            </a:r>
          </a:p>
          <a:p>
            <a:r>
              <a:rPr lang="en-US" b="0" i="0" dirty="0">
                <a:solidFill>
                  <a:srgbClr val="0D0D0D"/>
                </a:solidFill>
                <a:effectLst/>
                <a:latin typeface="Söhne"/>
              </a:rPr>
              <a:t>	</a:t>
            </a:r>
            <a:r>
              <a:rPr lang="en-US" b="1" i="0" dirty="0">
                <a:solidFill>
                  <a:srgbClr val="C00000"/>
                </a:solidFill>
                <a:effectLst/>
                <a:latin typeface="Söhne"/>
              </a:rPr>
              <a:t>Density-based Spatial Clustering of Applications with Noise </a:t>
            </a:r>
            <a:r>
              <a:rPr lang="en-US" b="0" i="0" dirty="0">
                <a:solidFill>
                  <a:srgbClr val="0D0D0D"/>
                </a:solidFill>
                <a:effectLst/>
                <a:latin typeface="Söhne"/>
              </a:rPr>
              <a:t>(DBSCAN) is a popular clustering algorithm in machine learning used for </a:t>
            </a:r>
            <a:r>
              <a:rPr lang="en-US" b="1" i="0" dirty="0">
                <a:solidFill>
                  <a:srgbClr val="0D0D0D"/>
                </a:solidFill>
                <a:effectLst/>
                <a:latin typeface="Söhne"/>
              </a:rPr>
              <a:t>grouping together data points based on their </a:t>
            </a:r>
            <a:r>
              <a:rPr lang="en-US" b="1" i="0" dirty="0">
                <a:solidFill>
                  <a:srgbClr val="C00000"/>
                </a:solidFill>
                <a:effectLst/>
                <a:latin typeface="Söhne"/>
              </a:rPr>
              <a:t>density (mass)</a:t>
            </a:r>
            <a:r>
              <a:rPr lang="en-US" b="1" i="0" dirty="0">
                <a:solidFill>
                  <a:srgbClr val="0D0D0D"/>
                </a:solidFill>
                <a:effectLst/>
                <a:latin typeface="Söhne"/>
              </a:rPr>
              <a:t> in a given feature space.</a:t>
            </a:r>
            <a:r>
              <a:rPr lang="en-US" b="0" i="0" dirty="0">
                <a:solidFill>
                  <a:srgbClr val="0D0D0D"/>
                </a:solidFill>
                <a:effectLst/>
                <a:latin typeface="Söhne"/>
              </a:rPr>
              <a:t> 	Unlike k-Means, which assumes that </a:t>
            </a:r>
            <a:r>
              <a:rPr lang="en-US" b="1" i="0" dirty="0">
                <a:solidFill>
                  <a:srgbClr val="C00000"/>
                </a:solidFill>
                <a:effectLst/>
                <a:latin typeface="Söhne"/>
              </a:rPr>
              <a:t>clusters are spherical </a:t>
            </a:r>
            <a:r>
              <a:rPr lang="en-US" b="0" i="0" dirty="0">
                <a:solidFill>
                  <a:srgbClr val="0D0D0D"/>
                </a:solidFill>
                <a:effectLst/>
                <a:latin typeface="Söhne"/>
              </a:rPr>
              <a:t>and require the number of clusters to be predefined, DBSCAN can find </a:t>
            </a:r>
            <a:r>
              <a:rPr lang="en-US" b="1" i="0" dirty="0">
                <a:solidFill>
                  <a:srgbClr val="C00000"/>
                </a:solidFill>
                <a:effectLst/>
                <a:latin typeface="Söhne"/>
              </a:rPr>
              <a:t>clusters of arbitrary shapes and sizes </a:t>
            </a:r>
            <a:r>
              <a:rPr lang="en-US" b="0" i="0" dirty="0">
                <a:solidFill>
                  <a:srgbClr val="0D0D0D"/>
                </a:solidFill>
                <a:effectLst/>
                <a:latin typeface="Söhne"/>
              </a:rPr>
              <a:t>without needing the number of clusters as an input.</a:t>
            </a:r>
          </a:p>
          <a:p>
            <a:r>
              <a:rPr lang="en-US" dirty="0">
                <a:solidFill>
                  <a:srgbClr val="0D0D0D"/>
                </a:solidFill>
                <a:latin typeface="Söhne"/>
              </a:rPr>
              <a:t>	</a:t>
            </a:r>
            <a:r>
              <a:rPr lang="en-US" dirty="0"/>
              <a:t> The density-based clustering approach provides a solution to </a:t>
            </a:r>
            <a:r>
              <a:rPr lang="en-US" b="1" dirty="0">
                <a:solidFill>
                  <a:schemeClr val="accent2">
                    <a:lumMod val="75000"/>
                  </a:schemeClr>
                </a:solidFill>
              </a:rPr>
              <a:t>identify clusters of arbitrary shapes</a:t>
            </a:r>
            <a:r>
              <a:rPr lang="en-US" dirty="0"/>
              <a:t>. The principle is based on identifying the </a:t>
            </a:r>
            <a:r>
              <a:rPr lang="en-US" b="1" dirty="0">
                <a:solidFill>
                  <a:srgbClr val="C00000"/>
                </a:solidFill>
              </a:rPr>
              <a:t>dense area </a:t>
            </a:r>
            <a:r>
              <a:rPr lang="en-US" dirty="0"/>
              <a:t>and </a:t>
            </a:r>
            <a:r>
              <a:rPr lang="en-US" b="1" dirty="0">
                <a:solidFill>
                  <a:srgbClr val="C00000"/>
                </a:solidFill>
              </a:rPr>
              <a:t>sparse area </a:t>
            </a:r>
            <a:r>
              <a:rPr lang="en-US" dirty="0"/>
              <a:t>within the data set and then run the clustering algorithm. DBSCAN is one of the popular density-based algorithm which creates </a:t>
            </a:r>
            <a:r>
              <a:rPr lang="en-US" dirty="0">
                <a:solidFill>
                  <a:srgbClr val="C00000"/>
                </a:solidFill>
              </a:rPr>
              <a:t>clusters by using connected regions with high density.</a:t>
            </a:r>
          </a:p>
          <a:p>
            <a:r>
              <a:rPr lang="en-US" dirty="0"/>
              <a:t>	DBSCAN is a </a:t>
            </a:r>
            <a:r>
              <a:rPr lang="en-US" b="1" dirty="0">
                <a:solidFill>
                  <a:srgbClr val="C00000"/>
                </a:solidFill>
              </a:rPr>
              <a:t>base</a:t>
            </a:r>
            <a:r>
              <a:rPr lang="en-US" dirty="0"/>
              <a:t> </a:t>
            </a:r>
            <a:r>
              <a:rPr lang="en-US" b="1" dirty="0">
                <a:solidFill>
                  <a:srgbClr val="C00000"/>
                </a:solidFill>
              </a:rPr>
              <a:t>algorithm</a:t>
            </a:r>
            <a:r>
              <a:rPr lang="en-US" dirty="0"/>
              <a:t> for </a:t>
            </a:r>
            <a:r>
              <a:rPr lang="en-US" b="1" dirty="0"/>
              <a:t>density-based clustering</a:t>
            </a:r>
            <a:r>
              <a:rPr lang="en-US" dirty="0"/>
              <a:t>. </a:t>
            </a:r>
            <a:r>
              <a:rPr lang="en-US" b="1" dirty="0">
                <a:solidFill>
                  <a:schemeClr val="accent1"/>
                </a:solidFill>
              </a:rPr>
              <a:t>It can discover clusters of different shapes and sizes from a large amount of data, which is containing noise and outliers.</a:t>
            </a:r>
            <a:endParaRPr lang="en-US" b="1" i="0" dirty="0">
              <a:solidFill>
                <a:schemeClr val="accent1"/>
              </a:solidFill>
              <a:effectLst/>
              <a:latin typeface="Söhne"/>
            </a:endParaRPr>
          </a:p>
          <a:p>
            <a:endParaRPr lang="en-US" dirty="0"/>
          </a:p>
        </p:txBody>
      </p:sp>
      <p:sp>
        <p:nvSpPr>
          <p:cNvPr id="4" name="TextBox 3">
            <a:extLst>
              <a:ext uri="{FF2B5EF4-FFF2-40B4-BE49-F238E27FC236}">
                <a16:creationId xmlns:a16="http://schemas.microsoft.com/office/drawing/2014/main" id="{B93BC9FF-A2B2-4978-C218-5FCB5B5D408C}"/>
              </a:ext>
            </a:extLst>
          </p:cNvPr>
          <p:cNvSpPr txBox="1"/>
          <p:nvPr/>
        </p:nvSpPr>
        <p:spPr>
          <a:xfrm>
            <a:off x="697463" y="4173333"/>
            <a:ext cx="11141099" cy="1754326"/>
          </a:xfrm>
          <a:prstGeom prst="rect">
            <a:avLst/>
          </a:prstGeom>
          <a:noFill/>
        </p:spPr>
        <p:txBody>
          <a:bodyPr wrap="square">
            <a:spAutoFit/>
          </a:bodyPr>
          <a:lstStyle/>
          <a:p>
            <a:r>
              <a:rPr lang="en-US" b="1" i="0" dirty="0">
                <a:solidFill>
                  <a:srgbClr val="0D0D0D"/>
                </a:solidFill>
                <a:effectLst/>
                <a:latin typeface="Söhne"/>
              </a:rPr>
              <a:t>Note:</a:t>
            </a:r>
          </a:p>
          <a:p>
            <a:r>
              <a:rPr lang="en-US" dirty="0">
                <a:solidFill>
                  <a:srgbClr val="0D0D0D"/>
                </a:solidFill>
                <a:latin typeface="Söhne"/>
              </a:rPr>
              <a:t>	In above para </a:t>
            </a:r>
            <a:r>
              <a:rPr lang="en-US" b="0" i="0" dirty="0">
                <a:solidFill>
                  <a:srgbClr val="0D0D0D"/>
                </a:solidFill>
                <a:effectLst/>
                <a:latin typeface="Söhne"/>
              </a:rPr>
              <a:t>k-Means assumes that clusters are spherical </a:t>
            </a:r>
            <a:r>
              <a:rPr lang="en-US" dirty="0">
                <a:solidFill>
                  <a:srgbClr val="0D0D0D"/>
                </a:solidFill>
                <a:latin typeface="Söhne"/>
              </a:rPr>
              <a:t>means </a:t>
            </a:r>
            <a:r>
              <a:rPr lang="en-US" b="0" i="0" dirty="0">
                <a:solidFill>
                  <a:srgbClr val="0D0D0D"/>
                </a:solidFill>
                <a:effectLst/>
                <a:latin typeface="Söhne"/>
              </a:rPr>
              <a:t>that the algorithm operates under the assumption that the clusters in the data are </a:t>
            </a:r>
            <a:r>
              <a:rPr lang="en-US" b="1" i="0" dirty="0">
                <a:solidFill>
                  <a:srgbClr val="C00000"/>
                </a:solidFill>
                <a:effectLst/>
                <a:latin typeface="Söhne"/>
              </a:rPr>
              <a:t>spherical in shape when viewed in the feature space</a:t>
            </a:r>
            <a:r>
              <a:rPr lang="en-US" b="0" i="0" dirty="0">
                <a:solidFill>
                  <a:srgbClr val="0D0D0D"/>
                </a:solidFill>
                <a:effectLst/>
                <a:latin typeface="Söhne"/>
              </a:rPr>
              <a:t>. In other words, k-Means assumes that the data points within </a:t>
            </a:r>
            <a:r>
              <a:rPr lang="en-US" b="1" i="0" dirty="0">
                <a:solidFill>
                  <a:srgbClr val="0D0D0D"/>
                </a:solidFill>
                <a:effectLst/>
                <a:latin typeface="Söhne"/>
              </a:rPr>
              <a:t>each cluster are evenly distributed around a central point</a:t>
            </a:r>
            <a:r>
              <a:rPr lang="en-US" b="0" i="0" dirty="0">
                <a:solidFill>
                  <a:srgbClr val="0D0D0D"/>
                </a:solidFill>
                <a:effectLst/>
                <a:latin typeface="Söhne"/>
              </a:rPr>
              <a:t>, forming a roughly spherical cluster. DBSCAN, on the other hand, is capable of identifying clusters of arbitrary shapes and sizes because it </a:t>
            </a:r>
            <a:r>
              <a:rPr lang="en-US" b="1" i="0" dirty="0">
                <a:solidFill>
                  <a:srgbClr val="C00000"/>
                </a:solidFill>
                <a:effectLst/>
                <a:latin typeface="Söhne"/>
              </a:rPr>
              <a:t>defines clusters based on density rather than assuming a specific shape</a:t>
            </a:r>
            <a:r>
              <a:rPr lang="en-US" b="0" i="0" dirty="0">
                <a:solidFill>
                  <a:srgbClr val="0D0D0D"/>
                </a:solidFill>
                <a:effectLst/>
                <a:latin typeface="Söhne"/>
              </a:rPr>
              <a:t>.</a:t>
            </a:r>
            <a:endParaRPr lang="en-US" dirty="0"/>
          </a:p>
        </p:txBody>
      </p:sp>
    </p:spTree>
    <p:extLst>
      <p:ext uri="{BB962C8B-B14F-4D97-AF65-F5344CB8AC3E}">
        <p14:creationId xmlns:p14="http://schemas.microsoft.com/office/powerpoint/2010/main" val="33471704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D35C6-5121-8566-0531-8538D4C5850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044B2CD-8CAA-4AED-4BB2-3BF1157A42C5}"/>
              </a:ext>
            </a:extLst>
          </p:cNvPr>
          <p:cNvGrpSpPr/>
          <p:nvPr/>
        </p:nvGrpSpPr>
        <p:grpSpPr>
          <a:xfrm>
            <a:off x="641480" y="321322"/>
            <a:ext cx="11301282" cy="6124973"/>
            <a:chOff x="641480" y="321322"/>
            <a:chExt cx="11301282" cy="6124973"/>
          </a:xfrm>
        </p:grpSpPr>
        <p:pic>
          <p:nvPicPr>
            <p:cNvPr id="1026" name="Picture 2" descr="From Noise to Knowledge: Explore the Magic of DBSCAN which is beyond  Traditional Clustering. | by Chandra Prakash Bathula | MLearning.ai | Medium">
              <a:extLst>
                <a:ext uri="{FF2B5EF4-FFF2-40B4-BE49-F238E27FC236}">
                  <a16:creationId xmlns:a16="http://schemas.microsoft.com/office/drawing/2014/main" id="{FA912146-E48E-17DD-CDFF-D70EDBF62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2" t="1159" r="1879" b="2500"/>
            <a:stretch/>
          </p:blipFill>
          <p:spPr bwMode="auto">
            <a:xfrm>
              <a:off x="6465693" y="1938901"/>
              <a:ext cx="5477069" cy="45073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5AEC6C-60E2-9C76-7F18-34379B05934D}"/>
                </a:ext>
              </a:extLst>
            </p:cNvPr>
            <p:cNvSpPr txBox="1"/>
            <p:nvPr/>
          </p:nvSpPr>
          <p:spPr>
            <a:xfrm>
              <a:off x="641480" y="321322"/>
              <a:ext cx="10723206" cy="1384995"/>
            </a:xfrm>
            <a:prstGeom prst="rect">
              <a:avLst/>
            </a:prstGeom>
            <a:noFill/>
          </p:spPr>
          <p:txBody>
            <a:bodyPr wrap="square">
              <a:spAutoFit/>
            </a:bodyPr>
            <a:lstStyle/>
            <a:p>
              <a:pPr algn="l"/>
              <a:r>
                <a:rPr lang="en-US" sz="2400" b="1" i="0" dirty="0">
                  <a:solidFill>
                    <a:srgbClr val="C00000"/>
                  </a:solidFill>
                  <a:effectLst/>
                  <a:latin typeface="Söhne"/>
                </a:rPr>
                <a:t>Dense </a:t>
              </a:r>
              <a:r>
                <a:rPr lang="en-US" sz="2400" i="0" dirty="0">
                  <a:solidFill>
                    <a:srgbClr val="C00000"/>
                  </a:solidFill>
                  <a:effectLst/>
                  <a:latin typeface="Söhne"/>
                </a:rPr>
                <a:t>and</a:t>
              </a:r>
              <a:r>
                <a:rPr lang="en-US" sz="2400" b="1" i="0" dirty="0">
                  <a:solidFill>
                    <a:srgbClr val="C00000"/>
                  </a:solidFill>
                  <a:effectLst/>
                  <a:latin typeface="Söhne"/>
                </a:rPr>
                <a:t> Sparse Area:</a:t>
              </a:r>
            </a:p>
            <a:p>
              <a:pPr algn="l"/>
              <a:r>
                <a:rPr lang="en-US" sz="2000" b="0" i="0" dirty="0">
                  <a:solidFill>
                    <a:srgbClr val="0D0D0D"/>
                  </a:solidFill>
                  <a:effectLst/>
                  <a:latin typeface="Söhne"/>
                </a:rPr>
                <a:t>	In the context of clustering algorithms like DBSCAN (Density-Based Spatial Clustering of Applications with Noise), "dense" and "sparse" areas refer to regions of the dataset </a:t>
              </a:r>
              <a:r>
                <a:rPr lang="en-US" sz="2000" b="1" i="0" dirty="0">
                  <a:solidFill>
                    <a:srgbClr val="C00000"/>
                  </a:solidFill>
                  <a:effectLst/>
                  <a:latin typeface="Söhne"/>
                </a:rPr>
                <a:t>with different concentrations of data points.</a:t>
              </a:r>
            </a:p>
          </p:txBody>
        </p:sp>
        <p:sp>
          <p:nvSpPr>
            <p:cNvPr id="5" name="TextBox 4">
              <a:extLst>
                <a:ext uri="{FF2B5EF4-FFF2-40B4-BE49-F238E27FC236}">
                  <a16:creationId xmlns:a16="http://schemas.microsoft.com/office/drawing/2014/main" id="{AC067711-C1DF-9070-BCD4-1372782B287E}"/>
                </a:ext>
              </a:extLst>
            </p:cNvPr>
            <p:cNvSpPr txBox="1"/>
            <p:nvPr/>
          </p:nvSpPr>
          <p:spPr>
            <a:xfrm>
              <a:off x="641480" y="1858529"/>
              <a:ext cx="6097554" cy="4524315"/>
            </a:xfrm>
            <a:prstGeom prst="rect">
              <a:avLst/>
            </a:prstGeom>
            <a:noFill/>
          </p:spPr>
          <p:txBody>
            <a:bodyPr wrap="square">
              <a:spAutoFit/>
            </a:bodyPr>
            <a:lstStyle/>
            <a:p>
              <a:pPr algn="l">
                <a:buFont typeface="+mj-lt"/>
                <a:buAutoNum type="arabicPeriod"/>
              </a:pPr>
              <a:r>
                <a:rPr lang="en-US" sz="1800" b="1" i="0" dirty="0">
                  <a:solidFill>
                    <a:srgbClr val="0D0D0D"/>
                  </a:solidFill>
                  <a:effectLst/>
                  <a:latin typeface="Söhne"/>
                </a:rPr>
                <a:t> Dense Area:</a:t>
              </a:r>
              <a:r>
                <a:rPr lang="en-US" sz="1800" b="0" i="0" dirty="0">
                  <a:solidFill>
                    <a:srgbClr val="0D0D0D"/>
                  </a:solidFill>
                  <a:effectLst/>
                  <a:latin typeface="Söhne"/>
                </a:rPr>
                <a:t> </a:t>
              </a:r>
            </a:p>
            <a:p>
              <a:pPr algn="l"/>
              <a:r>
                <a:rPr lang="en-US" sz="1800" dirty="0">
                  <a:solidFill>
                    <a:srgbClr val="0D0D0D"/>
                  </a:solidFill>
                  <a:latin typeface="Söhne"/>
                </a:rPr>
                <a:t>	</a:t>
              </a:r>
              <a:r>
                <a:rPr lang="en-US" sz="1800" b="0" i="0" dirty="0">
                  <a:solidFill>
                    <a:srgbClr val="0D0D0D"/>
                  </a:solidFill>
                  <a:effectLst/>
                  <a:latin typeface="Söhne"/>
                </a:rPr>
                <a:t>A dense area in the dataset is a region where there is a </a:t>
              </a:r>
              <a:r>
                <a:rPr lang="en-US" sz="1800" b="1" i="0" dirty="0">
                  <a:solidFill>
                    <a:srgbClr val="C00000"/>
                  </a:solidFill>
                  <a:effectLst/>
                  <a:latin typeface="Söhne"/>
                </a:rPr>
                <a:t>high concentration of data points</a:t>
              </a:r>
              <a:r>
                <a:rPr lang="en-US" sz="1800" b="0" i="0" dirty="0">
                  <a:solidFill>
                    <a:srgbClr val="0D0D0D"/>
                  </a:solidFill>
                  <a:effectLst/>
                  <a:latin typeface="Söhne"/>
                </a:rPr>
                <a:t>. In a dense area, data points are </a:t>
              </a:r>
              <a:r>
                <a:rPr lang="en-US" sz="1800" b="1" i="0" dirty="0">
                  <a:solidFill>
                    <a:srgbClr val="C00000"/>
                  </a:solidFill>
                  <a:effectLst/>
                  <a:latin typeface="Söhne"/>
                </a:rPr>
                <a:t>closely packed together</a:t>
              </a:r>
              <a:r>
                <a:rPr lang="en-US" sz="1800" b="0" i="0" dirty="0">
                  <a:solidFill>
                    <a:srgbClr val="0D0D0D"/>
                  </a:solidFill>
                  <a:effectLst/>
                  <a:latin typeface="Söhne"/>
                </a:rPr>
                <a:t>, and there are relatively </a:t>
              </a:r>
              <a:r>
                <a:rPr lang="en-US" sz="1800" b="1" i="0" dirty="0">
                  <a:solidFill>
                    <a:srgbClr val="0D0D0D"/>
                  </a:solidFill>
                  <a:effectLst/>
                  <a:latin typeface="Söhne"/>
                </a:rPr>
                <a:t>many data points within a small area</a:t>
              </a:r>
              <a:r>
                <a:rPr lang="en-US" sz="1800" b="0" i="0" dirty="0">
                  <a:solidFill>
                    <a:srgbClr val="0D0D0D"/>
                  </a:solidFill>
                  <a:effectLst/>
                  <a:latin typeface="Söhne"/>
                </a:rPr>
                <a:t>. Dense areas often correspond to clusters in clustering algorithms, as they represent regions where the data points share similar characteristics or properties.</a:t>
              </a:r>
            </a:p>
            <a:p>
              <a:pPr algn="l"/>
              <a:endParaRPr lang="en-US" sz="1800" dirty="0">
                <a:solidFill>
                  <a:srgbClr val="0D0D0D"/>
                </a:solidFill>
                <a:latin typeface="Söhne"/>
              </a:endParaRPr>
            </a:p>
            <a:p>
              <a:pPr algn="l"/>
              <a:r>
                <a:rPr lang="en-US" sz="1800" b="1" dirty="0">
                  <a:solidFill>
                    <a:srgbClr val="0D0D0D"/>
                  </a:solidFill>
                  <a:latin typeface="Söhne"/>
                </a:rPr>
                <a:t>2. </a:t>
              </a:r>
              <a:r>
                <a:rPr lang="en-US" sz="1800" b="1" i="0" dirty="0">
                  <a:solidFill>
                    <a:srgbClr val="0D0D0D"/>
                  </a:solidFill>
                  <a:effectLst/>
                  <a:latin typeface="Söhne"/>
                </a:rPr>
                <a:t>Sparse Area:</a:t>
              </a:r>
              <a:endParaRPr lang="en-US" sz="1800" b="0" i="0" dirty="0">
                <a:solidFill>
                  <a:srgbClr val="0D0D0D"/>
                </a:solidFill>
                <a:effectLst/>
                <a:latin typeface="Söhne"/>
              </a:endParaRPr>
            </a:p>
            <a:p>
              <a:pPr algn="l"/>
              <a:r>
                <a:rPr lang="en-US" sz="1800" b="0" i="0" dirty="0">
                  <a:solidFill>
                    <a:srgbClr val="0D0D0D"/>
                  </a:solidFill>
                  <a:effectLst/>
                  <a:latin typeface="Söhne"/>
                </a:rPr>
                <a:t>	A sparse area in the dataset is a region where there is a </a:t>
              </a:r>
              <a:r>
                <a:rPr lang="en-US" sz="1800" b="1" i="0" dirty="0">
                  <a:solidFill>
                    <a:srgbClr val="C00000"/>
                  </a:solidFill>
                  <a:effectLst/>
                  <a:latin typeface="Söhne"/>
                </a:rPr>
                <a:t>low concentration of data points</a:t>
              </a:r>
              <a:r>
                <a:rPr lang="en-US" sz="1800" b="0" i="0" dirty="0">
                  <a:solidFill>
                    <a:srgbClr val="0D0D0D"/>
                  </a:solidFill>
                  <a:effectLst/>
                  <a:latin typeface="Söhne"/>
                </a:rPr>
                <a:t>. In a sparse area, data points are more sparsely distributed, and there are relatively </a:t>
              </a:r>
              <a:r>
                <a:rPr lang="en-US" sz="1800" b="1" i="0" dirty="0">
                  <a:solidFill>
                    <a:srgbClr val="C00000"/>
                  </a:solidFill>
                  <a:effectLst/>
                  <a:latin typeface="Söhne"/>
                </a:rPr>
                <a:t>few data points within a given area</a:t>
              </a:r>
              <a:r>
                <a:rPr lang="en-US" sz="1800" b="0" i="0" dirty="0">
                  <a:solidFill>
                    <a:srgbClr val="0D0D0D"/>
                  </a:solidFill>
                  <a:effectLst/>
                  <a:latin typeface="Söhne"/>
                </a:rPr>
                <a:t>. Sparse areas often occur between clusters or in regions of the feature space where there is little or no data present.</a:t>
              </a:r>
            </a:p>
          </p:txBody>
        </p:sp>
      </p:grpSp>
    </p:spTree>
    <p:extLst>
      <p:ext uri="{BB962C8B-B14F-4D97-AF65-F5344CB8AC3E}">
        <p14:creationId xmlns:p14="http://schemas.microsoft.com/office/powerpoint/2010/main" val="36841309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624E8-B0B8-340A-0434-393E4959D4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445A7B-5C04-7E64-1782-6F8213018409}"/>
              </a:ext>
            </a:extLst>
          </p:cNvPr>
          <p:cNvSpPr txBox="1"/>
          <p:nvPr/>
        </p:nvSpPr>
        <p:spPr>
          <a:xfrm>
            <a:off x="632149" y="628271"/>
            <a:ext cx="10900488" cy="5324535"/>
          </a:xfrm>
          <a:prstGeom prst="rect">
            <a:avLst/>
          </a:prstGeom>
          <a:noFill/>
        </p:spPr>
        <p:txBody>
          <a:bodyPr wrap="square">
            <a:spAutoFit/>
          </a:bodyPr>
          <a:lstStyle/>
          <a:p>
            <a:r>
              <a:rPr lang="en-US" sz="2000" b="1" dirty="0">
                <a:solidFill>
                  <a:schemeClr val="accent6">
                    <a:lumMod val="50000"/>
                  </a:schemeClr>
                </a:solidFill>
              </a:rPr>
              <a:t>The DBSCAN algorithm uses two parameters: </a:t>
            </a:r>
          </a:p>
          <a:p>
            <a:endParaRPr lang="en-US" sz="2000" b="1" dirty="0">
              <a:solidFill>
                <a:schemeClr val="accent6">
                  <a:lumMod val="50000"/>
                </a:schemeClr>
              </a:solidFill>
            </a:endParaRPr>
          </a:p>
          <a:p>
            <a:pPr marL="342900" indent="-342900">
              <a:buAutoNum type="arabicPeriod"/>
            </a:pPr>
            <a:r>
              <a:rPr lang="en-US" sz="2000" b="1" dirty="0" err="1"/>
              <a:t>minPts</a:t>
            </a:r>
            <a:r>
              <a:rPr lang="en-US" sz="2000" b="1" dirty="0"/>
              <a:t>: </a:t>
            </a:r>
            <a:r>
              <a:rPr lang="en-US" sz="2000" dirty="0"/>
              <a:t>The </a:t>
            </a:r>
            <a:r>
              <a:rPr lang="en-US" sz="2000" b="1" dirty="0">
                <a:solidFill>
                  <a:srgbClr val="C00000"/>
                </a:solidFill>
              </a:rPr>
              <a:t>minimum number of points </a:t>
            </a:r>
            <a:r>
              <a:rPr lang="en-US" sz="2000" b="1" dirty="0"/>
              <a:t>(</a:t>
            </a:r>
            <a:r>
              <a:rPr lang="en-US" sz="2000" b="1" dirty="0">
                <a:solidFill>
                  <a:schemeClr val="accent1"/>
                </a:solidFill>
              </a:rPr>
              <a:t>a threshold</a:t>
            </a:r>
            <a:r>
              <a:rPr lang="en-US" sz="2000" b="1" dirty="0"/>
              <a:t>) clustered together for a </a:t>
            </a:r>
            <a:r>
              <a:rPr lang="en-US" sz="2000" b="1" dirty="0">
                <a:solidFill>
                  <a:srgbClr val="C00000"/>
                </a:solidFill>
              </a:rPr>
              <a:t>region to be considered dense.</a:t>
            </a:r>
          </a:p>
          <a:p>
            <a:pPr marL="342900" indent="-342900">
              <a:buAutoNum type="arabicPeriod"/>
            </a:pPr>
            <a:endParaRPr lang="en-US" sz="2000" dirty="0"/>
          </a:p>
          <a:p>
            <a:pPr marL="342900" indent="-342900">
              <a:buAutoNum type="arabicPeriod"/>
            </a:pPr>
            <a:r>
              <a:rPr lang="en-US" sz="2000" b="1" dirty="0"/>
              <a:t>eps (ε): </a:t>
            </a:r>
            <a:r>
              <a:rPr lang="en-US" sz="2000" dirty="0"/>
              <a:t>A </a:t>
            </a:r>
            <a:r>
              <a:rPr lang="en-US" sz="2000" b="1" dirty="0">
                <a:solidFill>
                  <a:srgbClr val="C00000"/>
                </a:solidFill>
              </a:rPr>
              <a:t>distance measure </a:t>
            </a:r>
            <a:r>
              <a:rPr lang="en-US" sz="2000" dirty="0"/>
              <a:t>that will be used </a:t>
            </a:r>
            <a:r>
              <a:rPr lang="en-US" sz="2000" b="1" dirty="0">
                <a:solidFill>
                  <a:srgbClr val="C00000"/>
                </a:solidFill>
              </a:rPr>
              <a:t>to locate the points </a:t>
            </a:r>
            <a:r>
              <a:rPr lang="en-US" sz="2000" dirty="0"/>
              <a:t>in the neighborhood of any point.</a:t>
            </a:r>
          </a:p>
          <a:p>
            <a:pPr marL="342900" indent="-342900">
              <a:buAutoNum type="arabicPeriod"/>
            </a:pPr>
            <a:endParaRPr lang="en-US" sz="2000" dirty="0"/>
          </a:p>
          <a:p>
            <a:endParaRPr lang="en-US" sz="2000" dirty="0"/>
          </a:p>
          <a:p>
            <a:r>
              <a:rPr lang="en-US" sz="2000" dirty="0"/>
              <a:t>	These parameters can be understood if we explore two concepts called :</a:t>
            </a:r>
          </a:p>
          <a:p>
            <a:pPr marL="800100" lvl="1" indent="-342900">
              <a:buAutoNum type="arabicPeriod"/>
            </a:pPr>
            <a:r>
              <a:rPr lang="en-US" sz="2000" b="1" dirty="0">
                <a:solidFill>
                  <a:schemeClr val="accent4"/>
                </a:solidFill>
              </a:rPr>
              <a:t>Density Reachability and </a:t>
            </a:r>
          </a:p>
          <a:p>
            <a:pPr marL="800100" lvl="1" indent="-342900">
              <a:buAutoNum type="arabicPeriod"/>
            </a:pPr>
            <a:r>
              <a:rPr lang="en-US" sz="2000" b="1" dirty="0">
                <a:solidFill>
                  <a:schemeClr val="accent4"/>
                </a:solidFill>
              </a:rPr>
              <a:t>Density Connectivity. </a:t>
            </a:r>
          </a:p>
          <a:p>
            <a:endParaRPr lang="en-US" sz="2000" dirty="0"/>
          </a:p>
          <a:p>
            <a:r>
              <a:rPr lang="en-US" sz="2000" dirty="0"/>
              <a:t>	</a:t>
            </a:r>
            <a:r>
              <a:rPr lang="en-US" sz="2000" b="1" dirty="0">
                <a:solidFill>
                  <a:srgbClr val="C00000"/>
                </a:solidFill>
              </a:rPr>
              <a:t>Reachability</a:t>
            </a:r>
            <a:r>
              <a:rPr lang="en-US" sz="2000" dirty="0"/>
              <a:t> in terms of density </a:t>
            </a:r>
            <a:r>
              <a:rPr lang="en-US" sz="2000" b="1" dirty="0"/>
              <a:t>establishes a point to be reachable from another if it lies within a particular distance (eps) from it. </a:t>
            </a:r>
          </a:p>
          <a:p>
            <a:r>
              <a:rPr lang="en-US" sz="2000" b="1" dirty="0"/>
              <a:t>	</a:t>
            </a:r>
            <a:r>
              <a:rPr lang="en-US" sz="2000" dirty="0"/>
              <a:t>Connectivity, on the other hand, involves </a:t>
            </a:r>
            <a:r>
              <a:rPr lang="en-US" sz="2000" b="1" dirty="0"/>
              <a:t>a transitivity based chaining-approach to determine whether points are located in a particular cluster. </a:t>
            </a:r>
            <a:r>
              <a:rPr lang="en-US" sz="2000" dirty="0"/>
              <a:t>For example, p and q points could be connected if p-&gt;r-&gt;s-&gt;t-&gt;q, where a-&gt;b means b is in the </a:t>
            </a:r>
            <a:r>
              <a:rPr lang="en-US" sz="2000" b="1" dirty="0">
                <a:solidFill>
                  <a:srgbClr val="C00000"/>
                </a:solidFill>
              </a:rPr>
              <a:t>neighborhood</a:t>
            </a:r>
            <a:r>
              <a:rPr lang="en-US" sz="2000" dirty="0"/>
              <a:t> of a.</a:t>
            </a:r>
          </a:p>
        </p:txBody>
      </p:sp>
    </p:spTree>
    <p:extLst>
      <p:ext uri="{BB962C8B-B14F-4D97-AF65-F5344CB8AC3E}">
        <p14:creationId xmlns:p14="http://schemas.microsoft.com/office/powerpoint/2010/main" val="11706855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1AEA-9660-D795-FEC4-94F66107E3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0A983C-A57C-B446-7120-740E41E8C552}"/>
              </a:ext>
            </a:extLst>
          </p:cNvPr>
          <p:cNvSpPr txBox="1"/>
          <p:nvPr/>
        </p:nvSpPr>
        <p:spPr>
          <a:xfrm>
            <a:off x="916343" y="1443841"/>
            <a:ext cx="10359313" cy="3970318"/>
          </a:xfrm>
          <a:prstGeom prst="rect">
            <a:avLst/>
          </a:prstGeom>
          <a:noFill/>
        </p:spPr>
        <p:txBody>
          <a:bodyPr wrap="square">
            <a:spAutoFit/>
          </a:bodyPr>
          <a:lstStyle/>
          <a:p>
            <a:r>
              <a:rPr lang="en-US" sz="2800" b="1" dirty="0">
                <a:solidFill>
                  <a:srgbClr val="C00000"/>
                </a:solidFill>
              </a:rPr>
              <a:t>Algorithmic steps for DBSCAN clustering :</a:t>
            </a:r>
          </a:p>
          <a:p>
            <a:endParaRPr lang="en-US" sz="2800" b="1" dirty="0">
              <a:solidFill>
                <a:srgbClr val="C00000"/>
              </a:solidFill>
            </a:endParaRPr>
          </a:p>
          <a:p>
            <a:pPr marL="514350" indent="-514350">
              <a:buAutoNum type="arabicPeriod"/>
            </a:pPr>
            <a:r>
              <a:rPr lang="en-US" sz="2800" dirty="0"/>
              <a:t>The algorithm proceeds by </a:t>
            </a:r>
            <a:r>
              <a:rPr lang="en-US" sz="2800" b="1" dirty="0">
                <a:solidFill>
                  <a:srgbClr val="C00000"/>
                </a:solidFill>
              </a:rPr>
              <a:t>arbitrarily picking up a point</a:t>
            </a:r>
            <a:r>
              <a:rPr lang="en-US" sz="2800" dirty="0"/>
              <a:t> in the dataset (until all points have been visited). </a:t>
            </a:r>
          </a:p>
          <a:p>
            <a:pPr marL="514350" indent="-514350">
              <a:buAutoNum type="arabicPeriod"/>
            </a:pPr>
            <a:r>
              <a:rPr lang="en-US" sz="2800" dirty="0"/>
              <a:t>If there are at least ‘</a:t>
            </a:r>
            <a:r>
              <a:rPr lang="en-US" sz="2800" b="1" dirty="0" err="1">
                <a:solidFill>
                  <a:srgbClr val="C00000"/>
                </a:solidFill>
              </a:rPr>
              <a:t>minPoint</a:t>
            </a:r>
            <a:r>
              <a:rPr lang="en-US" sz="2800" dirty="0"/>
              <a:t>’ points within a radius of ‘</a:t>
            </a:r>
            <a:r>
              <a:rPr lang="en-US" sz="2800" b="1" dirty="0">
                <a:solidFill>
                  <a:srgbClr val="C00000"/>
                </a:solidFill>
              </a:rPr>
              <a:t>ε</a:t>
            </a:r>
            <a:r>
              <a:rPr lang="en-US" sz="2800" dirty="0"/>
              <a:t>’ to the point then we consider </a:t>
            </a:r>
            <a:r>
              <a:rPr lang="en-US" sz="2800" b="1" dirty="0"/>
              <a:t>all these points to be part of the same cluster. </a:t>
            </a:r>
          </a:p>
          <a:p>
            <a:pPr marL="514350" indent="-514350">
              <a:buAutoNum type="arabicPeriod"/>
            </a:pPr>
            <a:r>
              <a:rPr lang="en-US" sz="2800" dirty="0"/>
              <a:t>The clusters are then </a:t>
            </a:r>
            <a:r>
              <a:rPr lang="en-US" sz="2800" b="1" dirty="0"/>
              <a:t>expanded by recursively repeating the </a:t>
            </a:r>
            <a:r>
              <a:rPr lang="en-US" sz="2800" b="1" dirty="0">
                <a:solidFill>
                  <a:srgbClr val="C00000"/>
                </a:solidFill>
              </a:rPr>
              <a:t>neighborhood calculation </a:t>
            </a:r>
            <a:r>
              <a:rPr lang="en-US" sz="2800" dirty="0"/>
              <a:t>for each neighboring point </a:t>
            </a:r>
          </a:p>
        </p:txBody>
      </p:sp>
    </p:spTree>
    <p:extLst>
      <p:ext uri="{BB962C8B-B14F-4D97-AF65-F5344CB8AC3E}">
        <p14:creationId xmlns:p14="http://schemas.microsoft.com/office/powerpoint/2010/main" val="24708315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70B3-C74A-C8EB-3B9C-91724A94BF39}"/>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38B4254F-0E37-5AC3-E242-0CA0F5E9796D}"/>
              </a:ext>
            </a:extLst>
          </p:cNvPr>
          <p:cNvGrpSpPr/>
          <p:nvPr/>
        </p:nvGrpSpPr>
        <p:grpSpPr>
          <a:xfrm>
            <a:off x="543036" y="193387"/>
            <a:ext cx="11071057" cy="6207413"/>
            <a:chOff x="543036" y="193387"/>
            <a:chExt cx="11071057" cy="6207413"/>
          </a:xfrm>
        </p:grpSpPr>
        <p:pic>
          <p:nvPicPr>
            <p:cNvPr id="3" name="Picture 2">
              <a:extLst>
                <a:ext uri="{FF2B5EF4-FFF2-40B4-BE49-F238E27FC236}">
                  <a16:creationId xmlns:a16="http://schemas.microsoft.com/office/drawing/2014/main" id="{3D988A14-9A2F-2E07-3034-09B537A86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036" y="457201"/>
              <a:ext cx="11071057" cy="5924938"/>
            </a:xfrm>
            <a:prstGeom prst="rect">
              <a:avLst/>
            </a:prstGeom>
          </p:spPr>
        </p:pic>
        <p:sp>
          <p:nvSpPr>
            <p:cNvPr id="4" name="Rectangle 3">
              <a:extLst>
                <a:ext uri="{FF2B5EF4-FFF2-40B4-BE49-F238E27FC236}">
                  <a16:creationId xmlns:a16="http://schemas.microsoft.com/office/drawing/2014/main" id="{3EF68985-0EEA-D44D-B205-C2E3DDF830B2}"/>
                </a:ext>
              </a:extLst>
            </p:cNvPr>
            <p:cNvSpPr/>
            <p:nvPr/>
          </p:nvSpPr>
          <p:spPr>
            <a:xfrm>
              <a:off x="8389840" y="193387"/>
              <a:ext cx="2424340" cy="9081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5" name="Rectangle 4">
              <a:extLst>
                <a:ext uri="{FF2B5EF4-FFF2-40B4-BE49-F238E27FC236}">
                  <a16:creationId xmlns:a16="http://schemas.microsoft.com/office/drawing/2014/main" id="{2E0A1C0A-781F-E967-2356-B2FB58C357F2}"/>
                </a:ext>
              </a:extLst>
            </p:cNvPr>
            <p:cNvSpPr/>
            <p:nvPr/>
          </p:nvSpPr>
          <p:spPr>
            <a:xfrm>
              <a:off x="7811343" y="5949886"/>
              <a:ext cx="1183368" cy="4509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grpSp>
      <p:sp>
        <p:nvSpPr>
          <p:cNvPr id="8" name="TextBox 7">
            <a:extLst>
              <a:ext uri="{FF2B5EF4-FFF2-40B4-BE49-F238E27FC236}">
                <a16:creationId xmlns:a16="http://schemas.microsoft.com/office/drawing/2014/main" id="{27A434A5-5ACF-29BC-D46B-6119B6396835}"/>
              </a:ext>
            </a:extLst>
          </p:cNvPr>
          <p:cNvSpPr txBox="1"/>
          <p:nvPr/>
        </p:nvSpPr>
        <p:spPr>
          <a:xfrm>
            <a:off x="-18990" y="6617960"/>
            <a:ext cx="6097554" cy="215444"/>
          </a:xfrm>
          <a:prstGeom prst="rect">
            <a:avLst/>
          </a:prstGeom>
          <a:noFill/>
        </p:spPr>
        <p:txBody>
          <a:bodyPr wrap="square">
            <a:spAutoFit/>
          </a:bodyPr>
          <a:lstStyle/>
          <a:p>
            <a:r>
              <a:rPr lang="en-US" sz="800" dirty="0"/>
              <a:t>https://www.youtube.com/watch?v=-p354tQsKrs</a:t>
            </a:r>
          </a:p>
        </p:txBody>
      </p:sp>
    </p:spTree>
    <p:extLst>
      <p:ext uri="{BB962C8B-B14F-4D97-AF65-F5344CB8AC3E}">
        <p14:creationId xmlns:p14="http://schemas.microsoft.com/office/powerpoint/2010/main" val="30503724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7194F-6EC7-5ED8-EDCD-8A311C09DE0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F8B9C93-1B63-89C0-38B8-C939465A7876}"/>
              </a:ext>
            </a:extLst>
          </p:cNvPr>
          <p:cNvGrpSpPr/>
          <p:nvPr/>
        </p:nvGrpSpPr>
        <p:grpSpPr>
          <a:xfrm>
            <a:off x="759086" y="373657"/>
            <a:ext cx="10470628" cy="6368312"/>
            <a:chOff x="759086" y="373657"/>
            <a:chExt cx="10470628" cy="6368312"/>
          </a:xfrm>
        </p:grpSpPr>
        <p:pic>
          <p:nvPicPr>
            <p:cNvPr id="3" name="Picture 2">
              <a:extLst>
                <a:ext uri="{FF2B5EF4-FFF2-40B4-BE49-F238E27FC236}">
                  <a16:creationId xmlns:a16="http://schemas.microsoft.com/office/drawing/2014/main" id="{C8FB5842-C501-35B1-07A9-54C339506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086" y="373657"/>
              <a:ext cx="10470628" cy="2417025"/>
            </a:xfrm>
            <a:prstGeom prst="rect">
              <a:avLst/>
            </a:prstGeom>
          </p:spPr>
        </p:pic>
        <p:pic>
          <p:nvPicPr>
            <p:cNvPr id="1028" name="Picture 4">
              <a:extLst>
                <a:ext uri="{FF2B5EF4-FFF2-40B4-BE49-F238E27FC236}">
                  <a16:creationId xmlns:a16="http://schemas.microsoft.com/office/drawing/2014/main" id="{F2639EEE-068B-9BBC-E28F-D115B50FF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2790682"/>
              <a:ext cx="9242878" cy="39512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79240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972B5-0C5E-B9AD-9B5E-3E272A39CA9D}"/>
              </a:ext>
            </a:extLst>
          </p:cNvPr>
          <p:cNvSpPr txBox="1"/>
          <p:nvPr/>
        </p:nvSpPr>
        <p:spPr>
          <a:xfrm>
            <a:off x="606288" y="777150"/>
            <a:ext cx="10952922" cy="3847207"/>
          </a:xfrm>
          <a:prstGeom prst="rect">
            <a:avLst/>
          </a:prstGeom>
          <a:noFill/>
        </p:spPr>
        <p:txBody>
          <a:bodyPr wrap="square" rtlCol="0">
            <a:spAutoFit/>
          </a:bodyPr>
          <a:lstStyle/>
          <a:p>
            <a:r>
              <a:rPr lang="en-US" sz="2400" b="1" dirty="0">
                <a:solidFill>
                  <a:srgbClr val="C00000"/>
                </a:solidFill>
                <a:latin typeface="Söhne"/>
              </a:rPr>
              <a:t>Definition</a:t>
            </a:r>
            <a:r>
              <a:rPr lang="en-US" sz="2400" dirty="0">
                <a:solidFill>
                  <a:srgbClr val="C00000"/>
                </a:solidFill>
                <a:latin typeface="Söhne"/>
              </a:rPr>
              <a:t>:</a:t>
            </a:r>
          </a:p>
          <a:p>
            <a:r>
              <a:rPr lang="en-US" sz="2000" dirty="0"/>
              <a:t>	According to </a:t>
            </a:r>
            <a:r>
              <a:rPr lang="en-US" sz="2000" b="1" dirty="0"/>
              <a:t>Tom Mitchell </a:t>
            </a:r>
            <a:r>
              <a:rPr lang="en-US" sz="2000" dirty="0"/>
              <a:t>Machine Learning </a:t>
            </a:r>
            <a:r>
              <a:rPr lang="en-US" sz="2000" b="1" dirty="0"/>
              <a:t>is the study of algorithms that improve </a:t>
            </a:r>
            <a:r>
              <a:rPr lang="en-US" sz="2000" dirty="0"/>
              <a:t>their </a:t>
            </a:r>
            <a:r>
              <a:rPr lang="en-US" sz="2000" b="1" dirty="0"/>
              <a:t>performance</a:t>
            </a:r>
            <a:r>
              <a:rPr lang="en-US" sz="2000" dirty="0"/>
              <a:t> P at some task T with experience E. A well-defined learning task for a system is given by &lt;P, T, E&gt;.</a:t>
            </a:r>
            <a:endParaRPr lang="en-US" sz="2000" dirty="0">
              <a:solidFill>
                <a:srgbClr val="374151"/>
              </a:solidFill>
              <a:latin typeface="Söhne"/>
            </a:endParaRPr>
          </a:p>
          <a:p>
            <a:endParaRPr lang="en-US" sz="2000" dirty="0"/>
          </a:p>
          <a:p>
            <a:r>
              <a:rPr lang="en-US" sz="2000" b="1" dirty="0"/>
              <a:t>AI, ML and DL:</a:t>
            </a:r>
          </a:p>
          <a:p>
            <a:endParaRPr lang="en-US" sz="2000" dirty="0"/>
          </a:p>
          <a:p>
            <a:pPr lvl="1"/>
            <a:r>
              <a:rPr lang="en-US" sz="2000" b="1" dirty="0"/>
              <a:t>AI</a:t>
            </a:r>
            <a:r>
              <a:rPr lang="en-US" sz="2000" dirty="0"/>
              <a:t>: Creation of Intelligent Machines that </a:t>
            </a:r>
            <a:r>
              <a:rPr lang="en-US" sz="2000" b="1" dirty="0"/>
              <a:t>think and act like </a:t>
            </a:r>
            <a:r>
              <a:rPr lang="en-US" sz="2000" dirty="0"/>
              <a:t>a Humans Ex: </a:t>
            </a:r>
            <a:r>
              <a:rPr lang="en-US" sz="2000" b="1" dirty="0">
                <a:solidFill>
                  <a:srgbClr val="C00000"/>
                </a:solidFill>
              </a:rPr>
              <a:t>Robots</a:t>
            </a:r>
            <a:r>
              <a:rPr lang="en-US" sz="2000" dirty="0"/>
              <a:t>.</a:t>
            </a:r>
          </a:p>
          <a:p>
            <a:pPr lvl="1"/>
            <a:endParaRPr lang="en-US" sz="2000" dirty="0"/>
          </a:p>
          <a:p>
            <a:pPr lvl="1"/>
            <a:r>
              <a:rPr lang="en-US" sz="2000" b="1" dirty="0"/>
              <a:t>ML</a:t>
            </a:r>
            <a:r>
              <a:rPr lang="en-US" sz="2000" dirty="0"/>
              <a:t>: Approach for Computers to </a:t>
            </a:r>
            <a:r>
              <a:rPr lang="en-US" sz="2000" b="1" dirty="0"/>
              <a:t>learn without being explicitly programmed.</a:t>
            </a:r>
          </a:p>
          <a:p>
            <a:pPr lvl="1"/>
            <a:endParaRPr lang="en-US" sz="2000" b="1" dirty="0"/>
          </a:p>
          <a:p>
            <a:pPr lvl="1"/>
            <a:r>
              <a:rPr lang="en-US" sz="2000" b="1" dirty="0"/>
              <a:t>DL</a:t>
            </a:r>
            <a:r>
              <a:rPr lang="en-US" sz="2000" dirty="0"/>
              <a:t>: Training of Machines to think like a </a:t>
            </a:r>
            <a:r>
              <a:rPr lang="en-US" sz="2000" b="1" dirty="0"/>
              <a:t>human brains- </a:t>
            </a:r>
            <a:r>
              <a:rPr lang="en-US" sz="2000" dirty="0"/>
              <a:t>Application of Artificial Neural Networks.</a:t>
            </a:r>
          </a:p>
        </p:txBody>
      </p:sp>
    </p:spTree>
    <p:extLst>
      <p:ext uri="{BB962C8B-B14F-4D97-AF65-F5344CB8AC3E}">
        <p14:creationId xmlns:p14="http://schemas.microsoft.com/office/powerpoint/2010/main" val="2625754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chine learning classification illustration for the email">
            <a:extLst>
              <a:ext uri="{FF2B5EF4-FFF2-40B4-BE49-F238E27FC236}">
                <a16:creationId xmlns:a16="http://schemas.microsoft.com/office/drawing/2014/main" id="{282845DC-C710-69F7-AA63-5227D5B96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F158-7A26-9E77-DA06-5C9281334DCB}"/>
              </a:ext>
            </a:extLst>
          </p:cNvPr>
          <p:cNvSpPr txBox="1"/>
          <p:nvPr/>
        </p:nvSpPr>
        <p:spPr>
          <a:xfrm>
            <a:off x="517998" y="1056089"/>
            <a:ext cx="3032597" cy="477054"/>
          </a:xfrm>
          <a:prstGeom prst="rect">
            <a:avLst/>
          </a:prstGeom>
          <a:noFill/>
        </p:spPr>
        <p:txBody>
          <a:bodyPr wrap="square">
            <a:spAutoFit/>
          </a:bodyPr>
          <a:lstStyle/>
          <a:p>
            <a:pPr algn="l"/>
            <a:r>
              <a:rPr lang="en-US" sz="2500" b="1" i="0" dirty="0">
                <a:solidFill>
                  <a:srgbClr val="05192D"/>
                </a:solidFill>
                <a:effectLst/>
                <a:latin typeface="Studio-Feixen-Sans"/>
              </a:rPr>
              <a:t>Spam Detection </a:t>
            </a:r>
            <a:endParaRPr lang="en-US" sz="2500" b="0" i="0" dirty="0">
              <a:solidFill>
                <a:srgbClr val="05192D"/>
              </a:solidFill>
              <a:effectLst/>
              <a:latin typeface="Studio-Feixen-Sans"/>
            </a:endParaRPr>
          </a:p>
        </p:txBody>
      </p:sp>
    </p:spTree>
    <p:extLst>
      <p:ext uri="{BB962C8B-B14F-4D97-AF65-F5344CB8AC3E}">
        <p14:creationId xmlns:p14="http://schemas.microsoft.com/office/powerpoint/2010/main" val="24168263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04B8E-E0D5-E811-2B42-1DCFDF2E906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6DB7B30-8E99-C53C-96D3-034F89E60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939" y="1477866"/>
            <a:ext cx="11080122" cy="5184189"/>
          </a:xfrm>
          <a:prstGeom prst="rect">
            <a:avLst/>
          </a:prstGeom>
        </p:spPr>
      </p:pic>
      <p:sp>
        <p:nvSpPr>
          <p:cNvPr id="5" name="TextBox 4">
            <a:extLst>
              <a:ext uri="{FF2B5EF4-FFF2-40B4-BE49-F238E27FC236}">
                <a16:creationId xmlns:a16="http://schemas.microsoft.com/office/drawing/2014/main" id="{4CEC8C83-251F-3E16-A1BC-9D687F9741D6}"/>
              </a:ext>
            </a:extLst>
          </p:cNvPr>
          <p:cNvSpPr txBox="1"/>
          <p:nvPr/>
        </p:nvSpPr>
        <p:spPr>
          <a:xfrm>
            <a:off x="664024" y="501134"/>
            <a:ext cx="10863952" cy="707886"/>
          </a:xfrm>
          <a:prstGeom prst="rect">
            <a:avLst/>
          </a:prstGeom>
          <a:noFill/>
        </p:spPr>
        <p:txBody>
          <a:bodyPr wrap="square">
            <a:spAutoFit/>
          </a:bodyPr>
          <a:lstStyle/>
          <a:p>
            <a:r>
              <a:rPr lang="en-US" sz="2000" dirty="0"/>
              <a:t>Step-1: </a:t>
            </a:r>
            <a:r>
              <a:rPr lang="en-US" sz="2000" b="1" dirty="0"/>
              <a:t>Find the Distance between each point and all the other point in the Data set using Euclidian Distance Formula.</a:t>
            </a:r>
          </a:p>
        </p:txBody>
      </p:sp>
    </p:spTree>
    <p:extLst>
      <p:ext uri="{BB962C8B-B14F-4D97-AF65-F5344CB8AC3E}">
        <p14:creationId xmlns:p14="http://schemas.microsoft.com/office/powerpoint/2010/main" val="19784002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FA890-3909-B5D6-1A25-C5617626453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79F3014-402C-8301-A930-8E09549E8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83" y="903570"/>
            <a:ext cx="10935833" cy="5413254"/>
          </a:xfrm>
          <a:prstGeom prst="rect">
            <a:avLst/>
          </a:prstGeom>
        </p:spPr>
      </p:pic>
    </p:spTree>
    <p:extLst>
      <p:ext uri="{BB962C8B-B14F-4D97-AF65-F5344CB8AC3E}">
        <p14:creationId xmlns:p14="http://schemas.microsoft.com/office/powerpoint/2010/main" val="38064419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0FF30-7D25-4163-B5EC-A69A5C388C7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929ABB3-4DCC-CBCC-DBAE-BA445816D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39" y="1390473"/>
            <a:ext cx="11106532" cy="5144584"/>
          </a:xfrm>
          <a:prstGeom prst="rect">
            <a:avLst/>
          </a:prstGeom>
        </p:spPr>
      </p:pic>
      <p:sp>
        <p:nvSpPr>
          <p:cNvPr id="7" name="TextBox 6">
            <a:extLst>
              <a:ext uri="{FF2B5EF4-FFF2-40B4-BE49-F238E27FC236}">
                <a16:creationId xmlns:a16="http://schemas.microsoft.com/office/drawing/2014/main" id="{BA2334E6-99A8-B4E1-5652-942AED7BAC8E}"/>
              </a:ext>
            </a:extLst>
          </p:cNvPr>
          <p:cNvSpPr txBox="1"/>
          <p:nvPr/>
        </p:nvSpPr>
        <p:spPr>
          <a:xfrm>
            <a:off x="650039" y="322943"/>
            <a:ext cx="11246492" cy="1015663"/>
          </a:xfrm>
          <a:prstGeom prst="rect">
            <a:avLst/>
          </a:prstGeom>
          <a:noFill/>
        </p:spPr>
        <p:txBody>
          <a:bodyPr wrap="square">
            <a:spAutoFit/>
          </a:bodyPr>
          <a:lstStyle/>
          <a:p>
            <a:r>
              <a:rPr lang="en-US" sz="2000" b="1" dirty="0"/>
              <a:t>Step-2: </a:t>
            </a:r>
            <a:r>
              <a:rPr lang="en-US" sz="2000" dirty="0"/>
              <a:t>Find the </a:t>
            </a:r>
            <a:r>
              <a:rPr lang="en-US" sz="2000" b="1" dirty="0">
                <a:solidFill>
                  <a:srgbClr val="C00000"/>
                </a:solidFill>
              </a:rPr>
              <a:t>nearest data points </a:t>
            </a:r>
            <a:r>
              <a:rPr lang="en-US" sz="2000" dirty="0"/>
              <a:t>to each of the given data point. In the given distance table go </a:t>
            </a:r>
            <a:r>
              <a:rPr lang="en-US" sz="2000" b="1" dirty="0"/>
              <a:t>horizontally</a:t>
            </a:r>
            <a:r>
              <a:rPr lang="en-US" sz="2000" dirty="0"/>
              <a:t> </a:t>
            </a:r>
            <a:r>
              <a:rPr lang="en-US" sz="2000" b="1" dirty="0"/>
              <a:t>1st</a:t>
            </a:r>
            <a:r>
              <a:rPr lang="en-US" sz="2000" dirty="0"/>
              <a:t> and then go for </a:t>
            </a:r>
            <a:r>
              <a:rPr lang="en-US" sz="2000" b="1" dirty="0"/>
              <a:t>vertically</a:t>
            </a:r>
            <a:r>
              <a:rPr lang="en-US" sz="2000" dirty="0"/>
              <a:t> and Consider only those distance from the particular point which is less than eps (ε).</a:t>
            </a:r>
          </a:p>
        </p:txBody>
      </p:sp>
    </p:spTree>
    <p:extLst>
      <p:ext uri="{BB962C8B-B14F-4D97-AF65-F5344CB8AC3E}">
        <p14:creationId xmlns:p14="http://schemas.microsoft.com/office/powerpoint/2010/main" val="28194504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461A5-DA38-8503-3387-E34199EAED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B0A7BB-7146-46FB-F65F-CA54DF26949E}"/>
              </a:ext>
            </a:extLst>
          </p:cNvPr>
          <p:cNvSpPr txBox="1"/>
          <p:nvPr/>
        </p:nvSpPr>
        <p:spPr>
          <a:xfrm>
            <a:off x="902739" y="466532"/>
            <a:ext cx="9360936" cy="461665"/>
          </a:xfrm>
          <a:prstGeom prst="rect">
            <a:avLst/>
          </a:prstGeom>
          <a:noFill/>
        </p:spPr>
        <p:txBody>
          <a:bodyPr wrap="square">
            <a:spAutoFit/>
          </a:bodyPr>
          <a:lstStyle/>
          <a:p>
            <a:r>
              <a:rPr lang="en-US" sz="2400" b="1" dirty="0"/>
              <a:t>Step-3: </a:t>
            </a:r>
            <a:r>
              <a:rPr lang="en-US" sz="2400" dirty="0"/>
              <a:t>Now we have to find the </a:t>
            </a:r>
            <a:r>
              <a:rPr lang="en-US" sz="2400" b="1" dirty="0">
                <a:solidFill>
                  <a:srgbClr val="C00000"/>
                </a:solidFill>
              </a:rPr>
              <a:t>Core</a:t>
            </a:r>
            <a:r>
              <a:rPr lang="en-US" sz="2400" dirty="0"/>
              <a:t>, </a:t>
            </a:r>
            <a:r>
              <a:rPr lang="en-US" sz="2400" b="1" dirty="0">
                <a:solidFill>
                  <a:srgbClr val="C00000"/>
                </a:solidFill>
              </a:rPr>
              <a:t>Border</a:t>
            </a:r>
            <a:r>
              <a:rPr lang="en-US" sz="2400" dirty="0"/>
              <a:t> and </a:t>
            </a:r>
            <a:r>
              <a:rPr lang="en-US" sz="2400" b="1" dirty="0">
                <a:solidFill>
                  <a:srgbClr val="C00000"/>
                </a:solidFill>
              </a:rPr>
              <a:t>noise</a:t>
            </a:r>
            <a:r>
              <a:rPr lang="en-US" sz="2400" dirty="0"/>
              <a:t> data point. </a:t>
            </a:r>
          </a:p>
        </p:txBody>
      </p:sp>
      <p:pic>
        <p:nvPicPr>
          <p:cNvPr id="5" name="Picture 4">
            <a:extLst>
              <a:ext uri="{FF2B5EF4-FFF2-40B4-BE49-F238E27FC236}">
                <a16:creationId xmlns:a16="http://schemas.microsoft.com/office/drawing/2014/main" id="{7AD4CF82-0A7A-983B-A59C-A07DB17FF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132" y="1226331"/>
            <a:ext cx="10923027" cy="5165137"/>
          </a:xfrm>
          <a:prstGeom prst="rect">
            <a:avLst/>
          </a:prstGeom>
        </p:spPr>
      </p:pic>
    </p:spTree>
    <p:extLst>
      <p:ext uri="{BB962C8B-B14F-4D97-AF65-F5344CB8AC3E}">
        <p14:creationId xmlns:p14="http://schemas.microsoft.com/office/powerpoint/2010/main" val="2887986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7B7A7-18E6-41E0-5613-56543D76B4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4EE7B5-2727-CB85-FDB3-EE4FA633A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26" y="1405714"/>
            <a:ext cx="10474648" cy="4948433"/>
          </a:xfrm>
          <a:prstGeom prst="rect">
            <a:avLst/>
          </a:prstGeom>
        </p:spPr>
      </p:pic>
      <p:sp>
        <p:nvSpPr>
          <p:cNvPr id="5" name="TextBox 4">
            <a:extLst>
              <a:ext uri="{FF2B5EF4-FFF2-40B4-BE49-F238E27FC236}">
                <a16:creationId xmlns:a16="http://schemas.microsoft.com/office/drawing/2014/main" id="{87732AC8-C32B-EB88-529E-6FD96E5A0061}"/>
              </a:ext>
            </a:extLst>
          </p:cNvPr>
          <p:cNvSpPr txBox="1"/>
          <p:nvPr/>
        </p:nvSpPr>
        <p:spPr>
          <a:xfrm>
            <a:off x="936111" y="371393"/>
            <a:ext cx="10474648" cy="646331"/>
          </a:xfrm>
          <a:prstGeom prst="rect">
            <a:avLst/>
          </a:prstGeom>
          <a:noFill/>
        </p:spPr>
        <p:txBody>
          <a:bodyPr wrap="square">
            <a:spAutoFit/>
          </a:bodyPr>
          <a:lstStyle/>
          <a:p>
            <a:r>
              <a:rPr lang="en-US" dirty="0"/>
              <a:t>	Keep in mind the </a:t>
            </a:r>
            <a:r>
              <a:rPr lang="en-US" dirty="0" err="1"/>
              <a:t>minPts</a:t>
            </a:r>
            <a:r>
              <a:rPr lang="en-US" dirty="0"/>
              <a:t> = 4 value which means consider those group of data points which has more than or equal to 4 data points which are near to each other as Core. </a:t>
            </a:r>
          </a:p>
        </p:txBody>
      </p:sp>
    </p:spTree>
    <p:extLst>
      <p:ext uri="{BB962C8B-B14F-4D97-AF65-F5344CB8AC3E}">
        <p14:creationId xmlns:p14="http://schemas.microsoft.com/office/powerpoint/2010/main" val="16542009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90DBF-594B-13AF-A19F-7B430DC234E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DCD84A-BCB9-CAB4-E8C4-9448B6F2FEAF}"/>
              </a:ext>
            </a:extLst>
          </p:cNvPr>
          <p:cNvSpPr txBox="1"/>
          <p:nvPr/>
        </p:nvSpPr>
        <p:spPr>
          <a:xfrm>
            <a:off x="734786" y="422997"/>
            <a:ext cx="10396634" cy="923330"/>
          </a:xfrm>
          <a:prstGeom prst="rect">
            <a:avLst/>
          </a:prstGeom>
          <a:noFill/>
        </p:spPr>
        <p:txBody>
          <a:bodyPr wrap="square">
            <a:spAutoFit/>
          </a:bodyPr>
          <a:lstStyle/>
          <a:p>
            <a:r>
              <a:rPr lang="en-US" dirty="0"/>
              <a:t>	After this we have to find </a:t>
            </a:r>
            <a:r>
              <a:rPr lang="en-US" b="1" dirty="0">
                <a:solidFill>
                  <a:srgbClr val="C00000"/>
                </a:solidFill>
              </a:rPr>
              <a:t>Border</a:t>
            </a:r>
            <a:r>
              <a:rPr lang="en-US" dirty="0"/>
              <a:t> which means check whether all the data points which are not Core is a member of any of the Core data point group. If yes those data points are considered as Border and all other points are considered as Nose as they does not belong to any of the </a:t>
            </a:r>
            <a:r>
              <a:rPr lang="en-US" dirty="0" err="1"/>
              <a:t>CLusters</a:t>
            </a:r>
            <a:r>
              <a:rPr lang="en-US" dirty="0"/>
              <a:t>.</a:t>
            </a:r>
          </a:p>
        </p:txBody>
      </p:sp>
      <p:pic>
        <p:nvPicPr>
          <p:cNvPr id="5" name="Picture 4">
            <a:extLst>
              <a:ext uri="{FF2B5EF4-FFF2-40B4-BE49-F238E27FC236}">
                <a16:creationId xmlns:a16="http://schemas.microsoft.com/office/drawing/2014/main" id="{28E27D23-FDCA-6EEE-7A65-BA6F7EBFC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595" y="1483567"/>
            <a:ext cx="10396634" cy="4951435"/>
          </a:xfrm>
          <a:prstGeom prst="rect">
            <a:avLst/>
          </a:prstGeom>
        </p:spPr>
      </p:pic>
    </p:spTree>
    <p:extLst>
      <p:ext uri="{BB962C8B-B14F-4D97-AF65-F5344CB8AC3E}">
        <p14:creationId xmlns:p14="http://schemas.microsoft.com/office/powerpoint/2010/main" val="24412918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DE508-7D28-1846-93E2-B3A9021DC2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317B73-156E-54FB-3A92-83FE9586B336}"/>
              </a:ext>
            </a:extLst>
          </p:cNvPr>
          <p:cNvSpPr txBox="1"/>
          <p:nvPr/>
        </p:nvSpPr>
        <p:spPr>
          <a:xfrm>
            <a:off x="1136001" y="777560"/>
            <a:ext cx="9976757" cy="461665"/>
          </a:xfrm>
          <a:prstGeom prst="rect">
            <a:avLst/>
          </a:prstGeom>
          <a:noFill/>
        </p:spPr>
        <p:txBody>
          <a:bodyPr wrap="square">
            <a:spAutoFit/>
          </a:bodyPr>
          <a:lstStyle/>
          <a:p>
            <a:r>
              <a:rPr lang="en-US" sz="2400" b="1" dirty="0">
                <a:solidFill>
                  <a:srgbClr val="C00000"/>
                </a:solidFill>
              </a:rPr>
              <a:t>Conclusion: </a:t>
            </a:r>
            <a:r>
              <a:rPr lang="en-US" sz="2400" b="1" dirty="0"/>
              <a:t>Now we got 3 Clusters as the Output for our DBSCAN Algorithm.</a:t>
            </a:r>
          </a:p>
        </p:txBody>
      </p:sp>
      <p:pic>
        <p:nvPicPr>
          <p:cNvPr id="5" name="Picture 4">
            <a:extLst>
              <a:ext uri="{FF2B5EF4-FFF2-40B4-BE49-F238E27FC236}">
                <a16:creationId xmlns:a16="http://schemas.microsoft.com/office/drawing/2014/main" id="{8B68AFE6-C1B7-00E6-950B-6476D0850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125" y="1277482"/>
            <a:ext cx="7021972" cy="5449889"/>
          </a:xfrm>
          <a:prstGeom prst="rect">
            <a:avLst/>
          </a:prstGeom>
        </p:spPr>
      </p:pic>
      <p:sp>
        <p:nvSpPr>
          <p:cNvPr id="7" name="TextBox 6">
            <a:extLst>
              <a:ext uri="{FF2B5EF4-FFF2-40B4-BE49-F238E27FC236}">
                <a16:creationId xmlns:a16="http://schemas.microsoft.com/office/drawing/2014/main" id="{7CAA745D-71E8-F1E4-628F-B6564AF3EB3D}"/>
              </a:ext>
            </a:extLst>
          </p:cNvPr>
          <p:cNvSpPr txBox="1"/>
          <p:nvPr/>
        </p:nvSpPr>
        <p:spPr>
          <a:xfrm>
            <a:off x="258925" y="2342184"/>
            <a:ext cx="2036406" cy="1231106"/>
          </a:xfrm>
          <a:prstGeom prst="rect">
            <a:avLst/>
          </a:prstGeom>
          <a:noFill/>
        </p:spPr>
        <p:txBody>
          <a:bodyPr wrap="square">
            <a:spAutoFit/>
          </a:bodyPr>
          <a:lstStyle/>
          <a:p>
            <a:r>
              <a:rPr lang="en-US" sz="2000" b="1" dirty="0">
                <a:solidFill>
                  <a:srgbClr val="C00000"/>
                </a:solidFill>
              </a:rPr>
              <a:t>Clusters:</a:t>
            </a:r>
          </a:p>
          <a:p>
            <a:r>
              <a:rPr lang="en-US" b="1" dirty="0">
                <a:solidFill>
                  <a:srgbClr val="C00000"/>
                </a:solidFill>
              </a:rPr>
              <a:t>P2: </a:t>
            </a:r>
            <a:r>
              <a:rPr lang="en-US" b="1" dirty="0"/>
              <a:t>P1, P3, P11</a:t>
            </a:r>
          </a:p>
          <a:p>
            <a:r>
              <a:rPr lang="en-US" b="1" dirty="0">
                <a:solidFill>
                  <a:srgbClr val="C00000"/>
                </a:solidFill>
              </a:rPr>
              <a:t>P5: </a:t>
            </a:r>
            <a:r>
              <a:rPr lang="en-US" b="1" dirty="0"/>
              <a:t>P4, P6, P7, P8</a:t>
            </a:r>
          </a:p>
          <a:p>
            <a:r>
              <a:rPr lang="en-US" b="1" dirty="0">
                <a:solidFill>
                  <a:srgbClr val="C00000"/>
                </a:solidFill>
              </a:rPr>
              <a:t>P11: </a:t>
            </a:r>
            <a:r>
              <a:rPr lang="en-US" b="1" dirty="0"/>
              <a:t>P2, P10, P12</a:t>
            </a:r>
          </a:p>
        </p:txBody>
      </p:sp>
    </p:spTree>
    <p:extLst>
      <p:ext uri="{BB962C8B-B14F-4D97-AF65-F5344CB8AC3E}">
        <p14:creationId xmlns:p14="http://schemas.microsoft.com/office/powerpoint/2010/main" val="24134013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E0D3E-487F-00B5-5444-86858DBC68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BAEA21-F6A8-341F-0467-DE3682CC0FCF}"/>
              </a:ext>
            </a:extLst>
          </p:cNvPr>
          <p:cNvSpPr txBox="1"/>
          <p:nvPr/>
        </p:nvSpPr>
        <p:spPr>
          <a:xfrm>
            <a:off x="436620" y="305068"/>
            <a:ext cx="11338819" cy="6247864"/>
          </a:xfrm>
          <a:prstGeom prst="rect">
            <a:avLst/>
          </a:prstGeom>
          <a:noFill/>
        </p:spPr>
        <p:txBody>
          <a:bodyPr wrap="square">
            <a:spAutoFit/>
          </a:bodyPr>
          <a:lstStyle/>
          <a:p>
            <a:r>
              <a:rPr lang="en-US" sz="2000" b="1" dirty="0">
                <a:solidFill>
                  <a:srgbClr val="C00000"/>
                </a:solidFill>
              </a:rPr>
              <a:t>ASSOCIATION RULES :</a:t>
            </a:r>
          </a:p>
          <a:p>
            <a:r>
              <a:rPr lang="en-US" dirty="0"/>
              <a:t>	</a:t>
            </a:r>
            <a:r>
              <a:rPr lang="en-US" sz="2000" dirty="0"/>
              <a:t>Association rule presents a methodology that is useful for </a:t>
            </a:r>
            <a:r>
              <a:rPr lang="en-US" sz="2000" b="1" dirty="0">
                <a:solidFill>
                  <a:srgbClr val="C00000"/>
                </a:solidFill>
              </a:rPr>
              <a:t>identifying interesting relationships hidden in large data sets</a:t>
            </a:r>
            <a:r>
              <a:rPr lang="en-US" sz="2000" dirty="0">
                <a:solidFill>
                  <a:srgbClr val="C00000"/>
                </a:solidFill>
              </a:rPr>
              <a:t>.</a:t>
            </a:r>
            <a:r>
              <a:rPr lang="en-US" sz="2000" dirty="0"/>
              <a:t> It is also known as association analysis, and the discovered relationships can be represented in the form of </a:t>
            </a:r>
            <a:r>
              <a:rPr lang="en-US" sz="2000" b="1" dirty="0">
                <a:solidFill>
                  <a:srgbClr val="C00000"/>
                </a:solidFill>
              </a:rPr>
              <a:t>association rules comprising a set of frequent items</a:t>
            </a:r>
            <a:r>
              <a:rPr lang="en-US" sz="2000" dirty="0"/>
              <a:t>. </a:t>
            </a:r>
          </a:p>
          <a:p>
            <a:r>
              <a:rPr lang="en-US" sz="2000" dirty="0"/>
              <a:t>	A common application of this analysis is the </a:t>
            </a:r>
            <a:r>
              <a:rPr lang="en-US" sz="2000" b="1" dirty="0">
                <a:solidFill>
                  <a:srgbClr val="C00000"/>
                </a:solidFill>
              </a:rPr>
              <a:t>Market Basket Analysis (MBA) </a:t>
            </a:r>
            <a:r>
              <a:rPr lang="en-US" sz="2000" b="0" i="0" dirty="0">
                <a:solidFill>
                  <a:srgbClr val="0D0D0D"/>
                </a:solidFill>
                <a:effectLst/>
                <a:latin typeface="Söhne"/>
              </a:rPr>
              <a:t>where the aim is to find </a:t>
            </a:r>
            <a:r>
              <a:rPr lang="en-US" sz="2000" b="1" i="0" dirty="0">
                <a:solidFill>
                  <a:schemeClr val="accent6"/>
                </a:solidFill>
                <a:effectLst/>
                <a:latin typeface="Söhne"/>
              </a:rPr>
              <a:t>associations between items purchased together</a:t>
            </a:r>
            <a:r>
              <a:rPr lang="en-US" sz="2000" b="0" i="0" dirty="0">
                <a:solidFill>
                  <a:schemeClr val="accent6"/>
                </a:solidFill>
                <a:effectLst/>
                <a:latin typeface="Söhne"/>
              </a:rPr>
              <a:t>, </a:t>
            </a:r>
            <a:r>
              <a:rPr lang="en-US" sz="2000" dirty="0"/>
              <a:t>that retailers use for </a:t>
            </a:r>
            <a:r>
              <a:rPr lang="en-US" sz="2000" b="1" dirty="0">
                <a:solidFill>
                  <a:schemeClr val="accent1"/>
                </a:solidFill>
              </a:rPr>
              <a:t>cross-selling of their products</a:t>
            </a:r>
            <a:r>
              <a:rPr lang="en-US" sz="2000" dirty="0"/>
              <a:t>. </a:t>
            </a:r>
          </a:p>
          <a:p>
            <a:r>
              <a:rPr lang="en-US" sz="2000" b="1" dirty="0"/>
              <a:t>	For example, </a:t>
            </a:r>
            <a:r>
              <a:rPr lang="en-US" sz="2000" dirty="0"/>
              <a:t>every large grocery store accumulates a large volume of data about the </a:t>
            </a:r>
            <a:r>
              <a:rPr lang="en-US" sz="2000" b="1" dirty="0">
                <a:solidFill>
                  <a:srgbClr val="C00000"/>
                </a:solidFill>
              </a:rPr>
              <a:t>buying pattern of the customers</a:t>
            </a:r>
            <a:r>
              <a:rPr lang="en-US" sz="2000" dirty="0"/>
              <a:t>. On the basis of the items purchased together, the retailers can push some cross-selling either by </a:t>
            </a:r>
            <a:r>
              <a:rPr lang="en-US" sz="2000" b="1" dirty="0"/>
              <a:t>p</a:t>
            </a:r>
            <a:r>
              <a:rPr lang="en-US" sz="2000" b="1" dirty="0">
                <a:solidFill>
                  <a:schemeClr val="accent6">
                    <a:lumMod val="75000"/>
                  </a:schemeClr>
                </a:solidFill>
              </a:rPr>
              <a:t>lacing the items bought together in adjacent areas or creating some combo offer with those different product types</a:t>
            </a:r>
            <a:r>
              <a:rPr lang="en-US" sz="2000" b="1" dirty="0"/>
              <a:t>. </a:t>
            </a:r>
          </a:p>
          <a:p>
            <a:r>
              <a:rPr lang="en-US" sz="2000" b="1" dirty="0"/>
              <a:t>	</a:t>
            </a:r>
            <a:r>
              <a:rPr lang="en-US" sz="2000" dirty="0"/>
              <a:t>The below association rule signifies that </a:t>
            </a:r>
            <a:r>
              <a:rPr lang="en-US" sz="2000" b="1" dirty="0">
                <a:solidFill>
                  <a:srgbClr val="00B0F0"/>
                </a:solidFill>
              </a:rPr>
              <a:t>people who have bought bread and milk have often bought egg also; </a:t>
            </a:r>
            <a:r>
              <a:rPr lang="en-US" sz="2000" dirty="0"/>
              <a:t>so, for the retailer, it makes sense that these items are placed together for new opportunities for cross-selling.</a:t>
            </a:r>
          </a:p>
          <a:p>
            <a:endParaRPr lang="en-US" sz="2000" dirty="0"/>
          </a:p>
          <a:p>
            <a:r>
              <a:rPr lang="en-US" sz="2000" b="1" dirty="0">
                <a:solidFill>
                  <a:srgbClr val="C00000"/>
                </a:solidFill>
              </a:rPr>
              <a:t>Market Basket Problem :</a:t>
            </a:r>
            <a:endParaRPr lang="en-US" sz="2000" dirty="0">
              <a:solidFill>
                <a:srgbClr val="C00000"/>
              </a:solidFill>
            </a:endParaRPr>
          </a:p>
          <a:p>
            <a:pPr marL="285750" indent="-285750">
              <a:buFont typeface="Arial" panose="020B0604020202020204" pitchFamily="34" charset="0"/>
              <a:buChar char="•"/>
            </a:pPr>
            <a:r>
              <a:rPr lang="en-US" sz="2000" dirty="0"/>
              <a:t>The </a:t>
            </a:r>
            <a:r>
              <a:rPr lang="en-US" sz="2000" b="1" dirty="0"/>
              <a:t>problem of deriving associations from data </a:t>
            </a:r>
            <a:r>
              <a:rPr lang="en-US" sz="2000" dirty="0"/>
              <a:t>is of utmost </a:t>
            </a:r>
            <a:r>
              <a:rPr lang="en-US" sz="2000" b="1" dirty="0"/>
              <a:t>importance</a:t>
            </a:r>
            <a:r>
              <a:rPr lang="en-US" sz="2000" dirty="0"/>
              <a:t> in unsupervised learning.  This problem is often referred to as </a:t>
            </a:r>
            <a:r>
              <a:rPr lang="en-US" sz="2000" b="1" dirty="0">
                <a:solidFill>
                  <a:srgbClr val="C00000"/>
                </a:solidFill>
              </a:rPr>
              <a:t>Market basket problem</a:t>
            </a:r>
            <a:r>
              <a:rPr lang="en-US" sz="2000" dirty="0"/>
              <a:t>. </a:t>
            </a:r>
          </a:p>
          <a:p>
            <a:pPr marL="285750" indent="-285750">
              <a:buFont typeface="Arial" panose="020B0604020202020204" pitchFamily="34" charset="0"/>
              <a:buChar char="•"/>
            </a:pPr>
            <a:r>
              <a:rPr lang="en-US" sz="2000" dirty="0"/>
              <a:t>In this problem, we are given a </a:t>
            </a:r>
            <a:r>
              <a:rPr lang="en-US" sz="2000" b="1" dirty="0">
                <a:solidFill>
                  <a:srgbClr val="C00000"/>
                </a:solidFill>
              </a:rPr>
              <a:t>set of items </a:t>
            </a:r>
            <a:r>
              <a:rPr lang="en-US" sz="2000" dirty="0"/>
              <a:t>and </a:t>
            </a:r>
            <a:r>
              <a:rPr lang="en-US" sz="2000" b="1" dirty="0">
                <a:solidFill>
                  <a:srgbClr val="C00000"/>
                </a:solidFill>
              </a:rPr>
              <a:t>a large collection of transactions </a:t>
            </a:r>
            <a:r>
              <a:rPr lang="en-US" sz="2000" dirty="0"/>
              <a:t>that are subsets of these items. </a:t>
            </a:r>
            <a:r>
              <a:rPr lang="en-US" sz="2000" b="1" dirty="0">
                <a:solidFill>
                  <a:srgbClr val="92D050"/>
                </a:solidFill>
              </a:rPr>
              <a:t>The task here is to find relationship </a:t>
            </a:r>
            <a:r>
              <a:rPr lang="en-US" sz="2000" dirty="0"/>
              <a:t>between the presences of various items within the basket.</a:t>
            </a:r>
          </a:p>
        </p:txBody>
      </p:sp>
    </p:spTree>
    <p:extLst>
      <p:ext uri="{BB962C8B-B14F-4D97-AF65-F5344CB8AC3E}">
        <p14:creationId xmlns:p14="http://schemas.microsoft.com/office/powerpoint/2010/main" val="26909962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ECAA1-27E0-54C1-0E57-F5BDF7C8C0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E203FB-D171-BBFE-86D1-EEA8A24D5D55}"/>
              </a:ext>
            </a:extLst>
          </p:cNvPr>
          <p:cNvSpPr txBox="1"/>
          <p:nvPr/>
        </p:nvSpPr>
        <p:spPr>
          <a:xfrm>
            <a:off x="658534" y="380186"/>
            <a:ext cx="11429999" cy="5632311"/>
          </a:xfrm>
          <a:prstGeom prst="rect">
            <a:avLst/>
          </a:prstGeom>
          <a:noFill/>
        </p:spPr>
        <p:txBody>
          <a:bodyPr wrap="square">
            <a:spAutoFit/>
          </a:bodyPr>
          <a:lstStyle/>
          <a:p>
            <a:pPr algn="l"/>
            <a:r>
              <a:rPr lang="en-US" sz="2800" b="1" i="0" dirty="0">
                <a:solidFill>
                  <a:srgbClr val="C00000"/>
                </a:solidFill>
                <a:effectLst/>
                <a:latin typeface="Söhne"/>
              </a:rPr>
              <a:t>Key components of association rules include:</a:t>
            </a:r>
          </a:p>
          <a:p>
            <a:pPr algn="l"/>
            <a:endParaRPr lang="en-US" sz="2800" b="1" i="0" dirty="0">
              <a:solidFill>
                <a:srgbClr val="C00000"/>
              </a:solidFill>
              <a:effectLst/>
              <a:latin typeface="Söhne"/>
            </a:endParaRPr>
          </a:p>
          <a:p>
            <a:pPr marL="342900" indent="-342900" algn="l">
              <a:buAutoNum type="arabicPeriod"/>
            </a:pPr>
            <a:r>
              <a:rPr lang="en-US" sz="2400" b="1" i="0" dirty="0">
                <a:effectLst/>
                <a:latin typeface="Söhne"/>
              </a:rPr>
              <a:t>Support: ( Indicates how the items support the Association rule)</a:t>
            </a:r>
          </a:p>
          <a:p>
            <a:pPr algn="l"/>
            <a:r>
              <a:rPr lang="en-US" sz="2000" b="1" dirty="0">
                <a:solidFill>
                  <a:srgbClr val="0D0D0D"/>
                </a:solidFill>
                <a:latin typeface="Söhne"/>
              </a:rPr>
              <a:t>	</a:t>
            </a:r>
            <a:r>
              <a:rPr lang="en-US" sz="2000" b="0" i="0" dirty="0">
                <a:solidFill>
                  <a:srgbClr val="0D0D0D"/>
                </a:solidFill>
                <a:effectLst/>
                <a:latin typeface="Söhne"/>
              </a:rPr>
              <a:t> </a:t>
            </a:r>
            <a:r>
              <a:rPr lang="en-US" sz="2000" dirty="0">
                <a:solidFill>
                  <a:srgbClr val="0D0D0D"/>
                </a:solidFill>
                <a:latin typeface="Söhne"/>
              </a:rPr>
              <a:t>S</a:t>
            </a:r>
            <a:r>
              <a:rPr lang="en-US" sz="2000" b="0" i="0" dirty="0">
                <a:solidFill>
                  <a:srgbClr val="0D0D0D"/>
                </a:solidFill>
                <a:effectLst/>
                <a:latin typeface="Söhne"/>
              </a:rPr>
              <a:t>upport refers to the </a:t>
            </a:r>
            <a:r>
              <a:rPr lang="en-US" sz="2000" b="1" i="0" dirty="0">
                <a:solidFill>
                  <a:srgbClr val="C00000"/>
                </a:solidFill>
                <a:effectLst/>
                <a:latin typeface="Söhne"/>
              </a:rPr>
              <a:t>frequency</a:t>
            </a:r>
            <a:r>
              <a:rPr lang="en-US" sz="2000" b="0" i="0" dirty="0">
                <a:solidFill>
                  <a:srgbClr val="0D0D0D"/>
                </a:solidFill>
                <a:effectLst/>
                <a:latin typeface="Söhne"/>
              </a:rPr>
              <a:t> or </a:t>
            </a:r>
            <a:r>
              <a:rPr lang="en-US" sz="2000" b="1" i="0" dirty="0">
                <a:solidFill>
                  <a:srgbClr val="C00000"/>
                </a:solidFill>
                <a:effectLst/>
                <a:latin typeface="Söhne"/>
              </a:rPr>
              <a:t>occurrence</a:t>
            </a:r>
            <a:r>
              <a:rPr lang="en-US" sz="2000" b="0" i="0" dirty="0">
                <a:solidFill>
                  <a:srgbClr val="0D0D0D"/>
                </a:solidFill>
                <a:effectLst/>
                <a:latin typeface="Söhne"/>
              </a:rPr>
              <a:t> of a particular </a:t>
            </a:r>
            <a:r>
              <a:rPr lang="en-US" sz="2000" b="1" i="0" dirty="0">
                <a:solidFill>
                  <a:srgbClr val="C00000"/>
                </a:solidFill>
                <a:effectLst/>
                <a:latin typeface="Söhne"/>
              </a:rPr>
              <a:t>itemset in a dataset</a:t>
            </a:r>
            <a:r>
              <a:rPr lang="en-US" sz="2000" b="0" i="0" dirty="0">
                <a:solidFill>
                  <a:srgbClr val="0D0D0D"/>
                </a:solidFill>
                <a:effectLst/>
                <a:latin typeface="Söhne"/>
              </a:rPr>
              <a:t>. It measures how frequently </a:t>
            </a:r>
            <a:r>
              <a:rPr lang="en-US" sz="2000" b="1" i="0" dirty="0">
                <a:solidFill>
                  <a:schemeClr val="accent6">
                    <a:lumMod val="75000"/>
                  </a:schemeClr>
                </a:solidFill>
                <a:effectLst/>
                <a:latin typeface="Söhne"/>
              </a:rPr>
              <a:t>a specific combination of items appears together in the dataset.</a:t>
            </a:r>
            <a:r>
              <a:rPr lang="en-US" sz="2000" b="0" i="0" dirty="0">
                <a:solidFill>
                  <a:srgbClr val="0D0D0D"/>
                </a:solidFill>
                <a:effectLst/>
                <a:latin typeface="Söhne"/>
              </a:rPr>
              <a:t> </a:t>
            </a:r>
          </a:p>
          <a:p>
            <a:pPr algn="l"/>
            <a:r>
              <a:rPr lang="en-US" sz="2000" dirty="0">
                <a:solidFill>
                  <a:srgbClr val="0D0D0D"/>
                </a:solidFill>
                <a:latin typeface="Söhne"/>
              </a:rPr>
              <a:t>	</a:t>
            </a:r>
            <a:r>
              <a:rPr lang="en-US" sz="2000" b="0" i="0" dirty="0">
                <a:solidFill>
                  <a:srgbClr val="0D0D0D"/>
                </a:solidFill>
                <a:effectLst/>
                <a:latin typeface="Söhne"/>
              </a:rPr>
              <a:t>Support is used to identify </a:t>
            </a:r>
            <a:r>
              <a:rPr lang="en-US" sz="2000" b="0" i="0" dirty="0" err="1">
                <a:solidFill>
                  <a:srgbClr val="0D0D0D"/>
                </a:solidFill>
                <a:effectLst/>
                <a:latin typeface="Söhne"/>
              </a:rPr>
              <a:t>itemsets</a:t>
            </a:r>
            <a:r>
              <a:rPr lang="en-US" sz="2000" b="0" i="0" dirty="0">
                <a:solidFill>
                  <a:srgbClr val="0D0D0D"/>
                </a:solidFill>
                <a:effectLst/>
                <a:latin typeface="Söhne"/>
              </a:rPr>
              <a:t> that occur </a:t>
            </a:r>
            <a:r>
              <a:rPr lang="en-US" sz="2000" b="1" i="0" dirty="0">
                <a:solidFill>
                  <a:srgbClr val="C00000"/>
                </a:solidFill>
                <a:effectLst/>
                <a:latin typeface="Söhne"/>
              </a:rPr>
              <a:t>frequently enough to be considered significant for generating association rules</a:t>
            </a:r>
            <a:r>
              <a:rPr lang="en-US" sz="2000" b="0" i="0" dirty="0">
                <a:solidFill>
                  <a:srgbClr val="0D0D0D"/>
                </a:solidFill>
                <a:effectLst/>
                <a:latin typeface="Söhne"/>
              </a:rPr>
              <a:t>. Higher support values </a:t>
            </a:r>
            <a:r>
              <a:rPr lang="en-US" sz="2000" b="1" i="0" dirty="0">
                <a:solidFill>
                  <a:schemeClr val="accent5">
                    <a:lumMod val="50000"/>
                  </a:schemeClr>
                </a:solidFill>
                <a:effectLst/>
                <a:latin typeface="Söhne"/>
              </a:rPr>
              <a:t>indicate stronger relationships between items. </a:t>
            </a:r>
          </a:p>
          <a:p>
            <a:pPr algn="l"/>
            <a:endParaRPr lang="en-US" sz="2000" b="1" dirty="0">
              <a:solidFill>
                <a:srgbClr val="0D0D0D"/>
              </a:solidFill>
              <a:latin typeface="Söhne"/>
            </a:endParaRPr>
          </a:p>
          <a:p>
            <a:pPr algn="l"/>
            <a:r>
              <a:rPr lang="en-US" sz="2000" b="1" i="0" dirty="0">
                <a:solidFill>
                  <a:srgbClr val="0D0D0D"/>
                </a:solidFill>
                <a:effectLst/>
                <a:latin typeface="Söhne"/>
              </a:rPr>
              <a:t>For example, </a:t>
            </a:r>
          </a:p>
          <a:p>
            <a:pPr algn="l"/>
            <a:r>
              <a:rPr lang="en-US" sz="2000" b="1" i="0" dirty="0">
                <a:solidFill>
                  <a:srgbClr val="0D0D0D"/>
                </a:solidFill>
                <a:effectLst/>
                <a:latin typeface="Söhne"/>
              </a:rPr>
              <a:t>let's calculate the support for </a:t>
            </a:r>
            <a:r>
              <a:rPr lang="en-US" sz="2000" b="1" i="0" dirty="0">
                <a:solidFill>
                  <a:srgbClr val="C00000"/>
                </a:solidFill>
                <a:effectLst/>
                <a:latin typeface="Söhne"/>
              </a:rPr>
              <a:t>{Milk, Bread}.</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	</a:t>
            </a:r>
            <a:r>
              <a:rPr lang="en-US" sz="2000" b="1" i="0" dirty="0">
                <a:solidFill>
                  <a:srgbClr val="0D0D0D"/>
                </a:solidFill>
                <a:effectLst/>
                <a:latin typeface="Söhne"/>
              </a:rPr>
              <a:t>Support({Milk, Bread}) </a:t>
            </a:r>
            <a:r>
              <a:rPr lang="en-US" sz="2000" b="0" i="0" dirty="0">
                <a:solidFill>
                  <a:srgbClr val="0D0D0D"/>
                </a:solidFill>
                <a:effectLst/>
                <a:latin typeface="Söhne"/>
              </a:rPr>
              <a:t>= (Number of transactions containing {Milk, Bread}) / (Total number of transactions)</a:t>
            </a:r>
          </a:p>
          <a:p>
            <a:pPr algn="l"/>
            <a:r>
              <a:rPr lang="en-US" sz="2000" b="0" i="0" dirty="0">
                <a:solidFill>
                  <a:srgbClr val="0D0D0D"/>
                </a:solidFill>
                <a:effectLst/>
                <a:latin typeface="Söhne"/>
              </a:rPr>
              <a:t>	</a:t>
            </a:r>
            <a:r>
              <a:rPr lang="en-US" sz="2000" b="1" i="0" dirty="0">
                <a:solidFill>
                  <a:srgbClr val="0D0D0D"/>
                </a:solidFill>
                <a:effectLst/>
                <a:latin typeface="Söhne"/>
              </a:rPr>
              <a:t>Support({Milk, Bread}) </a:t>
            </a:r>
            <a:r>
              <a:rPr lang="en-US" sz="2000" b="0" i="0" dirty="0">
                <a:solidFill>
                  <a:srgbClr val="0D0D0D"/>
                </a:solidFill>
                <a:effectLst/>
                <a:latin typeface="Söhne"/>
              </a:rPr>
              <a:t>= 3 / 5 </a:t>
            </a:r>
            <a:r>
              <a:rPr lang="en-US" sz="2000" b="1" i="0" dirty="0">
                <a:solidFill>
                  <a:srgbClr val="0D0D0D"/>
                </a:solidFill>
                <a:effectLst/>
                <a:latin typeface="Söhne"/>
              </a:rPr>
              <a:t>= 0.6</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	This means that the support for the itemset {Milk, Bread} is 0.6, indicating that it appears in 60% of the transactions.</a:t>
            </a:r>
          </a:p>
        </p:txBody>
      </p:sp>
    </p:spTree>
    <p:extLst>
      <p:ext uri="{BB962C8B-B14F-4D97-AF65-F5344CB8AC3E}">
        <p14:creationId xmlns:p14="http://schemas.microsoft.com/office/powerpoint/2010/main" val="379053211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F0731CA-969F-95D0-7705-60BBC4429BB8}"/>
              </a:ext>
            </a:extLst>
          </p:cNvPr>
          <p:cNvSpPr txBox="1"/>
          <p:nvPr/>
        </p:nvSpPr>
        <p:spPr>
          <a:xfrm>
            <a:off x="828091" y="620401"/>
            <a:ext cx="10713669" cy="5078313"/>
          </a:xfrm>
          <a:prstGeom prst="rect">
            <a:avLst/>
          </a:prstGeom>
          <a:noFill/>
        </p:spPr>
        <p:txBody>
          <a:bodyPr wrap="square">
            <a:spAutoFit/>
          </a:bodyPr>
          <a:lstStyle/>
          <a:p>
            <a:r>
              <a:rPr lang="en-US" sz="2400" b="1" i="0" dirty="0">
                <a:solidFill>
                  <a:srgbClr val="0D0D0D"/>
                </a:solidFill>
                <a:effectLst/>
                <a:latin typeface="Söhne"/>
              </a:rPr>
              <a:t>2. Confidence: </a:t>
            </a:r>
          </a:p>
          <a:p>
            <a:r>
              <a:rPr lang="en-US" sz="2000" b="1" dirty="0">
                <a:solidFill>
                  <a:srgbClr val="0D0D0D"/>
                </a:solidFill>
                <a:latin typeface="Söhne"/>
              </a:rPr>
              <a:t>	</a:t>
            </a:r>
            <a:r>
              <a:rPr lang="en-US" sz="2000" b="0" i="0" dirty="0">
                <a:solidFill>
                  <a:srgbClr val="0D0D0D"/>
                </a:solidFill>
                <a:effectLst/>
                <a:latin typeface="Söhne"/>
              </a:rPr>
              <a:t>Confidence measures the </a:t>
            </a:r>
            <a:r>
              <a:rPr lang="en-US" sz="2000" b="1" i="0" dirty="0">
                <a:solidFill>
                  <a:srgbClr val="C00000"/>
                </a:solidFill>
                <a:effectLst/>
                <a:latin typeface="Söhne"/>
              </a:rPr>
              <a:t>reliability</a:t>
            </a:r>
            <a:r>
              <a:rPr lang="en-US" sz="2000" b="1" i="0" dirty="0">
                <a:solidFill>
                  <a:srgbClr val="0D0D0D"/>
                </a:solidFill>
                <a:effectLst/>
                <a:latin typeface="Söhne"/>
              </a:rPr>
              <a:t> of the association rule</a:t>
            </a:r>
            <a:r>
              <a:rPr lang="en-US" sz="2000" b="0" i="0" dirty="0">
                <a:solidFill>
                  <a:srgbClr val="0D0D0D"/>
                </a:solidFill>
                <a:effectLst/>
                <a:latin typeface="Söhne"/>
              </a:rPr>
              <a:t>.</a:t>
            </a:r>
            <a:endParaRPr lang="en-US" sz="2000" dirty="0"/>
          </a:p>
          <a:p>
            <a:pPr algn="l"/>
            <a:r>
              <a:rPr lang="en-US" sz="2000" b="0" i="0" dirty="0">
                <a:solidFill>
                  <a:srgbClr val="0D0D0D"/>
                </a:solidFill>
                <a:effectLst/>
                <a:latin typeface="Söhne"/>
              </a:rPr>
              <a:t>Confidence measures the reliability of the inference made by an association rule. It is the probability of seeing the </a:t>
            </a:r>
            <a:r>
              <a:rPr lang="en-US" sz="2000" b="1" i="0" dirty="0">
                <a:solidFill>
                  <a:srgbClr val="C00000"/>
                </a:solidFill>
                <a:effectLst/>
                <a:latin typeface="Söhne"/>
              </a:rPr>
              <a:t>consequent</a:t>
            </a:r>
            <a:r>
              <a:rPr lang="en-US" sz="2000" b="0" i="0" dirty="0">
                <a:solidFill>
                  <a:srgbClr val="0D0D0D"/>
                </a:solidFill>
                <a:effectLst/>
                <a:latin typeface="Söhne"/>
              </a:rPr>
              <a:t> (B) in a transaction given that the transaction also contains the </a:t>
            </a:r>
            <a:r>
              <a:rPr lang="en-US" sz="2000" b="1" i="0" dirty="0">
                <a:solidFill>
                  <a:srgbClr val="C00000"/>
                </a:solidFill>
                <a:effectLst/>
                <a:latin typeface="Söhne"/>
              </a:rPr>
              <a:t>antecedent</a:t>
            </a:r>
            <a:r>
              <a:rPr lang="en-US" sz="2000" b="0" i="0" dirty="0">
                <a:solidFill>
                  <a:srgbClr val="0D0D0D"/>
                </a:solidFill>
                <a:effectLst/>
                <a:latin typeface="Söhne"/>
              </a:rPr>
              <a:t> (A). A high confidence indicates a strong association between the antecedent and consequent.</a:t>
            </a:r>
          </a:p>
          <a:p>
            <a:pPr algn="l"/>
            <a:endParaRPr lang="en-US" sz="2000" dirty="0">
              <a:solidFill>
                <a:srgbClr val="0D0D0D"/>
              </a:solidFill>
              <a:latin typeface="Söhne"/>
            </a:endParaRPr>
          </a:p>
          <a:p>
            <a:pPr algn="l"/>
            <a:r>
              <a:rPr lang="en-US" sz="2000" b="0" i="0" dirty="0">
                <a:solidFill>
                  <a:srgbClr val="0D0D0D"/>
                </a:solidFill>
                <a:effectLst/>
                <a:latin typeface="Söhne"/>
              </a:rPr>
              <a:t>For example, </a:t>
            </a:r>
            <a:r>
              <a:rPr lang="en-US" sz="2000" b="1" i="0" dirty="0">
                <a:solidFill>
                  <a:srgbClr val="0D0D0D"/>
                </a:solidFill>
                <a:effectLst/>
                <a:latin typeface="Söhne"/>
              </a:rPr>
              <a:t>let's calculate the confidence for the rule {Milk} → {Bread}.</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Confidence({Milk} → {Bread}) = (Number of transactions containing {Milk, Bread}) / (Number of transactions containing {Milk})</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Confidence({Milk} → {Bread}) = 3 / 4 = 0.75</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	This means that the confidence for the rule {Milk} → {Bread} is 0.75, indicating that in 75% of the transactions where Milk is purchased, Bread is also purchased.</a:t>
            </a:r>
          </a:p>
          <a:p>
            <a:pPr algn="l"/>
            <a:endParaRPr lang="en-US" sz="2000" b="0" i="0" dirty="0">
              <a:solidFill>
                <a:srgbClr val="0D0D0D"/>
              </a:solidFill>
              <a:effectLst/>
              <a:latin typeface="Söhne"/>
            </a:endParaRPr>
          </a:p>
        </p:txBody>
      </p:sp>
    </p:spTree>
    <p:extLst>
      <p:ext uri="{BB962C8B-B14F-4D97-AF65-F5344CB8AC3E}">
        <p14:creationId xmlns:p14="http://schemas.microsoft.com/office/powerpoint/2010/main" val="923214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B74852-7E1F-6167-1AE7-0D4501C82044}"/>
              </a:ext>
            </a:extLst>
          </p:cNvPr>
          <p:cNvSpPr txBox="1"/>
          <p:nvPr/>
        </p:nvSpPr>
        <p:spPr>
          <a:xfrm>
            <a:off x="790769" y="570828"/>
            <a:ext cx="10527263" cy="1477328"/>
          </a:xfrm>
          <a:prstGeom prst="rect">
            <a:avLst/>
          </a:prstGeom>
          <a:noFill/>
        </p:spPr>
        <p:txBody>
          <a:bodyPr wrap="square">
            <a:spAutoFit/>
          </a:bodyPr>
          <a:lstStyle/>
          <a:p>
            <a:r>
              <a:rPr lang="en-US" b="1" dirty="0"/>
              <a:t>Example-2:</a:t>
            </a:r>
          </a:p>
          <a:p>
            <a:r>
              <a:rPr lang="en-US" dirty="0"/>
              <a:t>	Classification algorithms can be better understood using the below diagram. In the below diagram, there are two classes, class A and Class B. These classes have features that are similar to each other and dissimilar to other classes.</a:t>
            </a:r>
          </a:p>
          <a:p>
            <a:r>
              <a:rPr lang="en-US" dirty="0"/>
              <a:t>The algorithm which implements the classification on a dataset is known as a </a:t>
            </a:r>
            <a:r>
              <a:rPr lang="en-US" b="1" dirty="0"/>
              <a:t>classifier</a:t>
            </a:r>
            <a:r>
              <a:rPr lang="en-US" dirty="0"/>
              <a:t>. </a:t>
            </a:r>
          </a:p>
        </p:txBody>
      </p:sp>
      <p:pic>
        <p:nvPicPr>
          <p:cNvPr id="4" name="Picture 5" descr="Classification Algorithm in Machine Learning ">
            <a:extLst>
              <a:ext uri="{FF2B5EF4-FFF2-40B4-BE49-F238E27FC236}">
                <a16:creationId xmlns:a16="http://schemas.microsoft.com/office/drawing/2014/main" id="{0853F598-6B51-96AB-9DAD-5FD525A6B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862" y="2498823"/>
            <a:ext cx="3819330" cy="3382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FB787A-69C0-B73C-6DB8-2B34F47D8E9B}"/>
              </a:ext>
            </a:extLst>
          </p:cNvPr>
          <p:cNvSpPr txBox="1"/>
          <p:nvPr/>
        </p:nvSpPr>
        <p:spPr>
          <a:xfrm>
            <a:off x="1157591" y="3258766"/>
            <a:ext cx="4659549" cy="1200329"/>
          </a:xfrm>
          <a:prstGeom prst="rect">
            <a:avLst/>
          </a:prstGeom>
          <a:noFill/>
        </p:spPr>
        <p:txBody>
          <a:bodyPr wrap="square" rtlCol="0">
            <a:spAutoFit/>
          </a:bodyPr>
          <a:lstStyle/>
          <a:p>
            <a:r>
              <a:rPr lang="en-US" b="1" dirty="0"/>
              <a:t>There are two types of Classifications:</a:t>
            </a:r>
          </a:p>
          <a:p>
            <a:pPr marL="342900" indent="-342900">
              <a:buAutoNum type="arabicPeriod"/>
            </a:pPr>
            <a:r>
              <a:rPr lang="en-US" i="0" dirty="0">
                <a:solidFill>
                  <a:srgbClr val="05192D"/>
                </a:solidFill>
                <a:effectLst/>
                <a:latin typeface="Studio-Feixen-Sans"/>
              </a:rPr>
              <a:t>Binary Classification</a:t>
            </a:r>
          </a:p>
          <a:p>
            <a:pPr marL="342900" indent="-342900">
              <a:buAutoNum type="arabicPeriod"/>
            </a:pPr>
            <a:r>
              <a:rPr lang="en-US" dirty="0"/>
              <a:t>Multi-class Classifier</a:t>
            </a:r>
            <a:endParaRPr lang="en-US" b="1" i="0" dirty="0">
              <a:solidFill>
                <a:srgbClr val="05192D"/>
              </a:solidFill>
              <a:effectLst/>
              <a:latin typeface="Studio-Feixen-Sans"/>
            </a:endParaRPr>
          </a:p>
          <a:p>
            <a:endParaRPr lang="en-US" dirty="0"/>
          </a:p>
        </p:txBody>
      </p:sp>
    </p:spTree>
    <p:extLst>
      <p:ext uri="{BB962C8B-B14F-4D97-AF65-F5344CB8AC3E}">
        <p14:creationId xmlns:p14="http://schemas.microsoft.com/office/powerpoint/2010/main" val="1714417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4A3715-F182-0B9E-5459-ABAAB7FA5ABC}"/>
              </a:ext>
            </a:extLst>
          </p:cNvPr>
          <p:cNvSpPr txBox="1"/>
          <p:nvPr/>
        </p:nvSpPr>
        <p:spPr>
          <a:xfrm>
            <a:off x="756894" y="550939"/>
            <a:ext cx="10678212" cy="6001643"/>
          </a:xfrm>
          <a:prstGeom prst="rect">
            <a:avLst/>
          </a:prstGeom>
          <a:noFill/>
        </p:spPr>
        <p:txBody>
          <a:bodyPr wrap="square">
            <a:spAutoFit/>
          </a:bodyPr>
          <a:lstStyle/>
          <a:p>
            <a:pPr algn="l"/>
            <a:r>
              <a:rPr lang="en-US" sz="2400" b="1" i="0" dirty="0">
                <a:solidFill>
                  <a:srgbClr val="C00000"/>
                </a:solidFill>
                <a:effectLst/>
                <a:latin typeface="Söhne"/>
              </a:rPr>
              <a:t>3. Lift: </a:t>
            </a:r>
          </a:p>
          <a:p>
            <a:pPr algn="l"/>
            <a:r>
              <a:rPr lang="en-US" sz="2000" b="0" i="0" dirty="0">
                <a:solidFill>
                  <a:srgbClr val="0D0D0D"/>
                </a:solidFill>
                <a:effectLst/>
                <a:latin typeface="Söhne"/>
              </a:rPr>
              <a:t>	 Lift measures the </a:t>
            </a:r>
            <a:r>
              <a:rPr lang="en-US" sz="2000" b="1" i="0" dirty="0">
                <a:solidFill>
                  <a:srgbClr val="C00000"/>
                </a:solidFill>
                <a:effectLst/>
                <a:latin typeface="Söhne"/>
              </a:rPr>
              <a:t>degree</a:t>
            </a:r>
            <a:r>
              <a:rPr lang="en-US" sz="2000" b="1" i="0" dirty="0">
                <a:solidFill>
                  <a:srgbClr val="0D0D0D"/>
                </a:solidFill>
                <a:effectLst/>
                <a:latin typeface="Söhne"/>
              </a:rPr>
              <a:t> of association between two items</a:t>
            </a:r>
            <a:r>
              <a:rPr lang="en-US" sz="2000" b="0" i="0" dirty="0">
                <a:solidFill>
                  <a:srgbClr val="0D0D0D"/>
                </a:solidFill>
                <a:effectLst/>
                <a:latin typeface="Söhne"/>
              </a:rPr>
              <a:t>. It compares the </a:t>
            </a:r>
            <a:r>
              <a:rPr lang="en-US" sz="2000" b="0" i="0" dirty="0">
                <a:solidFill>
                  <a:schemeClr val="accent5">
                    <a:lumMod val="75000"/>
                  </a:schemeClr>
                </a:solidFill>
                <a:effectLst/>
                <a:latin typeface="Söhne"/>
              </a:rPr>
              <a:t>likelihood of the two items occurring together in transactions to the likelihood of them occurring independently. 	</a:t>
            </a:r>
            <a:r>
              <a:rPr lang="en-US" sz="2000" b="0" i="0" dirty="0">
                <a:solidFill>
                  <a:srgbClr val="0D0D0D"/>
                </a:solidFill>
                <a:effectLst/>
                <a:latin typeface="Söhne"/>
              </a:rPr>
              <a:t>Lift tells us how much more often the </a:t>
            </a:r>
            <a:r>
              <a:rPr lang="en-US" sz="2000" b="1" i="0" dirty="0">
                <a:solidFill>
                  <a:srgbClr val="C00000"/>
                </a:solidFill>
                <a:effectLst/>
                <a:latin typeface="Söhne"/>
              </a:rPr>
              <a:t>items appear together </a:t>
            </a:r>
            <a:r>
              <a:rPr lang="en-US" sz="2000" b="0" i="0" dirty="0">
                <a:solidFill>
                  <a:srgbClr val="0D0D0D"/>
                </a:solidFill>
                <a:effectLst/>
                <a:latin typeface="Söhne"/>
              </a:rPr>
              <a:t>than we would expect based on their </a:t>
            </a:r>
            <a:r>
              <a:rPr lang="en-US" sz="2000" b="1" i="0" dirty="0">
                <a:solidFill>
                  <a:srgbClr val="C00000"/>
                </a:solidFill>
                <a:effectLst/>
                <a:latin typeface="Söhne"/>
              </a:rPr>
              <a:t>individual occurrence rates</a:t>
            </a:r>
            <a:r>
              <a:rPr lang="en-US" sz="2000" b="0" i="0" dirty="0">
                <a:solidFill>
                  <a:srgbClr val="0D0D0D"/>
                </a:solidFill>
                <a:effectLst/>
                <a:latin typeface="Söhne"/>
              </a:rPr>
              <a:t>. </a:t>
            </a:r>
          </a:p>
          <a:p>
            <a:pPr algn="l"/>
            <a:r>
              <a:rPr lang="en-US" sz="2000" dirty="0">
                <a:solidFill>
                  <a:srgbClr val="0D0D0D"/>
                </a:solidFill>
                <a:latin typeface="Söhne"/>
              </a:rPr>
              <a:t>	</a:t>
            </a:r>
            <a:r>
              <a:rPr lang="en-US" sz="2000" b="0" i="0" dirty="0">
                <a:solidFill>
                  <a:srgbClr val="0D0D0D"/>
                </a:solidFill>
                <a:effectLst/>
                <a:latin typeface="Söhne"/>
              </a:rPr>
              <a:t>A </a:t>
            </a:r>
            <a:r>
              <a:rPr lang="en-US" sz="2000" b="1" i="0" dirty="0">
                <a:solidFill>
                  <a:srgbClr val="C00000"/>
                </a:solidFill>
                <a:effectLst/>
                <a:latin typeface="Söhne"/>
              </a:rPr>
              <a:t>lift value greater than 1 indicates </a:t>
            </a:r>
            <a:r>
              <a:rPr lang="en-US" sz="2000" b="0" i="0" dirty="0">
                <a:solidFill>
                  <a:srgbClr val="0D0D0D"/>
                </a:solidFill>
                <a:effectLst/>
                <a:latin typeface="Söhne"/>
              </a:rPr>
              <a:t>that the two items appear together more often than expected, suggesting a </a:t>
            </a:r>
            <a:r>
              <a:rPr lang="en-US" sz="2000" b="1" i="0" dirty="0">
                <a:solidFill>
                  <a:srgbClr val="00B050"/>
                </a:solidFill>
                <a:effectLst/>
                <a:latin typeface="Söhne"/>
              </a:rPr>
              <a:t>positive association</a:t>
            </a:r>
            <a:r>
              <a:rPr lang="en-US" sz="2000" b="0" i="0" dirty="0">
                <a:solidFill>
                  <a:srgbClr val="0D0D0D"/>
                </a:solidFill>
                <a:effectLst/>
                <a:latin typeface="Söhne"/>
              </a:rPr>
              <a:t>. A lift value </a:t>
            </a:r>
            <a:r>
              <a:rPr lang="en-US" sz="2000" b="1" i="0" dirty="0">
                <a:solidFill>
                  <a:srgbClr val="C00000"/>
                </a:solidFill>
                <a:effectLst/>
                <a:latin typeface="Söhne"/>
              </a:rPr>
              <a:t>less than 1 </a:t>
            </a:r>
            <a:r>
              <a:rPr lang="en-US" sz="2000" b="0" i="0" dirty="0">
                <a:solidFill>
                  <a:srgbClr val="0D0D0D"/>
                </a:solidFill>
                <a:effectLst/>
                <a:latin typeface="Söhne"/>
              </a:rPr>
              <a:t>implies a </a:t>
            </a:r>
            <a:r>
              <a:rPr lang="en-US" sz="2000" b="1" i="0" dirty="0">
                <a:solidFill>
                  <a:srgbClr val="0D0D0D"/>
                </a:solidFill>
                <a:effectLst/>
                <a:latin typeface="Söhne"/>
              </a:rPr>
              <a:t>negative association</a:t>
            </a:r>
            <a:r>
              <a:rPr lang="en-US" sz="2000" b="0" i="0" dirty="0">
                <a:solidFill>
                  <a:srgbClr val="0D0D0D"/>
                </a:solidFill>
                <a:effectLst/>
                <a:latin typeface="Söhne"/>
              </a:rPr>
              <a:t>, meaning the items occur together less frequently than expected. </a:t>
            </a:r>
          </a:p>
          <a:p>
            <a:pPr algn="l"/>
            <a:r>
              <a:rPr lang="en-US" sz="2000" dirty="0">
                <a:solidFill>
                  <a:srgbClr val="0D0D0D"/>
                </a:solidFill>
                <a:latin typeface="Söhne"/>
              </a:rPr>
              <a:t>	</a:t>
            </a:r>
          </a:p>
          <a:p>
            <a:pPr algn="l"/>
            <a:r>
              <a:rPr lang="en-US" sz="2000" b="1" i="0" dirty="0">
                <a:solidFill>
                  <a:srgbClr val="0D0D0D"/>
                </a:solidFill>
                <a:effectLst/>
                <a:latin typeface="Söhne"/>
              </a:rPr>
              <a:t>For example, </a:t>
            </a:r>
          </a:p>
          <a:p>
            <a:pPr algn="l"/>
            <a:r>
              <a:rPr lang="en-US" sz="2000" b="1" i="0" dirty="0">
                <a:solidFill>
                  <a:srgbClr val="0D0D0D"/>
                </a:solidFill>
                <a:effectLst/>
                <a:latin typeface="Söhne"/>
              </a:rPr>
              <a:t>let's calculate the lift for the rule {Milk} → {Bread}.</a:t>
            </a:r>
          </a:p>
          <a:p>
            <a:pPr algn="l"/>
            <a:endParaRPr lang="en-US" sz="2000" b="0" i="0" dirty="0">
              <a:solidFill>
                <a:srgbClr val="0D0D0D"/>
              </a:solidFill>
              <a:effectLst/>
              <a:latin typeface="Söhne"/>
            </a:endParaRPr>
          </a:p>
          <a:p>
            <a:pPr algn="l"/>
            <a:r>
              <a:rPr lang="en-US" sz="2000" b="0" i="0" dirty="0">
                <a:solidFill>
                  <a:srgbClr val="0D0D0D"/>
                </a:solidFill>
                <a:effectLst/>
                <a:latin typeface="Söhne"/>
              </a:rPr>
              <a:t>Lift({Milk} → {Bread}) = (Support({Milk, Bread})) / (Support({Milk}) * Support({Bread}))</a:t>
            </a:r>
          </a:p>
          <a:p>
            <a:pPr algn="l"/>
            <a:r>
              <a:rPr lang="en-US" sz="2000" b="0" i="0" dirty="0">
                <a:solidFill>
                  <a:srgbClr val="0D0D0D"/>
                </a:solidFill>
                <a:effectLst/>
                <a:latin typeface="Söhne"/>
              </a:rPr>
              <a:t>Lift({Milk} → {Bread}) = (0.6) / (0.8 * 0.8) = 0.75 / 0.64 ≈ 1.17</a:t>
            </a:r>
          </a:p>
          <a:p>
            <a:pPr algn="l"/>
            <a:endParaRPr lang="en-US" sz="2000" b="0" i="0" dirty="0">
              <a:solidFill>
                <a:srgbClr val="0D0D0D"/>
              </a:solidFill>
              <a:effectLst/>
              <a:latin typeface="Söhne"/>
            </a:endParaRPr>
          </a:p>
          <a:p>
            <a:pPr algn="l"/>
            <a:r>
              <a:rPr lang="en-US" sz="2000" dirty="0">
                <a:solidFill>
                  <a:srgbClr val="0D0D0D"/>
                </a:solidFill>
                <a:latin typeface="Söhne"/>
              </a:rPr>
              <a:t>	</a:t>
            </a:r>
            <a:r>
              <a:rPr lang="en-US" sz="2000" b="0" i="0" dirty="0">
                <a:solidFill>
                  <a:srgbClr val="0D0D0D"/>
                </a:solidFill>
                <a:effectLst/>
                <a:latin typeface="Söhne"/>
              </a:rPr>
              <a:t>This means that the lift for the rule {Milk} → {Bread} is approximately 1.17, indicating that customers are about 1.17 times more likely to buy Milk and Bread together than if their purchases were independent.</a:t>
            </a:r>
          </a:p>
          <a:p>
            <a:pPr algn="l"/>
            <a:endParaRPr lang="en-US" sz="2000" b="0" i="0" dirty="0">
              <a:solidFill>
                <a:srgbClr val="0D0D0D"/>
              </a:solidFill>
              <a:effectLst/>
              <a:latin typeface="Söhne"/>
            </a:endParaRPr>
          </a:p>
        </p:txBody>
      </p:sp>
    </p:spTree>
    <p:extLst>
      <p:ext uri="{BB962C8B-B14F-4D97-AF65-F5344CB8AC3E}">
        <p14:creationId xmlns:p14="http://schemas.microsoft.com/office/powerpoint/2010/main" val="403118781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58F65-6D12-8CBA-DF23-663A0AEAB21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8B9DFC-AB72-2AAA-9E0E-6D3E0C26DC59}"/>
              </a:ext>
            </a:extLst>
          </p:cNvPr>
          <p:cNvSpPr txBox="1"/>
          <p:nvPr/>
        </p:nvSpPr>
        <p:spPr>
          <a:xfrm>
            <a:off x="604157" y="603771"/>
            <a:ext cx="10900487" cy="4770537"/>
          </a:xfrm>
          <a:prstGeom prst="rect">
            <a:avLst/>
          </a:prstGeom>
          <a:noFill/>
        </p:spPr>
        <p:txBody>
          <a:bodyPr wrap="square">
            <a:spAutoFit/>
          </a:bodyPr>
          <a:lstStyle/>
          <a:p>
            <a:r>
              <a:rPr lang="en-US" sz="2400" b="1" dirty="0">
                <a:solidFill>
                  <a:srgbClr val="C00000"/>
                </a:solidFill>
              </a:rPr>
              <a:t>APRIORI ALGORITHM:</a:t>
            </a:r>
          </a:p>
          <a:p>
            <a:r>
              <a:rPr lang="en-US" b="0" i="0" dirty="0">
                <a:solidFill>
                  <a:srgbClr val="0D0D0D"/>
                </a:solidFill>
                <a:effectLst/>
                <a:latin typeface="Söhne"/>
              </a:rPr>
              <a:t>	</a:t>
            </a:r>
            <a:r>
              <a:rPr lang="en-US" sz="2000" b="0" i="0" dirty="0">
                <a:solidFill>
                  <a:srgbClr val="0D0D0D"/>
                </a:solidFill>
                <a:effectLst/>
              </a:rPr>
              <a:t>The </a:t>
            </a:r>
            <a:r>
              <a:rPr lang="en-US" sz="2000" b="0" i="0" dirty="0" err="1">
                <a:solidFill>
                  <a:srgbClr val="0D0D0D"/>
                </a:solidFill>
                <a:effectLst/>
              </a:rPr>
              <a:t>Apriori</a:t>
            </a:r>
            <a:r>
              <a:rPr lang="en-US" sz="2000" b="0" i="0" dirty="0">
                <a:solidFill>
                  <a:srgbClr val="0D0D0D"/>
                </a:solidFill>
                <a:effectLst/>
              </a:rPr>
              <a:t> algorithm is a </a:t>
            </a:r>
            <a:r>
              <a:rPr lang="en-US" sz="2000" b="1" i="0" dirty="0">
                <a:solidFill>
                  <a:srgbClr val="C00000"/>
                </a:solidFill>
                <a:effectLst/>
              </a:rPr>
              <a:t>classical algorithm used for association rule mining </a:t>
            </a:r>
            <a:r>
              <a:rPr lang="en-US" sz="2000" b="0" i="0" dirty="0">
                <a:solidFill>
                  <a:srgbClr val="0D0D0D"/>
                </a:solidFill>
                <a:effectLst/>
              </a:rPr>
              <a:t>in machine learning and data mining. </a:t>
            </a:r>
          </a:p>
          <a:p>
            <a:r>
              <a:rPr lang="en-US" sz="2000" dirty="0">
                <a:solidFill>
                  <a:srgbClr val="0D0D0D"/>
                </a:solidFill>
              </a:rPr>
              <a:t>	</a:t>
            </a:r>
            <a:r>
              <a:rPr lang="en-US" sz="2000" b="0" i="0" dirty="0">
                <a:solidFill>
                  <a:srgbClr val="0D0D0D"/>
                </a:solidFill>
                <a:effectLst/>
              </a:rPr>
              <a:t>It is designed to </a:t>
            </a:r>
            <a:r>
              <a:rPr lang="en-US" sz="2000" b="1" i="0" dirty="0">
                <a:solidFill>
                  <a:srgbClr val="C00000"/>
                </a:solidFill>
                <a:effectLst/>
              </a:rPr>
              <a:t>discover frequent </a:t>
            </a:r>
            <a:r>
              <a:rPr lang="en-US" sz="2000" b="1" i="0" dirty="0" err="1">
                <a:solidFill>
                  <a:srgbClr val="C00000"/>
                </a:solidFill>
                <a:effectLst/>
              </a:rPr>
              <a:t>itemsets</a:t>
            </a:r>
            <a:r>
              <a:rPr lang="en-US" sz="2000" b="1" i="0" dirty="0">
                <a:solidFill>
                  <a:srgbClr val="C00000"/>
                </a:solidFill>
                <a:effectLst/>
              </a:rPr>
              <a:t> </a:t>
            </a:r>
            <a:r>
              <a:rPr lang="en-US" sz="2000" b="0" i="0" dirty="0">
                <a:solidFill>
                  <a:srgbClr val="0D0D0D"/>
                </a:solidFill>
                <a:effectLst/>
              </a:rPr>
              <a:t>in transactional databases and </a:t>
            </a:r>
            <a:r>
              <a:rPr lang="en-US" sz="2000" b="1" i="0" dirty="0">
                <a:solidFill>
                  <a:schemeClr val="accent6"/>
                </a:solidFill>
                <a:effectLst/>
              </a:rPr>
              <a:t>derive association rules from these </a:t>
            </a:r>
            <a:r>
              <a:rPr lang="en-US" sz="2000" b="1" i="0" dirty="0" err="1">
                <a:solidFill>
                  <a:schemeClr val="accent6"/>
                </a:solidFill>
                <a:effectLst/>
              </a:rPr>
              <a:t>itemsets</a:t>
            </a:r>
            <a:r>
              <a:rPr lang="en-US" sz="2000" b="1" i="0" dirty="0">
                <a:solidFill>
                  <a:schemeClr val="accent6"/>
                </a:solidFill>
                <a:effectLst/>
              </a:rPr>
              <a:t>. </a:t>
            </a:r>
            <a:r>
              <a:rPr lang="en-US" sz="2000" b="0" i="0" dirty="0">
                <a:solidFill>
                  <a:srgbClr val="0D0D0D"/>
                </a:solidFill>
                <a:effectLst/>
              </a:rPr>
              <a:t>The algorithm is named "</a:t>
            </a:r>
            <a:r>
              <a:rPr lang="en-US" sz="2000" b="1" i="0" dirty="0" err="1">
                <a:solidFill>
                  <a:srgbClr val="0D0D0D"/>
                </a:solidFill>
                <a:effectLst/>
              </a:rPr>
              <a:t>Apriori</a:t>
            </a:r>
            <a:r>
              <a:rPr lang="en-US" sz="2000" b="0" i="0" dirty="0">
                <a:solidFill>
                  <a:srgbClr val="0D0D0D"/>
                </a:solidFill>
                <a:effectLst/>
              </a:rPr>
              <a:t>" because </a:t>
            </a:r>
            <a:r>
              <a:rPr lang="en-US" sz="2000" b="1" i="0" dirty="0">
                <a:solidFill>
                  <a:srgbClr val="C00000"/>
                </a:solidFill>
                <a:effectLst/>
              </a:rPr>
              <a:t>it uses the "prior" knowledge of frequent </a:t>
            </a:r>
            <a:r>
              <a:rPr lang="en-US" sz="2000" b="1" i="0" dirty="0" err="1">
                <a:solidFill>
                  <a:srgbClr val="C00000"/>
                </a:solidFill>
                <a:effectLst/>
              </a:rPr>
              <a:t>itemsets</a:t>
            </a:r>
            <a:r>
              <a:rPr lang="en-US" sz="2000" b="1" i="0" dirty="0">
                <a:solidFill>
                  <a:srgbClr val="C00000"/>
                </a:solidFill>
                <a:effectLst/>
              </a:rPr>
              <a:t> </a:t>
            </a:r>
            <a:r>
              <a:rPr lang="en-US" sz="2000" b="0" i="0" dirty="0">
                <a:solidFill>
                  <a:srgbClr val="0D0D0D"/>
                </a:solidFill>
                <a:effectLst/>
              </a:rPr>
              <a:t>to efficiently generate candidate </a:t>
            </a:r>
            <a:r>
              <a:rPr lang="en-US" sz="2000" b="0" i="0" dirty="0" err="1">
                <a:solidFill>
                  <a:srgbClr val="0D0D0D"/>
                </a:solidFill>
                <a:effectLst/>
              </a:rPr>
              <a:t>itemsets</a:t>
            </a:r>
            <a:r>
              <a:rPr lang="en-US" sz="2000" b="0" i="0" dirty="0">
                <a:solidFill>
                  <a:srgbClr val="0D0D0D"/>
                </a:solidFill>
                <a:effectLst/>
              </a:rPr>
              <a:t>.</a:t>
            </a:r>
          </a:p>
          <a:p>
            <a:endParaRPr lang="en-US" sz="2000" dirty="0">
              <a:solidFill>
                <a:srgbClr val="0D0D0D"/>
              </a:solidFill>
              <a:latin typeface="Söhne"/>
            </a:endParaRPr>
          </a:p>
          <a:p>
            <a:r>
              <a:rPr lang="en-US" sz="2000" b="1" dirty="0"/>
              <a:t>	The main idea for the </a:t>
            </a:r>
            <a:r>
              <a:rPr lang="en-US" sz="2000" b="1" dirty="0" err="1"/>
              <a:t>Apriori</a:t>
            </a:r>
            <a:r>
              <a:rPr lang="en-US" sz="2000" b="1" dirty="0"/>
              <a:t> algorithm is: </a:t>
            </a:r>
            <a:r>
              <a:rPr lang="en-US" sz="2000" b="1" dirty="0">
                <a:solidFill>
                  <a:srgbClr val="C00000"/>
                </a:solidFill>
              </a:rPr>
              <a:t>All non-empty subsets of a frequent itemset must also be frequent.</a:t>
            </a:r>
          </a:p>
          <a:p>
            <a:endParaRPr lang="en-US" sz="2000" b="1" dirty="0">
              <a:solidFill>
                <a:srgbClr val="C00000"/>
              </a:solidFill>
            </a:endParaRPr>
          </a:p>
          <a:p>
            <a:r>
              <a:rPr lang="en-US" sz="2000" b="0" i="0" dirty="0">
                <a:solidFill>
                  <a:srgbClr val="383838"/>
                </a:solidFill>
                <a:effectLst/>
                <a:latin typeface="Inter"/>
              </a:rPr>
              <a:t>	The </a:t>
            </a:r>
            <a:r>
              <a:rPr lang="en-US" sz="2000" b="0" i="0" dirty="0" err="1">
                <a:solidFill>
                  <a:srgbClr val="383838"/>
                </a:solidFill>
                <a:effectLst/>
                <a:latin typeface="Inter"/>
              </a:rPr>
              <a:t>Apriori</a:t>
            </a:r>
            <a:r>
              <a:rPr lang="en-US" sz="2000" b="0" i="0" dirty="0">
                <a:solidFill>
                  <a:srgbClr val="383838"/>
                </a:solidFill>
                <a:effectLst/>
                <a:latin typeface="Inter"/>
              </a:rPr>
              <a:t> algorithm detects the </a:t>
            </a:r>
            <a:r>
              <a:rPr lang="en-US" sz="2000" b="1" i="0" dirty="0">
                <a:solidFill>
                  <a:schemeClr val="accent6"/>
                </a:solidFill>
                <a:effectLst/>
                <a:latin typeface="Inter"/>
              </a:rPr>
              <a:t>most frequent </a:t>
            </a:r>
            <a:r>
              <a:rPr lang="en-US" sz="2000" b="1" i="0" dirty="0" err="1">
                <a:solidFill>
                  <a:schemeClr val="accent6"/>
                </a:solidFill>
                <a:effectLst/>
                <a:latin typeface="Inter"/>
              </a:rPr>
              <a:t>itemsets</a:t>
            </a:r>
            <a:r>
              <a:rPr lang="en-US" sz="2000" b="1" i="0" dirty="0">
                <a:solidFill>
                  <a:schemeClr val="accent6"/>
                </a:solidFill>
                <a:effectLst/>
                <a:latin typeface="Inter"/>
              </a:rPr>
              <a:t> or elements </a:t>
            </a:r>
            <a:r>
              <a:rPr lang="en-US" sz="2000" b="0" i="0" dirty="0">
                <a:solidFill>
                  <a:srgbClr val="383838"/>
                </a:solidFill>
                <a:effectLst/>
                <a:latin typeface="Inter"/>
              </a:rPr>
              <a:t>in a transaction database and </a:t>
            </a:r>
            <a:r>
              <a:rPr lang="en-US" sz="2000" b="1" i="0" dirty="0">
                <a:solidFill>
                  <a:srgbClr val="C00000"/>
                </a:solidFill>
                <a:effectLst/>
                <a:latin typeface="Inter"/>
              </a:rPr>
              <a:t>establishes association rules between the items</a:t>
            </a:r>
            <a:r>
              <a:rPr lang="en-US" sz="2000" b="0" i="0" dirty="0">
                <a:solidFill>
                  <a:srgbClr val="383838"/>
                </a:solidFill>
                <a:effectLst/>
                <a:latin typeface="Inter"/>
              </a:rPr>
              <a:t>. The method employs a “bottom-up” strategy, in which frequent subsets are expanded one item at a time (candidate generation), and groups of candidates are checked against the data. When no more successful rules can be obtained from the data, the algorithm stops.</a:t>
            </a:r>
            <a:endParaRPr lang="en-US" sz="2000" b="1" dirty="0">
              <a:solidFill>
                <a:srgbClr val="C00000"/>
              </a:solidFill>
            </a:endParaRPr>
          </a:p>
        </p:txBody>
      </p:sp>
    </p:spTree>
    <p:extLst>
      <p:ext uri="{BB962C8B-B14F-4D97-AF65-F5344CB8AC3E}">
        <p14:creationId xmlns:p14="http://schemas.microsoft.com/office/powerpoint/2010/main" val="26019434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4F79E85-40B0-3E92-A86A-1E7E2DB17991}"/>
              </a:ext>
            </a:extLst>
          </p:cNvPr>
          <p:cNvSpPr txBox="1"/>
          <p:nvPr/>
        </p:nvSpPr>
        <p:spPr>
          <a:xfrm>
            <a:off x="669472" y="608151"/>
            <a:ext cx="10937810" cy="4992136"/>
          </a:xfrm>
          <a:prstGeom prst="rect">
            <a:avLst/>
          </a:prstGeom>
          <a:noFill/>
        </p:spPr>
        <p:txBody>
          <a:bodyPr wrap="square">
            <a:spAutoFit/>
          </a:bodyPr>
          <a:lstStyle/>
          <a:p>
            <a:r>
              <a:rPr lang="en-US" sz="2400" b="1" dirty="0">
                <a:solidFill>
                  <a:srgbClr val="C00000"/>
                </a:solidFill>
              </a:rPr>
              <a:t>Algorithm</a:t>
            </a:r>
            <a:r>
              <a:rPr lang="en-US" sz="2400" b="1" dirty="0"/>
              <a:t>:</a:t>
            </a:r>
          </a:p>
          <a:p>
            <a:r>
              <a:rPr lang="en-US" sz="2000" dirty="0"/>
              <a:t>	It uses </a:t>
            </a:r>
            <a:r>
              <a:rPr lang="en-US" sz="2000" b="1" dirty="0">
                <a:solidFill>
                  <a:srgbClr val="C00000"/>
                </a:solidFill>
              </a:rPr>
              <a:t>Frequent </a:t>
            </a:r>
            <a:r>
              <a:rPr lang="en-US" sz="2000" b="1" dirty="0" err="1">
                <a:solidFill>
                  <a:srgbClr val="C00000"/>
                </a:solidFill>
              </a:rPr>
              <a:t>itemsets</a:t>
            </a:r>
            <a:r>
              <a:rPr lang="en-US" sz="2000" b="1" dirty="0">
                <a:solidFill>
                  <a:srgbClr val="C00000"/>
                </a:solidFill>
              </a:rPr>
              <a:t> </a:t>
            </a:r>
            <a:r>
              <a:rPr lang="en-US" sz="2000" dirty="0"/>
              <a:t>to generate association rules and it is designed to </a:t>
            </a:r>
            <a:r>
              <a:rPr lang="en-US" sz="2000" b="1" dirty="0">
                <a:solidFill>
                  <a:srgbClr val="00B050"/>
                </a:solidFill>
              </a:rPr>
              <a:t>work on databases that contains transactions.</a:t>
            </a:r>
          </a:p>
          <a:p>
            <a:r>
              <a:rPr lang="en-US" sz="2000" dirty="0"/>
              <a:t>	This algorithm uses the Breadth First Search (BFS) and Hash Tree to calculate the itemset association efficiently.</a:t>
            </a:r>
          </a:p>
          <a:p>
            <a:endParaRPr lang="en-US" sz="2000" dirty="0"/>
          </a:p>
          <a:p>
            <a:pPr>
              <a:lnSpc>
                <a:spcPct val="200000"/>
              </a:lnSpc>
            </a:pPr>
            <a:r>
              <a:rPr lang="en-US" sz="2000" b="1" dirty="0"/>
              <a:t>Step-1: </a:t>
            </a:r>
            <a:r>
              <a:rPr lang="en-US" sz="2000" dirty="0"/>
              <a:t>Determine the </a:t>
            </a:r>
            <a:r>
              <a:rPr lang="en-US" sz="2000" b="1" dirty="0"/>
              <a:t>Support of </a:t>
            </a:r>
            <a:r>
              <a:rPr lang="en-US" sz="2000" b="1" dirty="0" err="1"/>
              <a:t>itemsets</a:t>
            </a:r>
            <a:r>
              <a:rPr lang="en-US" sz="2000" b="1" dirty="0"/>
              <a:t> </a:t>
            </a:r>
            <a:r>
              <a:rPr lang="en-US" sz="2000" dirty="0"/>
              <a:t>and </a:t>
            </a:r>
            <a:r>
              <a:rPr lang="en-US" sz="2000" b="1" dirty="0">
                <a:solidFill>
                  <a:srgbClr val="C00000"/>
                </a:solidFill>
              </a:rPr>
              <a:t>select minimum support and Confidence</a:t>
            </a:r>
            <a:r>
              <a:rPr lang="en-US" sz="2000" dirty="0"/>
              <a:t>.</a:t>
            </a:r>
          </a:p>
          <a:p>
            <a:pPr>
              <a:lnSpc>
                <a:spcPct val="200000"/>
              </a:lnSpc>
            </a:pPr>
            <a:r>
              <a:rPr lang="en-US" sz="2000" b="1" dirty="0"/>
              <a:t>Step-2: </a:t>
            </a:r>
            <a:r>
              <a:rPr lang="en-US" sz="2000" dirty="0"/>
              <a:t>Take all the supports in the transaction with higher support value than minimum or selected support value.</a:t>
            </a:r>
          </a:p>
          <a:p>
            <a:pPr>
              <a:lnSpc>
                <a:spcPct val="200000"/>
              </a:lnSpc>
            </a:pPr>
            <a:r>
              <a:rPr lang="en-US" sz="2000" b="1" dirty="0"/>
              <a:t>Step-3: </a:t>
            </a:r>
            <a:r>
              <a:rPr lang="en-US" sz="2000" dirty="0"/>
              <a:t>Find all the rules of these sub </a:t>
            </a:r>
            <a:r>
              <a:rPr lang="en-US" sz="2000" dirty="0" err="1"/>
              <a:t>itemsets</a:t>
            </a:r>
            <a:r>
              <a:rPr lang="en-US" sz="2000" dirty="0"/>
              <a:t> that have higher confidence value than the threshold or </a:t>
            </a:r>
            <a:r>
              <a:rPr lang="en-US" sz="2000" dirty="0" err="1"/>
              <a:t>decreesing</a:t>
            </a:r>
            <a:r>
              <a:rPr lang="en-US" sz="2000" dirty="0"/>
              <a:t> order of Lift</a:t>
            </a:r>
          </a:p>
        </p:txBody>
      </p:sp>
    </p:spTree>
    <p:extLst>
      <p:ext uri="{BB962C8B-B14F-4D97-AF65-F5344CB8AC3E}">
        <p14:creationId xmlns:p14="http://schemas.microsoft.com/office/powerpoint/2010/main" val="37472412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7239-7F5E-7984-798F-6034E3BF09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A20E5F-BA25-ED1C-D00D-E552D9B5B76F}"/>
              </a:ext>
            </a:extLst>
          </p:cNvPr>
          <p:cNvSpPr txBox="1"/>
          <p:nvPr/>
        </p:nvSpPr>
        <p:spPr>
          <a:xfrm>
            <a:off x="734786" y="695045"/>
            <a:ext cx="10639230" cy="461665"/>
          </a:xfrm>
          <a:prstGeom prst="rect">
            <a:avLst/>
          </a:prstGeom>
          <a:noFill/>
        </p:spPr>
        <p:txBody>
          <a:bodyPr wrap="square">
            <a:spAutoFit/>
          </a:bodyPr>
          <a:lstStyle/>
          <a:p>
            <a:r>
              <a:rPr lang="en-US" sz="2400" b="1" dirty="0">
                <a:solidFill>
                  <a:srgbClr val="C00000"/>
                </a:solidFill>
              </a:rPr>
              <a:t>Example: </a:t>
            </a:r>
          </a:p>
        </p:txBody>
      </p:sp>
      <p:graphicFrame>
        <p:nvGraphicFramePr>
          <p:cNvPr id="7" name="Table 6">
            <a:extLst>
              <a:ext uri="{FF2B5EF4-FFF2-40B4-BE49-F238E27FC236}">
                <a16:creationId xmlns:a16="http://schemas.microsoft.com/office/drawing/2014/main" id="{E57F0666-75BD-5AFB-3550-5D007F5F14A3}"/>
              </a:ext>
            </a:extLst>
          </p:cNvPr>
          <p:cNvGraphicFramePr>
            <a:graphicFrameLocks noGrp="1"/>
          </p:cNvGraphicFramePr>
          <p:nvPr>
            <p:extLst>
              <p:ext uri="{D42A27DB-BD31-4B8C-83A1-F6EECF244321}">
                <p14:modId xmlns:p14="http://schemas.microsoft.com/office/powerpoint/2010/main" val="3666770282"/>
              </p:ext>
            </p:extLst>
          </p:nvPr>
        </p:nvGraphicFramePr>
        <p:xfrm>
          <a:off x="865673" y="1391470"/>
          <a:ext cx="4051560" cy="370840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err="1">
                          <a:solidFill>
                            <a:schemeClr val="tx1"/>
                          </a:solidFill>
                        </a:rPr>
                        <a:t>Itemsets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B,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r h="370840">
                <a:tc>
                  <a:txBody>
                    <a:bodyPr/>
                    <a:lstStyle/>
                    <a:p>
                      <a:pPr algn="ctr"/>
                      <a:r>
                        <a:rPr lang="en-US" dirty="0"/>
                        <a:t>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089118"/>
                  </a:ext>
                </a:extLst>
              </a:tr>
              <a:tr h="370840">
                <a:tc>
                  <a:txBody>
                    <a:bodyPr/>
                    <a:lstStyle/>
                    <a:p>
                      <a:pPr algn="ctr"/>
                      <a:r>
                        <a:rPr lang="en-US" dirty="0"/>
                        <a:t>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8494041"/>
                  </a:ext>
                </a:extLst>
              </a:tr>
              <a:tr h="370840">
                <a:tc>
                  <a:txBody>
                    <a:bodyPr/>
                    <a:lstStyle/>
                    <a:p>
                      <a:pPr algn="ctr"/>
                      <a:r>
                        <a:rPr lang="en-US" dirty="0"/>
                        <a:t>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4325776"/>
                  </a:ext>
                </a:extLst>
              </a:tr>
              <a:tr h="370840">
                <a:tc>
                  <a:txBody>
                    <a:bodyPr/>
                    <a:lstStyle/>
                    <a:p>
                      <a:pPr algn="ctr"/>
                      <a:r>
                        <a:rPr lang="en-US" dirty="0"/>
                        <a:t>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B, C, 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749087"/>
                  </a:ext>
                </a:extLst>
              </a:tr>
              <a:tr h="370840">
                <a:tc>
                  <a:txBody>
                    <a:bodyPr/>
                    <a:lstStyle/>
                    <a:p>
                      <a:pPr algn="ctr"/>
                      <a:r>
                        <a:rPr lang="en-US" dirty="0"/>
                        <a:t>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A, 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7262902"/>
                  </a:ext>
                </a:extLst>
              </a:tr>
            </a:tbl>
          </a:graphicData>
        </a:graphic>
      </p:graphicFrame>
      <p:sp>
        <p:nvSpPr>
          <p:cNvPr id="9" name="TextBox 8">
            <a:extLst>
              <a:ext uri="{FF2B5EF4-FFF2-40B4-BE49-F238E27FC236}">
                <a16:creationId xmlns:a16="http://schemas.microsoft.com/office/drawing/2014/main" id="{BB243A3C-87FC-DA86-818A-05A9926DDB34}"/>
              </a:ext>
            </a:extLst>
          </p:cNvPr>
          <p:cNvSpPr txBox="1"/>
          <p:nvPr/>
        </p:nvSpPr>
        <p:spPr>
          <a:xfrm>
            <a:off x="6096000" y="4065190"/>
            <a:ext cx="4960256" cy="1200329"/>
          </a:xfrm>
          <a:prstGeom prst="rect">
            <a:avLst/>
          </a:prstGeom>
          <a:noFill/>
        </p:spPr>
        <p:txBody>
          <a:bodyPr wrap="square">
            <a:spAutoFit/>
          </a:bodyPr>
          <a:lstStyle/>
          <a:p>
            <a:r>
              <a:rPr lang="en-US" sz="2400" b="1" dirty="0"/>
              <a:t>Given:</a:t>
            </a:r>
          </a:p>
          <a:p>
            <a:r>
              <a:rPr lang="en-US" sz="2400" dirty="0"/>
              <a:t>	Min Support: </a:t>
            </a:r>
            <a:r>
              <a:rPr lang="en-US" sz="2400" b="1" dirty="0"/>
              <a:t>2</a:t>
            </a:r>
          </a:p>
          <a:p>
            <a:r>
              <a:rPr lang="en-US" sz="2400" dirty="0"/>
              <a:t>	Min Confidence: </a:t>
            </a:r>
            <a:r>
              <a:rPr lang="en-US" sz="2400" b="1" dirty="0"/>
              <a:t>50%</a:t>
            </a:r>
          </a:p>
        </p:txBody>
      </p:sp>
      <p:sp>
        <p:nvSpPr>
          <p:cNvPr id="11" name="TextBox 10">
            <a:extLst>
              <a:ext uri="{FF2B5EF4-FFF2-40B4-BE49-F238E27FC236}">
                <a16:creationId xmlns:a16="http://schemas.microsoft.com/office/drawing/2014/main" id="{CAE5CB5D-3339-B93F-504C-D2CE564849B2}"/>
              </a:ext>
            </a:extLst>
          </p:cNvPr>
          <p:cNvSpPr txBox="1"/>
          <p:nvPr/>
        </p:nvSpPr>
        <p:spPr>
          <a:xfrm>
            <a:off x="-1554" y="6642556"/>
            <a:ext cx="6097554" cy="215444"/>
          </a:xfrm>
          <a:prstGeom prst="rect">
            <a:avLst/>
          </a:prstGeom>
          <a:noFill/>
        </p:spPr>
        <p:txBody>
          <a:bodyPr wrap="square">
            <a:spAutoFit/>
          </a:bodyPr>
          <a:lstStyle/>
          <a:p>
            <a:r>
              <a:rPr lang="en-US" sz="800" dirty="0"/>
              <a:t>https://www.youtube.com/watch?v=F7f91QMAivY</a:t>
            </a:r>
          </a:p>
        </p:txBody>
      </p:sp>
      <p:graphicFrame>
        <p:nvGraphicFramePr>
          <p:cNvPr id="2" name="Table 1">
            <a:extLst>
              <a:ext uri="{FF2B5EF4-FFF2-40B4-BE49-F238E27FC236}">
                <a16:creationId xmlns:a16="http://schemas.microsoft.com/office/drawing/2014/main" id="{237C0FEB-B756-0EEA-C689-5B0DB6ADFB80}"/>
              </a:ext>
            </a:extLst>
          </p:cNvPr>
          <p:cNvGraphicFramePr>
            <a:graphicFrameLocks noGrp="1"/>
          </p:cNvGraphicFramePr>
          <p:nvPr>
            <p:extLst>
              <p:ext uri="{D42A27DB-BD31-4B8C-83A1-F6EECF244321}">
                <p14:modId xmlns:p14="http://schemas.microsoft.com/office/powerpoint/2010/main" val="3434845138"/>
              </p:ext>
            </p:extLst>
          </p:nvPr>
        </p:nvGraphicFramePr>
        <p:xfrm>
          <a:off x="7132320" y="1391470"/>
          <a:ext cx="4051560" cy="185420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Apple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Bread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Chicklet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Dry-Fruits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r h="370840">
                <a:tc>
                  <a:txBody>
                    <a:bodyPr/>
                    <a:lstStyle/>
                    <a:p>
                      <a:pPr algn="ctr"/>
                      <a:r>
                        <a:rPr lang="en-US" dirty="0">
                          <a:solidFill>
                            <a:schemeClr val="tx1"/>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Egg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089118"/>
                  </a:ext>
                </a:extLst>
              </a:tr>
            </a:tbl>
          </a:graphicData>
        </a:graphic>
      </p:graphicFrame>
    </p:spTree>
    <p:extLst>
      <p:ext uri="{BB962C8B-B14F-4D97-AF65-F5344CB8AC3E}">
        <p14:creationId xmlns:p14="http://schemas.microsoft.com/office/powerpoint/2010/main" val="31396552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B58A7-4381-9DE5-7939-CCDCC2E7ADA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F465A5-5DE1-5D5D-20DC-378A5CFD8D6A}"/>
              </a:ext>
            </a:extLst>
          </p:cNvPr>
          <p:cNvSpPr txBox="1"/>
          <p:nvPr/>
        </p:nvSpPr>
        <p:spPr>
          <a:xfrm>
            <a:off x="697464" y="697077"/>
            <a:ext cx="6097554" cy="369332"/>
          </a:xfrm>
          <a:prstGeom prst="rect">
            <a:avLst/>
          </a:prstGeom>
          <a:noFill/>
        </p:spPr>
        <p:txBody>
          <a:bodyPr wrap="square">
            <a:spAutoFit/>
          </a:bodyPr>
          <a:lstStyle/>
          <a:p>
            <a:r>
              <a:rPr lang="en-US" b="1" dirty="0"/>
              <a:t>Step-1: </a:t>
            </a:r>
            <a:r>
              <a:rPr lang="en-US" dirty="0"/>
              <a:t>Find the </a:t>
            </a:r>
            <a:r>
              <a:rPr lang="en-US" b="1" dirty="0">
                <a:solidFill>
                  <a:srgbClr val="C00000"/>
                </a:solidFill>
              </a:rPr>
              <a:t>Candidate Set  </a:t>
            </a:r>
            <a:r>
              <a:rPr lang="en-US" dirty="0"/>
              <a:t>C1 and </a:t>
            </a:r>
            <a:r>
              <a:rPr lang="en-US" b="1" dirty="0">
                <a:solidFill>
                  <a:srgbClr val="C00000"/>
                </a:solidFill>
              </a:rPr>
              <a:t>Frequent Itemset </a:t>
            </a:r>
            <a:r>
              <a:rPr lang="en-US" b="1" dirty="0"/>
              <a:t>L1</a:t>
            </a:r>
            <a:r>
              <a:rPr lang="en-US" dirty="0"/>
              <a:t> </a:t>
            </a:r>
          </a:p>
        </p:txBody>
      </p:sp>
      <p:graphicFrame>
        <p:nvGraphicFramePr>
          <p:cNvPr id="4" name="Table 3">
            <a:extLst>
              <a:ext uri="{FF2B5EF4-FFF2-40B4-BE49-F238E27FC236}">
                <a16:creationId xmlns:a16="http://schemas.microsoft.com/office/drawing/2014/main" id="{D12DF15F-E0A5-C85F-EA43-2AC6BC4DB95D}"/>
              </a:ext>
            </a:extLst>
          </p:cNvPr>
          <p:cNvGraphicFramePr>
            <a:graphicFrameLocks noGrp="1"/>
          </p:cNvGraphicFramePr>
          <p:nvPr>
            <p:extLst>
              <p:ext uri="{D42A27DB-BD31-4B8C-83A1-F6EECF244321}">
                <p14:modId xmlns:p14="http://schemas.microsoft.com/office/powerpoint/2010/main" val="2136851512"/>
              </p:ext>
            </p:extLst>
          </p:nvPr>
        </p:nvGraphicFramePr>
        <p:xfrm>
          <a:off x="1434841" y="1550090"/>
          <a:ext cx="4051560" cy="221996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Support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r h="206657">
                <a:tc>
                  <a:txBody>
                    <a:bodyPr/>
                    <a:lstStyle/>
                    <a:p>
                      <a:pPr algn="ctr"/>
                      <a:r>
                        <a:rPr lang="en-US"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089118"/>
                  </a:ext>
                </a:extLst>
              </a:tr>
            </a:tbl>
          </a:graphicData>
        </a:graphic>
      </p:graphicFrame>
      <p:sp>
        <p:nvSpPr>
          <p:cNvPr id="6" name="TextBox 5">
            <a:extLst>
              <a:ext uri="{FF2B5EF4-FFF2-40B4-BE49-F238E27FC236}">
                <a16:creationId xmlns:a16="http://schemas.microsoft.com/office/drawing/2014/main" id="{318EFD0F-F1BE-A77C-2DC6-99EEA86E9E69}"/>
              </a:ext>
            </a:extLst>
          </p:cNvPr>
          <p:cNvSpPr txBox="1"/>
          <p:nvPr/>
        </p:nvSpPr>
        <p:spPr>
          <a:xfrm>
            <a:off x="453701" y="1779427"/>
            <a:ext cx="712625" cy="461665"/>
          </a:xfrm>
          <a:prstGeom prst="rect">
            <a:avLst/>
          </a:prstGeom>
          <a:noFill/>
        </p:spPr>
        <p:txBody>
          <a:bodyPr wrap="square">
            <a:spAutoFit/>
          </a:bodyPr>
          <a:lstStyle/>
          <a:p>
            <a:r>
              <a:rPr lang="en-US" sz="2400" b="1" dirty="0">
                <a:solidFill>
                  <a:srgbClr val="C00000"/>
                </a:solidFill>
              </a:rPr>
              <a:t>C1</a:t>
            </a:r>
          </a:p>
        </p:txBody>
      </p:sp>
      <p:graphicFrame>
        <p:nvGraphicFramePr>
          <p:cNvPr id="7" name="Table 6">
            <a:extLst>
              <a:ext uri="{FF2B5EF4-FFF2-40B4-BE49-F238E27FC236}">
                <a16:creationId xmlns:a16="http://schemas.microsoft.com/office/drawing/2014/main" id="{1F47EB8F-6334-61ED-72DA-6E620C6BEA9C}"/>
              </a:ext>
            </a:extLst>
          </p:cNvPr>
          <p:cNvGraphicFramePr>
            <a:graphicFrameLocks noGrp="1"/>
          </p:cNvGraphicFramePr>
          <p:nvPr>
            <p:extLst>
              <p:ext uri="{D42A27DB-BD31-4B8C-83A1-F6EECF244321}">
                <p14:modId xmlns:p14="http://schemas.microsoft.com/office/powerpoint/2010/main" val="972438090"/>
              </p:ext>
            </p:extLst>
          </p:nvPr>
        </p:nvGraphicFramePr>
        <p:xfrm>
          <a:off x="7110963" y="1554409"/>
          <a:ext cx="4051560" cy="185420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Support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bl>
          </a:graphicData>
        </a:graphic>
      </p:graphicFrame>
      <p:sp>
        <p:nvSpPr>
          <p:cNvPr id="9" name="TextBox 8">
            <a:extLst>
              <a:ext uri="{FF2B5EF4-FFF2-40B4-BE49-F238E27FC236}">
                <a16:creationId xmlns:a16="http://schemas.microsoft.com/office/drawing/2014/main" id="{0CB7146A-4693-913A-B07F-BC347F05AEDF}"/>
              </a:ext>
            </a:extLst>
          </p:cNvPr>
          <p:cNvSpPr txBox="1"/>
          <p:nvPr/>
        </p:nvSpPr>
        <p:spPr>
          <a:xfrm>
            <a:off x="7017527" y="3449875"/>
            <a:ext cx="4238431" cy="646331"/>
          </a:xfrm>
          <a:prstGeom prst="rect">
            <a:avLst/>
          </a:prstGeom>
          <a:noFill/>
        </p:spPr>
        <p:txBody>
          <a:bodyPr wrap="square">
            <a:spAutoFit/>
          </a:bodyPr>
          <a:lstStyle/>
          <a:p>
            <a:r>
              <a:rPr lang="en-US" dirty="0"/>
              <a:t>All the </a:t>
            </a:r>
            <a:r>
              <a:rPr lang="en-US" dirty="0" err="1"/>
              <a:t>itemsets</a:t>
            </a:r>
            <a:r>
              <a:rPr lang="en-US" dirty="0"/>
              <a:t>  have greater or equal then the Min support.</a:t>
            </a:r>
          </a:p>
        </p:txBody>
      </p:sp>
      <p:sp>
        <p:nvSpPr>
          <p:cNvPr id="10" name="TextBox 9">
            <a:extLst>
              <a:ext uri="{FF2B5EF4-FFF2-40B4-BE49-F238E27FC236}">
                <a16:creationId xmlns:a16="http://schemas.microsoft.com/office/drawing/2014/main" id="{055F0CAC-FADC-E52C-E6A7-BB32BD2CDD00}"/>
              </a:ext>
            </a:extLst>
          </p:cNvPr>
          <p:cNvSpPr txBox="1"/>
          <p:nvPr/>
        </p:nvSpPr>
        <p:spPr>
          <a:xfrm>
            <a:off x="6304902" y="1779426"/>
            <a:ext cx="712625" cy="461665"/>
          </a:xfrm>
          <a:prstGeom prst="rect">
            <a:avLst/>
          </a:prstGeom>
          <a:noFill/>
        </p:spPr>
        <p:txBody>
          <a:bodyPr wrap="square">
            <a:spAutoFit/>
          </a:bodyPr>
          <a:lstStyle/>
          <a:p>
            <a:r>
              <a:rPr lang="en-US" sz="2400" b="1" dirty="0">
                <a:solidFill>
                  <a:srgbClr val="C00000"/>
                </a:solidFill>
              </a:rPr>
              <a:t>L1</a:t>
            </a:r>
          </a:p>
        </p:txBody>
      </p:sp>
      <p:sp>
        <p:nvSpPr>
          <p:cNvPr id="2" name="TextBox 1">
            <a:extLst>
              <a:ext uri="{FF2B5EF4-FFF2-40B4-BE49-F238E27FC236}">
                <a16:creationId xmlns:a16="http://schemas.microsoft.com/office/drawing/2014/main" id="{737C22C9-51F8-624D-C672-6CA76CCAB318}"/>
              </a:ext>
            </a:extLst>
          </p:cNvPr>
          <p:cNvSpPr txBox="1"/>
          <p:nvPr/>
        </p:nvSpPr>
        <p:spPr>
          <a:xfrm>
            <a:off x="697464" y="4661579"/>
            <a:ext cx="10702056" cy="2031325"/>
          </a:xfrm>
          <a:prstGeom prst="rect">
            <a:avLst/>
          </a:prstGeom>
          <a:noFill/>
        </p:spPr>
        <p:txBody>
          <a:bodyPr wrap="square">
            <a:spAutoFit/>
          </a:bodyPr>
          <a:lstStyle/>
          <a:p>
            <a:r>
              <a:rPr lang="en-US" b="1" dirty="0">
                <a:solidFill>
                  <a:srgbClr val="C00000"/>
                </a:solidFill>
              </a:rPr>
              <a:t>Candidate Set: </a:t>
            </a:r>
            <a:r>
              <a:rPr lang="en-US" b="1" dirty="0"/>
              <a:t>Indicates </a:t>
            </a:r>
            <a:r>
              <a:rPr lang="en-US" dirty="0"/>
              <a:t>how many time a particular item is present in the give transaction data set. </a:t>
            </a:r>
          </a:p>
          <a:p>
            <a:r>
              <a:rPr lang="en-US" dirty="0"/>
              <a:t>	For example: the </a:t>
            </a:r>
            <a:r>
              <a:rPr lang="en-US" b="1" dirty="0">
                <a:solidFill>
                  <a:srgbClr val="C00000"/>
                </a:solidFill>
              </a:rPr>
              <a:t>Candidate Set </a:t>
            </a:r>
            <a:r>
              <a:rPr lang="en-US" b="1" dirty="0"/>
              <a:t>for </a:t>
            </a:r>
            <a:r>
              <a:rPr lang="en-US" dirty="0"/>
              <a:t>A is nothing but how many times or in how many transaction the item A is present which is called as </a:t>
            </a:r>
            <a:r>
              <a:rPr lang="en-US" b="1" dirty="0">
                <a:solidFill>
                  <a:srgbClr val="C00000"/>
                </a:solidFill>
              </a:rPr>
              <a:t>Support Count</a:t>
            </a:r>
            <a:r>
              <a:rPr lang="en-US" dirty="0"/>
              <a:t>.</a:t>
            </a:r>
          </a:p>
          <a:p>
            <a:endParaRPr lang="en-US" dirty="0"/>
          </a:p>
          <a:p>
            <a:r>
              <a:rPr lang="en-US" b="1" dirty="0">
                <a:solidFill>
                  <a:srgbClr val="C00000"/>
                </a:solidFill>
              </a:rPr>
              <a:t>Frequent Itemset: </a:t>
            </a:r>
            <a:r>
              <a:rPr lang="en-US" dirty="0"/>
              <a:t>All the </a:t>
            </a:r>
            <a:r>
              <a:rPr lang="en-US" dirty="0" err="1"/>
              <a:t>itemsets</a:t>
            </a:r>
            <a:r>
              <a:rPr lang="en-US" dirty="0"/>
              <a:t> which have greater or equal then the </a:t>
            </a:r>
            <a:r>
              <a:rPr lang="en-US" b="1" dirty="0">
                <a:solidFill>
                  <a:srgbClr val="C00000"/>
                </a:solidFill>
              </a:rPr>
              <a:t>Min support</a:t>
            </a:r>
            <a:r>
              <a:rPr lang="en-US" dirty="0"/>
              <a:t>.</a:t>
            </a:r>
          </a:p>
          <a:p>
            <a:endParaRPr lang="en-US" dirty="0"/>
          </a:p>
          <a:p>
            <a:endParaRPr lang="en-US" dirty="0"/>
          </a:p>
        </p:txBody>
      </p:sp>
    </p:spTree>
    <p:extLst>
      <p:ext uri="{BB962C8B-B14F-4D97-AF65-F5344CB8AC3E}">
        <p14:creationId xmlns:p14="http://schemas.microsoft.com/office/powerpoint/2010/main" val="200195006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84BA4-902F-AE6B-95A8-BAE3983C49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548C7E-75F5-99B8-402D-2A7D7FB6563B}"/>
              </a:ext>
            </a:extLst>
          </p:cNvPr>
          <p:cNvSpPr txBox="1"/>
          <p:nvPr/>
        </p:nvSpPr>
        <p:spPr>
          <a:xfrm>
            <a:off x="645756" y="624287"/>
            <a:ext cx="10900487" cy="923330"/>
          </a:xfrm>
          <a:prstGeom prst="rect">
            <a:avLst/>
          </a:prstGeom>
          <a:noFill/>
        </p:spPr>
        <p:txBody>
          <a:bodyPr wrap="square">
            <a:spAutoFit/>
          </a:bodyPr>
          <a:lstStyle/>
          <a:p>
            <a:r>
              <a:rPr lang="en-US" b="1" dirty="0"/>
              <a:t>Step-2:  Candidate Generation C2 and L2</a:t>
            </a:r>
          </a:p>
          <a:p>
            <a:r>
              <a:rPr lang="en-US" b="1" dirty="0"/>
              <a:t>	In this s</a:t>
            </a:r>
            <a:r>
              <a:rPr lang="en-US" dirty="0"/>
              <a:t>tep we have to </a:t>
            </a:r>
            <a:r>
              <a:rPr lang="en-US" b="1" dirty="0">
                <a:solidFill>
                  <a:srgbClr val="C00000"/>
                </a:solidFill>
              </a:rPr>
              <a:t>make a pair of the items </a:t>
            </a:r>
            <a:r>
              <a:rPr lang="en-US" dirty="0"/>
              <a:t>in order and find the </a:t>
            </a:r>
            <a:r>
              <a:rPr lang="en-US" b="1" dirty="0"/>
              <a:t>number </a:t>
            </a:r>
            <a:r>
              <a:rPr lang="en-US" b="1" dirty="0" err="1"/>
              <a:t>occurences</a:t>
            </a:r>
            <a:r>
              <a:rPr lang="en-US" b="1" dirty="0"/>
              <a:t> of those pairs </a:t>
            </a:r>
            <a:r>
              <a:rPr lang="en-US" dirty="0"/>
              <a:t>in the given transaction.</a:t>
            </a:r>
            <a:endParaRPr lang="en-US" b="1" dirty="0"/>
          </a:p>
        </p:txBody>
      </p:sp>
      <p:graphicFrame>
        <p:nvGraphicFramePr>
          <p:cNvPr id="4" name="Table 3">
            <a:extLst>
              <a:ext uri="{FF2B5EF4-FFF2-40B4-BE49-F238E27FC236}">
                <a16:creationId xmlns:a16="http://schemas.microsoft.com/office/drawing/2014/main" id="{8F87947B-88A6-E701-4434-6510082BA317}"/>
              </a:ext>
            </a:extLst>
          </p:cNvPr>
          <p:cNvGraphicFramePr>
            <a:graphicFrameLocks noGrp="1"/>
          </p:cNvGraphicFramePr>
          <p:nvPr>
            <p:extLst>
              <p:ext uri="{D42A27DB-BD31-4B8C-83A1-F6EECF244321}">
                <p14:modId xmlns:p14="http://schemas.microsoft.com/office/powerpoint/2010/main" val="1872022338"/>
              </p:ext>
            </p:extLst>
          </p:nvPr>
        </p:nvGraphicFramePr>
        <p:xfrm>
          <a:off x="786233" y="2131060"/>
          <a:ext cx="4051560" cy="2595880"/>
        </p:xfrm>
        <a:graphic>
          <a:graphicData uri="http://schemas.openxmlformats.org/drawingml/2006/table">
            <a:tbl>
              <a:tblPr firstRow="1" bandRow="1">
                <a:tableStyleId>{5C22544A-7EE6-4342-B048-85BDC9FD1C3A}</a:tableStyleId>
              </a:tblPr>
              <a:tblGrid>
                <a:gridCol w="1882322">
                  <a:extLst>
                    <a:ext uri="{9D8B030D-6E8A-4147-A177-3AD203B41FA5}">
                      <a16:colId xmlns:a16="http://schemas.microsoft.com/office/drawing/2014/main" val="2587484255"/>
                    </a:ext>
                  </a:extLst>
                </a:gridCol>
                <a:gridCol w="2169238">
                  <a:extLst>
                    <a:ext uri="{9D8B030D-6E8A-4147-A177-3AD203B41FA5}">
                      <a16:colId xmlns:a16="http://schemas.microsoft.com/office/drawing/2014/main" val="1288422709"/>
                    </a:ext>
                  </a:extLst>
                </a:gridCol>
              </a:tblGrid>
              <a:tr h="370840">
                <a:tc>
                  <a:txBody>
                    <a:bodyPr/>
                    <a:lstStyle/>
                    <a:p>
                      <a:pPr algn="ctr"/>
                      <a:r>
                        <a:rPr lang="en-US" dirty="0">
                          <a:solidFill>
                            <a:schemeClr val="tx1"/>
                          </a:solidFill>
                        </a:rPr>
                        <a:t>Itemset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err="1">
                          <a:solidFill>
                            <a:schemeClr val="tx1"/>
                          </a:solidFill>
                        </a:rPr>
                        <a:t>Support_count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[A,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r h="370840">
                <a:tc>
                  <a:txBody>
                    <a:bodyPr/>
                    <a:lstStyle/>
                    <a:p>
                      <a:pPr algn="ctr"/>
                      <a:r>
                        <a:rPr lang="en-US" dirty="0"/>
                        <a:t>[B,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089118"/>
                  </a:ext>
                </a:extLst>
              </a:tr>
              <a:tr h="370840">
                <a:tc>
                  <a:txBody>
                    <a:bodyPr/>
                    <a:lstStyle/>
                    <a:p>
                      <a:pPr algn="ctr"/>
                      <a:r>
                        <a:rPr lang="en-US" dirty="0"/>
                        <a:t>[C,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8494041"/>
                  </a:ext>
                </a:extLst>
              </a:tr>
            </a:tbl>
          </a:graphicData>
        </a:graphic>
      </p:graphicFrame>
      <p:sp>
        <p:nvSpPr>
          <p:cNvPr id="6" name="TextBox 5">
            <a:extLst>
              <a:ext uri="{FF2B5EF4-FFF2-40B4-BE49-F238E27FC236}">
                <a16:creationId xmlns:a16="http://schemas.microsoft.com/office/drawing/2014/main" id="{F567C63C-83F3-68D8-3DB5-9E2F92556894}"/>
              </a:ext>
            </a:extLst>
          </p:cNvPr>
          <p:cNvSpPr txBox="1"/>
          <p:nvPr/>
        </p:nvSpPr>
        <p:spPr>
          <a:xfrm>
            <a:off x="2554255" y="4970497"/>
            <a:ext cx="515516" cy="400110"/>
          </a:xfrm>
          <a:prstGeom prst="rect">
            <a:avLst/>
          </a:prstGeom>
          <a:noFill/>
        </p:spPr>
        <p:txBody>
          <a:bodyPr wrap="square">
            <a:spAutoFit/>
          </a:bodyPr>
          <a:lstStyle/>
          <a:p>
            <a:r>
              <a:rPr lang="en-US" sz="2000" b="1" dirty="0">
                <a:solidFill>
                  <a:srgbClr val="C00000"/>
                </a:solidFill>
              </a:rPr>
              <a:t>C2</a:t>
            </a:r>
            <a:endParaRPr lang="en-US" sz="2000" dirty="0">
              <a:solidFill>
                <a:srgbClr val="C00000"/>
              </a:solidFill>
            </a:endParaRPr>
          </a:p>
        </p:txBody>
      </p:sp>
      <p:graphicFrame>
        <p:nvGraphicFramePr>
          <p:cNvPr id="7" name="Table 6">
            <a:extLst>
              <a:ext uri="{FF2B5EF4-FFF2-40B4-BE49-F238E27FC236}">
                <a16:creationId xmlns:a16="http://schemas.microsoft.com/office/drawing/2014/main" id="{2DEB4434-9FB9-3F35-ABB3-C1CDED262F48}"/>
              </a:ext>
            </a:extLst>
          </p:cNvPr>
          <p:cNvGraphicFramePr>
            <a:graphicFrameLocks noGrp="1"/>
          </p:cNvGraphicFramePr>
          <p:nvPr>
            <p:extLst>
              <p:ext uri="{D42A27DB-BD31-4B8C-83A1-F6EECF244321}">
                <p14:modId xmlns:p14="http://schemas.microsoft.com/office/powerpoint/2010/main" val="2431071612"/>
              </p:ext>
            </p:extLst>
          </p:nvPr>
        </p:nvGraphicFramePr>
        <p:xfrm>
          <a:off x="7054979" y="2167118"/>
          <a:ext cx="4051560" cy="185420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Support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[B,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bl>
          </a:graphicData>
        </a:graphic>
      </p:graphicFrame>
      <p:sp>
        <p:nvSpPr>
          <p:cNvPr id="8" name="TextBox 7">
            <a:extLst>
              <a:ext uri="{FF2B5EF4-FFF2-40B4-BE49-F238E27FC236}">
                <a16:creationId xmlns:a16="http://schemas.microsoft.com/office/drawing/2014/main" id="{F4E3B65F-E33B-88D0-6DA8-58FAEF3F0BF9}"/>
              </a:ext>
            </a:extLst>
          </p:cNvPr>
          <p:cNvSpPr txBox="1"/>
          <p:nvPr/>
        </p:nvSpPr>
        <p:spPr>
          <a:xfrm>
            <a:off x="8824167" y="4099637"/>
            <a:ext cx="712625" cy="461665"/>
          </a:xfrm>
          <a:prstGeom prst="rect">
            <a:avLst/>
          </a:prstGeom>
          <a:noFill/>
        </p:spPr>
        <p:txBody>
          <a:bodyPr wrap="square">
            <a:spAutoFit/>
          </a:bodyPr>
          <a:lstStyle/>
          <a:p>
            <a:r>
              <a:rPr lang="en-US" sz="2400" b="1" dirty="0">
                <a:solidFill>
                  <a:srgbClr val="C00000"/>
                </a:solidFill>
              </a:rPr>
              <a:t>L2</a:t>
            </a:r>
          </a:p>
        </p:txBody>
      </p:sp>
      <p:sp>
        <p:nvSpPr>
          <p:cNvPr id="12" name="TextBox 11">
            <a:extLst>
              <a:ext uri="{FF2B5EF4-FFF2-40B4-BE49-F238E27FC236}">
                <a16:creationId xmlns:a16="http://schemas.microsoft.com/office/drawing/2014/main" id="{D29E2E72-840F-EF10-09F0-3E91D5035672}"/>
              </a:ext>
            </a:extLst>
          </p:cNvPr>
          <p:cNvSpPr txBox="1"/>
          <p:nvPr/>
        </p:nvSpPr>
        <p:spPr>
          <a:xfrm>
            <a:off x="7137918" y="4639621"/>
            <a:ext cx="4674638" cy="646331"/>
          </a:xfrm>
          <a:prstGeom prst="rect">
            <a:avLst/>
          </a:prstGeom>
          <a:noFill/>
        </p:spPr>
        <p:txBody>
          <a:bodyPr wrap="square">
            <a:spAutoFit/>
          </a:bodyPr>
          <a:lstStyle/>
          <a:p>
            <a:r>
              <a:rPr lang="en-US" dirty="0"/>
              <a:t>All the </a:t>
            </a:r>
            <a:r>
              <a:rPr lang="en-US" dirty="0" err="1"/>
              <a:t>itemsets</a:t>
            </a:r>
            <a:r>
              <a:rPr lang="en-US" dirty="0"/>
              <a:t>  in C2 which have greater or equal then the Min support.</a:t>
            </a:r>
          </a:p>
        </p:txBody>
      </p:sp>
    </p:spTree>
    <p:extLst>
      <p:ext uri="{BB962C8B-B14F-4D97-AF65-F5344CB8AC3E}">
        <p14:creationId xmlns:p14="http://schemas.microsoft.com/office/powerpoint/2010/main" val="23916929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A65FB-6709-A3B5-2C6C-432201DF9D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2CA7D3-AD25-F4B3-EE58-E25A44DE1D6A}"/>
              </a:ext>
            </a:extLst>
          </p:cNvPr>
          <p:cNvSpPr txBox="1"/>
          <p:nvPr/>
        </p:nvSpPr>
        <p:spPr>
          <a:xfrm>
            <a:off x="1163994" y="776101"/>
            <a:ext cx="9892782" cy="923330"/>
          </a:xfrm>
          <a:prstGeom prst="rect">
            <a:avLst/>
          </a:prstGeom>
          <a:noFill/>
        </p:spPr>
        <p:txBody>
          <a:bodyPr wrap="square">
            <a:spAutoFit/>
          </a:bodyPr>
          <a:lstStyle/>
          <a:p>
            <a:r>
              <a:rPr lang="en-US" b="1" dirty="0"/>
              <a:t>Step-3:  Candidate Generation C3 and L3</a:t>
            </a:r>
          </a:p>
          <a:p>
            <a:r>
              <a:rPr lang="en-US" b="1" dirty="0"/>
              <a:t>	In this s</a:t>
            </a:r>
            <a:r>
              <a:rPr lang="en-US" dirty="0"/>
              <a:t>tep we have to make a group of 3 items in order and find the number </a:t>
            </a:r>
            <a:r>
              <a:rPr lang="en-US" dirty="0" err="1"/>
              <a:t>occurences</a:t>
            </a:r>
            <a:r>
              <a:rPr lang="en-US" dirty="0"/>
              <a:t> of those pairs in the given transaction.</a:t>
            </a:r>
            <a:endParaRPr lang="en-US" b="1" dirty="0"/>
          </a:p>
        </p:txBody>
      </p:sp>
      <p:graphicFrame>
        <p:nvGraphicFramePr>
          <p:cNvPr id="4" name="Table 3">
            <a:extLst>
              <a:ext uri="{FF2B5EF4-FFF2-40B4-BE49-F238E27FC236}">
                <a16:creationId xmlns:a16="http://schemas.microsoft.com/office/drawing/2014/main" id="{8C78E2FC-7A86-A54A-70DC-81177917E42D}"/>
              </a:ext>
            </a:extLst>
          </p:cNvPr>
          <p:cNvGraphicFramePr>
            <a:graphicFrameLocks noGrp="1"/>
          </p:cNvGraphicFramePr>
          <p:nvPr>
            <p:extLst>
              <p:ext uri="{D42A27DB-BD31-4B8C-83A1-F6EECF244321}">
                <p14:modId xmlns:p14="http://schemas.microsoft.com/office/powerpoint/2010/main" val="506268883"/>
              </p:ext>
            </p:extLst>
          </p:nvPr>
        </p:nvGraphicFramePr>
        <p:xfrm>
          <a:off x="1163994" y="2605657"/>
          <a:ext cx="4051560" cy="185420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587484255"/>
                    </a:ext>
                  </a:extLst>
                </a:gridCol>
                <a:gridCol w="2146041">
                  <a:extLst>
                    <a:ext uri="{9D8B030D-6E8A-4147-A177-3AD203B41FA5}">
                      <a16:colId xmlns:a16="http://schemas.microsoft.com/office/drawing/2014/main" val="1288422709"/>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Support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370840">
                <a:tc>
                  <a:txBody>
                    <a:bodyPr/>
                    <a:lstStyle/>
                    <a:p>
                      <a:pPr algn="ctr"/>
                      <a:r>
                        <a:rPr lang="en-US" dirty="0"/>
                        <a:t>[A,B,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370840">
                <a:tc>
                  <a:txBody>
                    <a:bodyPr/>
                    <a:lstStyle/>
                    <a:p>
                      <a:pPr algn="ctr"/>
                      <a:r>
                        <a:rPr lang="en-US" dirty="0"/>
                        <a:t>[B, C,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370840">
                <a:tc>
                  <a:txBody>
                    <a:bodyPr/>
                    <a:lstStyle/>
                    <a:p>
                      <a:pPr algn="ctr"/>
                      <a:r>
                        <a:rPr lang="en-US" dirty="0"/>
                        <a:t>[A, C,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370840">
                <a:tc>
                  <a:txBody>
                    <a:bodyPr/>
                    <a:lstStyle/>
                    <a:p>
                      <a:pPr algn="ctr"/>
                      <a:r>
                        <a:rPr lang="en-US" dirty="0"/>
                        <a:t>[A, B,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bl>
          </a:graphicData>
        </a:graphic>
      </p:graphicFrame>
      <p:sp>
        <p:nvSpPr>
          <p:cNvPr id="5" name="TextBox 4">
            <a:extLst>
              <a:ext uri="{FF2B5EF4-FFF2-40B4-BE49-F238E27FC236}">
                <a16:creationId xmlns:a16="http://schemas.microsoft.com/office/drawing/2014/main" id="{89123970-8608-02F6-F4CA-B39DA43B68F5}"/>
              </a:ext>
            </a:extLst>
          </p:cNvPr>
          <p:cNvSpPr txBox="1"/>
          <p:nvPr/>
        </p:nvSpPr>
        <p:spPr>
          <a:xfrm>
            <a:off x="2740867" y="4643926"/>
            <a:ext cx="515516" cy="400110"/>
          </a:xfrm>
          <a:prstGeom prst="rect">
            <a:avLst/>
          </a:prstGeom>
          <a:noFill/>
        </p:spPr>
        <p:txBody>
          <a:bodyPr wrap="square">
            <a:spAutoFit/>
          </a:bodyPr>
          <a:lstStyle/>
          <a:p>
            <a:r>
              <a:rPr lang="en-US" sz="2000" b="1" dirty="0">
                <a:solidFill>
                  <a:srgbClr val="C00000"/>
                </a:solidFill>
              </a:rPr>
              <a:t>C3</a:t>
            </a:r>
            <a:endParaRPr lang="en-US" sz="2000" dirty="0">
              <a:solidFill>
                <a:srgbClr val="C00000"/>
              </a:solidFill>
            </a:endParaRPr>
          </a:p>
        </p:txBody>
      </p:sp>
      <p:sp>
        <p:nvSpPr>
          <p:cNvPr id="7" name="TextBox 6">
            <a:extLst>
              <a:ext uri="{FF2B5EF4-FFF2-40B4-BE49-F238E27FC236}">
                <a16:creationId xmlns:a16="http://schemas.microsoft.com/office/drawing/2014/main" id="{53B59782-9894-C2EB-6456-D66D78DB3537}"/>
              </a:ext>
            </a:extLst>
          </p:cNvPr>
          <p:cNvSpPr txBox="1"/>
          <p:nvPr/>
        </p:nvSpPr>
        <p:spPr>
          <a:xfrm>
            <a:off x="8553904" y="3641317"/>
            <a:ext cx="712625" cy="461665"/>
          </a:xfrm>
          <a:prstGeom prst="rect">
            <a:avLst/>
          </a:prstGeom>
          <a:noFill/>
        </p:spPr>
        <p:txBody>
          <a:bodyPr wrap="square">
            <a:spAutoFit/>
          </a:bodyPr>
          <a:lstStyle/>
          <a:p>
            <a:r>
              <a:rPr lang="en-US" sz="2400" b="1">
                <a:solidFill>
                  <a:srgbClr val="C00000"/>
                </a:solidFill>
              </a:rPr>
              <a:t>L3</a:t>
            </a:r>
            <a:endParaRPr lang="en-US" sz="2400" b="1" dirty="0">
              <a:solidFill>
                <a:srgbClr val="C00000"/>
              </a:solidFill>
            </a:endParaRPr>
          </a:p>
        </p:txBody>
      </p:sp>
      <p:sp>
        <p:nvSpPr>
          <p:cNvPr id="8" name="TextBox 7">
            <a:extLst>
              <a:ext uri="{FF2B5EF4-FFF2-40B4-BE49-F238E27FC236}">
                <a16:creationId xmlns:a16="http://schemas.microsoft.com/office/drawing/2014/main" id="{9F8996EA-D24D-31E9-2DF9-22F86907B30C}"/>
              </a:ext>
            </a:extLst>
          </p:cNvPr>
          <p:cNvSpPr txBox="1"/>
          <p:nvPr/>
        </p:nvSpPr>
        <p:spPr>
          <a:xfrm>
            <a:off x="6204857" y="4974403"/>
            <a:ext cx="5529168" cy="923330"/>
          </a:xfrm>
          <a:prstGeom prst="rect">
            <a:avLst/>
          </a:prstGeom>
          <a:noFill/>
        </p:spPr>
        <p:txBody>
          <a:bodyPr wrap="square">
            <a:spAutoFit/>
          </a:bodyPr>
          <a:lstStyle/>
          <a:p>
            <a:r>
              <a:rPr lang="en-US" b="1" dirty="0">
                <a:solidFill>
                  <a:srgbClr val="C00000"/>
                </a:solidFill>
              </a:rPr>
              <a:t>Note: </a:t>
            </a:r>
          </a:p>
          <a:p>
            <a:r>
              <a:rPr lang="en-US" dirty="0"/>
              <a:t>	Now, we cannot create further combination as we have only one item.</a:t>
            </a:r>
          </a:p>
        </p:txBody>
      </p:sp>
      <p:graphicFrame>
        <p:nvGraphicFramePr>
          <p:cNvPr id="9" name="Table 8">
            <a:extLst>
              <a:ext uri="{FF2B5EF4-FFF2-40B4-BE49-F238E27FC236}">
                <a16:creationId xmlns:a16="http://schemas.microsoft.com/office/drawing/2014/main" id="{A064CDFD-A22E-0E78-A25C-CA204BA3B05F}"/>
              </a:ext>
            </a:extLst>
          </p:cNvPr>
          <p:cNvGraphicFramePr>
            <a:graphicFrameLocks noGrp="1"/>
          </p:cNvGraphicFramePr>
          <p:nvPr>
            <p:extLst>
              <p:ext uri="{D42A27DB-BD31-4B8C-83A1-F6EECF244321}">
                <p14:modId xmlns:p14="http://schemas.microsoft.com/office/powerpoint/2010/main" val="3139075107"/>
              </p:ext>
            </p:extLst>
          </p:nvPr>
        </p:nvGraphicFramePr>
        <p:xfrm>
          <a:off x="6884437" y="2687320"/>
          <a:ext cx="4051560" cy="741680"/>
        </p:xfrm>
        <a:graphic>
          <a:graphicData uri="http://schemas.openxmlformats.org/drawingml/2006/table">
            <a:tbl>
              <a:tblPr firstRow="1" bandRow="1">
                <a:tableStyleId>{5C22544A-7EE6-4342-B048-85BDC9FD1C3A}</a:tableStyleId>
              </a:tblPr>
              <a:tblGrid>
                <a:gridCol w="1905519">
                  <a:extLst>
                    <a:ext uri="{9D8B030D-6E8A-4147-A177-3AD203B41FA5}">
                      <a16:colId xmlns:a16="http://schemas.microsoft.com/office/drawing/2014/main" val="2283660478"/>
                    </a:ext>
                  </a:extLst>
                </a:gridCol>
                <a:gridCol w="2146041">
                  <a:extLst>
                    <a:ext uri="{9D8B030D-6E8A-4147-A177-3AD203B41FA5}">
                      <a16:colId xmlns:a16="http://schemas.microsoft.com/office/drawing/2014/main" val="1669719784"/>
                    </a:ext>
                  </a:extLst>
                </a:gridCol>
              </a:tblGrid>
              <a:tr h="370840">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Support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970140"/>
                  </a:ext>
                </a:extLst>
              </a:tr>
              <a:tr h="370840">
                <a:tc>
                  <a:txBody>
                    <a:bodyPr/>
                    <a:lstStyle/>
                    <a:p>
                      <a:pPr algn="ctr"/>
                      <a:r>
                        <a:rPr lang="en-US" dirty="0"/>
                        <a:t>[A,B,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0555198"/>
                  </a:ext>
                </a:extLst>
              </a:tr>
            </a:tbl>
          </a:graphicData>
        </a:graphic>
      </p:graphicFrame>
    </p:spTree>
    <p:extLst>
      <p:ext uri="{BB962C8B-B14F-4D97-AF65-F5344CB8AC3E}">
        <p14:creationId xmlns:p14="http://schemas.microsoft.com/office/powerpoint/2010/main" val="30356105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20E906-A12B-C9CE-B2B1-9C2359FE9EEC}"/>
              </a:ext>
            </a:extLst>
          </p:cNvPr>
          <p:cNvSpPr txBox="1"/>
          <p:nvPr/>
        </p:nvSpPr>
        <p:spPr>
          <a:xfrm>
            <a:off x="781440" y="226886"/>
            <a:ext cx="11410560" cy="984885"/>
          </a:xfrm>
          <a:prstGeom prst="rect">
            <a:avLst/>
          </a:prstGeom>
          <a:noFill/>
        </p:spPr>
        <p:txBody>
          <a:bodyPr wrap="square">
            <a:spAutoFit/>
          </a:bodyPr>
          <a:lstStyle/>
          <a:p>
            <a:r>
              <a:rPr lang="en-US" b="1" dirty="0"/>
              <a:t>Step-4: </a:t>
            </a:r>
            <a:r>
              <a:rPr lang="en-US" sz="2000" b="1" dirty="0">
                <a:solidFill>
                  <a:srgbClr val="C00000"/>
                </a:solidFill>
              </a:rPr>
              <a:t>Finding the </a:t>
            </a:r>
            <a:r>
              <a:rPr lang="en-US" sz="2000" b="1" dirty="0" err="1">
                <a:solidFill>
                  <a:srgbClr val="C00000"/>
                </a:solidFill>
              </a:rPr>
              <a:t>Associaton</a:t>
            </a:r>
            <a:r>
              <a:rPr lang="en-US" sz="2000" b="1" dirty="0">
                <a:solidFill>
                  <a:srgbClr val="C00000"/>
                </a:solidFill>
              </a:rPr>
              <a:t> Rule for the Subset:</a:t>
            </a:r>
          </a:p>
          <a:p>
            <a:pPr marL="285750" indent="-285750">
              <a:buFont typeface="Arial" panose="020B0604020202020204" pitchFamily="34" charset="0"/>
              <a:buChar char="•"/>
            </a:pPr>
            <a:r>
              <a:rPr lang="en-US" b="1" dirty="0"/>
              <a:t>First </a:t>
            </a:r>
            <a:r>
              <a:rPr lang="en-US" dirty="0"/>
              <a:t> we will calculate the Confidence using </a:t>
            </a:r>
            <a:r>
              <a:rPr lang="en-US" b="1" dirty="0">
                <a:solidFill>
                  <a:schemeClr val="accent2">
                    <a:lumMod val="50000"/>
                  </a:schemeClr>
                </a:solidFill>
              </a:rPr>
              <a:t>	</a:t>
            </a:r>
            <a:r>
              <a:rPr lang="en-US" sz="2000" b="1" dirty="0">
                <a:solidFill>
                  <a:schemeClr val="accent2">
                    <a:lumMod val="50000"/>
                  </a:schemeClr>
                </a:solidFill>
              </a:rPr>
              <a:t>A-&gt;B </a:t>
            </a:r>
            <a:r>
              <a:rPr lang="en-US" sz="2000" dirty="0"/>
              <a:t>= </a:t>
            </a:r>
            <a:r>
              <a:rPr lang="en-US" sz="2000" b="1" dirty="0">
                <a:solidFill>
                  <a:srgbClr val="C00000"/>
                </a:solidFill>
              </a:rPr>
              <a:t>support( A ^ B) / support( A)   </a:t>
            </a:r>
            <a:r>
              <a:rPr lang="en-US" sz="1500" b="1" dirty="0">
                <a:solidFill>
                  <a:srgbClr val="00B050"/>
                </a:solidFill>
              </a:rPr>
              <a:t>Check the definition of Support.</a:t>
            </a:r>
          </a:p>
          <a:p>
            <a:pPr marL="285750" indent="-285750">
              <a:buFont typeface="Arial" panose="020B0604020202020204" pitchFamily="34" charset="0"/>
              <a:buChar char="•"/>
            </a:pPr>
            <a:r>
              <a:rPr lang="en-US" dirty="0"/>
              <a:t>After calculating we will exclude rules that have less confidence than the min threshold (50%).</a:t>
            </a:r>
          </a:p>
        </p:txBody>
      </p:sp>
      <p:graphicFrame>
        <p:nvGraphicFramePr>
          <p:cNvPr id="6" name="Table 5">
            <a:extLst>
              <a:ext uri="{FF2B5EF4-FFF2-40B4-BE49-F238E27FC236}">
                <a16:creationId xmlns:a16="http://schemas.microsoft.com/office/drawing/2014/main" id="{D3927EDC-A23A-B83A-ACF7-8993E27B4508}"/>
              </a:ext>
            </a:extLst>
          </p:cNvPr>
          <p:cNvGraphicFramePr>
            <a:graphicFrameLocks noGrp="1"/>
          </p:cNvGraphicFramePr>
          <p:nvPr>
            <p:extLst>
              <p:ext uri="{D42A27DB-BD31-4B8C-83A1-F6EECF244321}">
                <p14:modId xmlns:p14="http://schemas.microsoft.com/office/powerpoint/2010/main" val="2174006065"/>
              </p:ext>
            </p:extLst>
          </p:nvPr>
        </p:nvGraphicFramePr>
        <p:xfrm>
          <a:off x="979297" y="1518072"/>
          <a:ext cx="9719183" cy="4201830"/>
        </p:xfrm>
        <a:graphic>
          <a:graphicData uri="http://schemas.openxmlformats.org/drawingml/2006/table">
            <a:tbl>
              <a:tblPr firstRow="1" bandRow="1">
                <a:tableStyleId>{5C22544A-7EE6-4342-B048-85BDC9FD1C3A}</a:tableStyleId>
              </a:tblPr>
              <a:tblGrid>
                <a:gridCol w="2988268">
                  <a:extLst>
                    <a:ext uri="{9D8B030D-6E8A-4147-A177-3AD203B41FA5}">
                      <a16:colId xmlns:a16="http://schemas.microsoft.com/office/drawing/2014/main" val="2587484255"/>
                    </a:ext>
                  </a:extLst>
                </a:gridCol>
                <a:gridCol w="1806585">
                  <a:extLst>
                    <a:ext uri="{9D8B030D-6E8A-4147-A177-3AD203B41FA5}">
                      <a16:colId xmlns:a16="http://schemas.microsoft.com/office/drawing/2014/main" val="1288422709"/>
                    </a:ext>
                  </a:extLst>
                </a:gridCol>
                <a:gridCol w="4924330">
                  <a:extLst>
                    <a:ext uri="{9D8B030D-6E8A-4147-A177-3AD203B41FA5}">
                      <a16:colId xmlns:a16="http://schemas.microsoft.com/office/drawing/2014/main" val="906457361"/>
                    </a:ext>
                  </a:extLst>
                </a:gridCol>
              </a:tblGrid>
              <a:tr h="361528">
                <a:tc>
                  <a:txBody>
                    <a:bodyPr/>
                    <a:lstStyle/>
                    <a:p>
                      <a:pPr algn="ctr"/>
                      <a:r>
                        <a:rPr lang="en-US" dirty="0" err="1">
                          <a:solidFill>
                            <a:schemeClr val="tx1"/>
                          </a:solidFill>
                        </a:rPr>
                        <a:t>TId</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err="1">
                          <a:solidFill>
                            <a:schemeClr val="tx1"/>
                          </a:solidFill>
                        </a:rPr>
                        <a:t>Itemsets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tx1"/>
                          </a:solidFill>
                        </a:rPr>
                        <a:t>Confidence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2729091"/>
                  </a:ext>
                </a:extLst>
              </a:tr>
              <a:tr h="639345">
                <a:tc>
                  <a:txBody>
                    <a:bodyPr/>
                    <a:lstStyle/>
                    <a:p>
                      <a:pPr algn="ctr"/>
                      <a:r>
                        <a:rPr lang="en-US" dirty="0"/>
                        <a:t>A ^ B -&gt;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Sup((</a:t>
                      </a:r>
                      <a:r>
                        <a:rPr lang="en-US" dirty="0" err="1"/>
                        <a:t>A^b</a:t>
                      </a:r>
                      <a:r>
                        <a:rPr lang="en-US" dirty="0"/>
                        <a:t>)^C)/ Sup(A^B) = 2/4 =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735580"/>
                  </a:ext>
                </a:extLst>
              </a:tr>
              <a:tr h="639345">
                <a:tc>
                  <a:txBody>
                    <a:bodyPr/>
                    <a:lstStyle/>
                    <a:p>
                      <a:pPr algn="ctr"/>
                      <a:r>
                        <a:rPr lang="en-US" dirty="0"/>
                        <a:t>B ^ C -&gt;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Sup((B^C)^A)/Sup(B^C) = 2/4 =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05316"/>
                  </a:ext>
                </a:extLst>
              </a:tr>
              <a:tr h="639345">
                <a:tc>
                  <a:txBody>
                    <a:bodyPr/>
                    <a:lstStyle/>
                    <a:p>
                      <a:pPr algn="ctr"/>
                      <a:r>
                        <a:rPr lang="en-US" dirty="0"/>
                        <a:t>A ^ C -&gt;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 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08786"/>
                  </a:ext>
                </a:extLst>
              </a:tr>
              <a:tr h="639345">
                <a:tc>
                  <a:txBody>
                    <a:bodyPr/>
                    <a:lstStyle/>
                    <a:p>
                      <a:pPr algn="ctr"/>
                      <a:r>
                        <a:rPr lang="en-US" dirty="0"/>
                        <a:t>C -&gt; A ^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370665"/>
                  </a:ext>
                </a:extLst>
              </a:tr>
              <a:tr h="639345">
                <a:tc>
                  <a:txBody>
                    <a:bodyPr/>
                    <a:lstStyle/>
                    <a:p>
                      <a:pPr algn="ctr"/>
                      <a:r>
                        <a:rPr lang="en-US" dirty="0"/>
                        <a:t>A -&gt; B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 33.33%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089118"/>
                  </a:ext>
                </a:extLst>
              </a:tr>
              <a:tr h="639345">
                <a:tc>
                  <a:txBody>
                    <a:bodyPr/>
                    <a:lstStyle/>
                    <a:p>
                      <a:pPr algn="ctr"/>
                      <a:r>
                        <a:rPr lang="en-US" dirty="0"/>
                        <a:t>B-&gt; B ^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8494041"/>
                  </a:ext>
                </a:extLst>
              </a:tr>
            </a:tbl>
          </a:graphicData>
        </a:graphic>
      </p:graphicFrame>
      <p:sp>
        <p:nvSpPr>
          <p:cNvPr id="8" name="TextBox 7">
            <a:extLst>
              <a:ext uri="{FF2B5EF4-FFF2-40B4-BE49-F238E27FC236}">
                <a16:creationId xmlns:a16="http://schemas.microsoft.com/office/drawing/2014/main" id="{1DC8AC3C-5FF3-F1DF-592B-7C45951E1083}"/>
              </a:ext>
            </a:extLst>
          </p:cNvPr>
          <p:cNvSpPr txBox="1"/>
          <p:nvPr/>
        </p:nvSpPr>
        <p:spPr>
          <a:xfrm>
            <a:off x="781440" y="5749646"/>
            <a:ext cx="10723205" cy="646331"/>
          </a:xfrm>
          <a:prstGeom prst="rect">
            <a:avLst/>
          </a:prstGeom>
          <a:noFill/>
        </p:spPr>
        <p:txBody>
          <a:bodyPr wrap="square">
            <a:spAutoFit/>
          </a:bodyPr>
          <a:lstStyle/>
          <a:p>
            <a:r>
              <a:rPr lang="en-US" b="1" dirty="0">
                <a:solidFill>
                  <a:srgbClr val="C00000"/>
                </a:solidFill>
              </a:rPr>
              <a:t>Note: </a:t>
            </a:r>
            <a:r>
              <a:rPr lang="en-US" dirty="0"/>
              <a:t>A ^ B -&gt; C This means if a customer </a:t>
            </a:r>
            <a:r>
              <a:rPr lang="en-US" dirty="0" err="1"/>
              <a:t>purchce</a:t>
            </a:r>
            <a:r>
              <a:rPr lang="en-US" dirty="0"/>
              <a:t> a Product A and B then there is a high chance that he/she  will </a:t>
            </a:r>
            <a:r>
              <a:rPr lang="en-US" dirty="0" err="1"/>
              <a:t>purchace</a:t>
            </a:r>
            <a:r>
              <a:rPr lang="en-US" dirty="0"/>
              <a:t> the product C as well.</a:t>
            </a:r>
          </a:p>
        </p:txBody>
      </p:sp>
    </p:spTree>
    <p:extLst>
      <p:ext uri="{BB962C8B-B14F-4D97-AF65-F5344CB8AC3E}">
        <p14:creationId xmlns:p14="http://schemas.microsoft.com/office/powerpoint/2010/main" val="18072563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5DCED-B7E8-FACA-904A-741F6DD3B1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7DC32E-FCDD-F7F7-4DEE-AE12608E2AEE}"/>
              </a:ext>
            </a:extLst>
          </p:cNvPr>
          <p:cNvSpPr txBox="1"/>
          <p:nvPr/>
        </p:nvSpPr>
        <p:spPr>
          <a:xfrm>
            <a:off x="884075" y="1326520"/>
            <a:ext cx="10891157" cy="3416320"/>
          </a:xfrm>
          <a:prstGeom prst="rect">
            <a:avLst/>
          </a:prstGeom>
          <a:noFill/>
        </p:spPr>
        <p:txBody>
          <a:bodyPr wrap="square">
            <a:spAutoFit/>
          </a:bodyPr>
          <a:lstStyle/>
          <a:p>
            <a:r>
              <a:rPr lang="en-US" sz="2400" b="1" dirty="0"/>
              <a:t>Step-5: </a:t>
            </a:r>
            <a:r>
              <a:rPr lang="en-US" sz="2400" b="1" dirty="0">
                <a:solidFill>
                  <a:srgbClr val="C00000"/>
                </a:solidFill>
              </a:rPr>
              <a:t>Conclusion</a:t>
            </a:r>
            <a:r>
              <a:rPr lang="en-US" sz="2400" b="1" dirty="0"/>
              <a:t>.</a:t>
            </a:r>
          </a:p>
          <a:p>
            <a:r>
              <a:rPr lang="en-US" sz="2400" dirty="0"/>
              <a:t>	According to the previous table eliminate those association rule which has the </a:t>
            </a:r>
            <a:r>
              <a:rPr lang="en-US" sz="2400" b="1" dirty="0">
                <a:solidFill>
                  <a:srgbClr val="C00000"/>
                </a:solidFill>
              </a:rPr>
              <a:t>confidence level less than 50%. </a:t>
            </a:r>
          </a:p>
          <a:p>
            <a:r>
              <a:rPr lang="en-US" sz="2400" b="1" dirty="0">
                <a:solidFill>
                  <a:srgbClr val="C00000"/>
                </a:solidFill>
              </a:rPr>
              <a:t>	</a:t>
            </a:r>
            <a:r>
              <a:rPr lang="en-US" sz="2400" dirty="0"/>
              <a:t>So, we can conclude that the 1</a:t>
            </a:r>
            <a:r>
              <a:rPr lang="en-US" sz="2400" baseline="30000" dirty="0"/>
              <a:t>st</a:t>
            </a:r>
            <a:r>
              <a:rPr lang="en-US" sz="2400" dirty="0"/>
              <a:t> Three Association Rules </a:t>
            </a:r>
          </a:p>
          <a:p>
            <a:pPr marL="342900" indent="-342900">
              <a:buAutoNum type="arabicPeriod"/>
            </a:pPr>
            <a:r>
              <a:rPr lang="en-US" sz="2400" b="1" dirty="0"/>
              <a:t>A ^ B -&gt; C</a:t>
            </a:r>
          </a:p>
          <a:p>
            <a:pPr marL="342900" indent="-342900">
              <a:buAutoNum type="arabicPeriod"/>
            </a:pPr>
            <a:r>
              <a:rPr lang="en-US" sz="2400" b="1" dirty="0"/>
              <a:t>B ^ C -&gt; A</a:t>
            </a:r>
          </a:p>
          <a:p>
            <a:pPr marL="342900" indent="-342900">
              <a:buAutoNum type="arabicPeriod"/>
            </a:pPr>
            <a:r>
              <a:rPr lang="en-US" sz="2400" b="1" dirty="0"/>
              <a:t>A ^ C -&gt; B </a:t>
            </a:r>
          </a:p>
          <a:p>
            <a:r>
              <a:rPr lang="en-US" sz="2400" b="1" dirty="0"/>
              <a:t>	</a:t>
            </a:r>
            <a:r>
              <a:rPr lang="en-US" sz="2400" dirty="0"/>
              <a:t>can be considered as the strong association rule for the given problem.</a:t>
            </a:r>
          </a:p>
          <a:p>
            <a:endParaRPr lang="en-US" sz="2400" dirty="0"/>
          </a:p>
        </p:txBody>
      </p:sp>
    </p:spTree>
    <p:extLst>
      <p:ext uri="{BB962C8B-B14F-4D97-AF65-F5344CB8AC3E}">
        <p14:creationId xmlns:p14="http://schemas.microsoft.com/office/powerpoint/2010/main" val="120685120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773BD-E472-A44D-F7D5-62114F33F2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501116-4F2A-3D0D-6DF1-85DD8C9B28E5}"/>
              </a:ext>
            </a:extLst>
          </p:cNvPr>
          <p:cNvSpPr txBox="1"/>
          <p:nvPr/>
        </p:nvSpPr>
        <p:spPr>
          <a:xfrm>
            <a:off x="812033" y="876645"/>
            <a:ext cx="10567933" cy="4154984"/>
          </a:xfrm>
          <a:prstGeom prst="rect">
            <a:avLst/>
          </a:prstGeom>
          <a:noFill/>
        </p:spPr>
        <p:txBody>
          <a:bodyPr wrap="square" rtlCol="0">
            <a:spAutoFit/>
          </a:bodyPr>
          <a:lstStyle/>
          <a:p>
            <a:r>
              <a:rPr lang="en-US" sz="2400" b="1" dirty="0"/>
              <a:t>Introduction:</a:t>
            </a:r>
          </a:p>
          <a:p>
            <a:r>
              <a:rPr lang="en-US" sz="2000" dirty="0"/>
              <a:t>	</a:t>
            </a:r>
            <a:r>
              <a:rPr lang="en-US" sz="2400" dirty="0"/>
              <a:t>Machine learning, as we have seen, </a:t>
            </a:r>
            <a:r>
              <a:rPr lang="en-US" sz="2400" b="1" dirty="0">
                <a:solidFill>
                  <a:srgbClr val="C00000"/>
                </a:solidFill>
              </a:rPr>
              <a:t>mimics the human form of learning</a:t>
            </a:r>
            <a:r>
              <a:rPr lang="en-US" sz="2400" dirty="0"/>
              <a:t>. On the other hand, human learning, or for that matter every action of a human being, is </a:t>
            </a:r>
            <a:r>
              <a:rPr lang="en-US" sz="2400" b="1" dirty="0">
                <a:solidFill>
                  <a:srgbClr val="C00000"/>
                </a:solidFill>
              </a:rPr>
              <a:t>controlled by the nervous system</a:t>
            </a:r>
            <a:r>
              <a:rPr lang="en-US" sz="2400" dirty="0"/>
              <a:t>. </a:t>
            </a:r>
          </a:p>
          <a:p>
            <a:r>
              <a:rPr lang="en-US" sz="2400" dirty="0"/>
              <a:t>	In </a:t>
            </a:r>
            <a:r>
              <a:rPr lang="en-US" sz="2400" b="1" dirty="0">
                <a:solidFill>
                  <a:srgbClr val="C00000"/>
                </a:solidFill>
              </a:rPr>
              <a:t>any human being</a:t>
            </a:r>
            <a:r>
              <a:rPr lang="en-US" sz="2400" dirty="0"/>
              <a:t>, the </a:t>
            </a:r>
            <a:r>
              <a:rPr lang="en-US" sz="2400" b="1" dirty="0">
                <a:solidFill>
                  <a:schemeClr val="accent6">
                    <a:lumMod val="60000"/>
                    <a:lumOff val="40000"/>
                  </a:schemeClr>
                </a:solidFill>
              </a:rPr>
              <a:t>nervous system coordinates the different actions</a:t>
            </a:r>
            <a:r>
              <a:rPr lang="en-US" sz="2400" dirty="0"/>
              <a:t> </a:t>
            </a:r>
            <a:r>
              <a:rPr lang="en-US" sz="2400" b="1" dirty="0">
                <a:solidFill>
                  <a:srgbClr val="C00000"/>
                </a:solidFill>
              </a:rPr>
              <a:t>by transmitting signals</a:t>
            </a:r>
            <a:r>
              <a:rPr lang="en-US" sz="2400" b="1" dirty="0"/>
              <a:t> </a:t>
            </a:r>
            <a:r>
              <a:rPr lang="en-US" sz="2400" dirty="0"/>
              <a:t>to and from different parts of the body. </a:t>
            </a:r>
          </a:p>
          <a:p>
            <a:r>
              <a:rPr lang="en-US" sz="2400" dirty="0"/>
              <a:t>	</a:t>
            </a:r>
            <a:r>
              <a:rPr lang="en-US" sz="2400" b="1" dirty="0">
                <a:solidFill>
                  <a:schemeClr val="accent5">
                    <a:lumMod val="75000"/>
                  </a:schemeClr>
                </a:solidFill>
              </a:rPr>
              <a:t>The nervous system is constituted of </a:t>
            </a:r>
            <a:r>
              <a:rPr lang="en-US" sz="2400" dirty="0"/>
              <a:t>a special type of cell, called </a:t>
            </a:r>
            <a:r>
              <a:rPr lang="en-US" sz="2400" b="1" dirty="0">
                <a:solidFill>
                  <a:srgbClr val="C00000"/>
                </a:solidFill>
              </a:rPr>
              <a:t>neuron</a:t>
            </a:r>
            <a:r>
              <a:rPr lang="en-US" sz="2400" dirty="0"/>
              <a:t> or </a:t>
            </a:r>
            <a:r>
              <a:rPr lang="en-US" sz="2400" b="1" dirty="0">
                <a:solidFill>
                  <a:srgbClr val="C00000"/>
                </a:solidFill>
              </a:rPr>
              <a:t>nerve</a:t>
            </a:r>
            <a:r>
              <a:rPr lang="en-US" sz="2400" dirty="0"/>
              <a:t> </a:t>
            </a:r>
            <a:r>
              <a:rPr lang="en-US" sz="2400" b="1" dirty="0">
                <a:solidFill>
                  <a:srgbClr val="C00000"/>
                </a:solidFill>
              </a:rPr>
              <a:t>cell</a:t>
            </a:r>
            <a:r>
              <a:rPr lang="en-US" sz="2400" dirty="0"/>
              <a:t>, which has special structures allowing it to </a:t>
            </a:r>
            <a:r>
              <a:rPr lang="en-US" sz="2400" b="1" dirty="0"/>
              <a:t>receive</a:t>
            </a:r>
            <a:r>
              <a:rPr lang="en-US" sz="2400" dirty="0"/>
              <a:t> or </a:t>
            </a:r>
            <a:r>
              <a:rPr lang="en-US" sz="2400" b="1" dirty="0"/>
              <a:t>send</a:t>
            </a:r>
            <a:r>
              <a:rPr lang="en-US" sz="2400" dirty="0"/>
              <a:t> </a:t>
            </a:r>
            <a:r>
              <a:rPr lang="en-US" sz="2400" b="1" dirty="0"/>
              <a:t>signals</a:t>
            </a:r>
            <a:r>
              <a:rPr lang="en-US" sz="2400" dirty="0"/>
              <a:t> to other neurons. Neurons connect with each other to transmit signals to or receive signals from other neurons. This structure essentially forms </a:t>
            </a:r>
            <a:r>
              <a:rPr lang="en-US" sz="2400" b="1" dirty="0"/>
              <a:t>a network of neurons or a Neural Network.</a:t>
            </a:r>
          </a:p>
        </p:txBody>
      </p:sp>
    </p:spTree>
    <p:extLst>
      <p:ext uri="{BB962C8B-B14F-4D97-AF65-F5344CB8AC3E}">
        <p14:creationId xmlns:p14="http://schemas.microsoft.com/office/powerpoint/2010/main" val="3483828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inary classification task">
            <a:extLst>
              <a:ext uri="{FF2B5EF4-FFF2-40B4-BE49-F238E27FC236}">
                <a16:creationId xmlns:a16="http://schemas.microsoft.com/office/drawing/2014/main" id="{369DCE92-B202-9781-A87E-552A40802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0C9F5B-EB1C-8F7A-0DCE-1CEE14463182}"/>
              </a:ext>
            </a:extLst>
          </p:cNvPr>
          <p:cNvSpPr txBox="1"/>
          <p:nvPr/>
        </p:nvSpPr>
        <p:spPr>
          <a:xfrm>
            <a:off x="2889115" y="544750"/>
            <a:ext cx="8871626" cy="1754326"/>
          </a:xfrm>
          <a:prstGeom prst="rect">
            <a:avLst/>
          </a:prstGeom>
          <a:noFill/>
        </p:spPr>
        <p:txBody>
          <a:bodyPr wrap="square">
            <a:spAutoFit/>
          </a:bodyPr>
          <a:lstStyle/>
          <a:p>
            <a:pPr algn="l"/>
            <a:r>
              <a:rPr lang="en-US" b="1" i="0" dirty="0">
                <a:solidFill>
                  <a:srgbClr val="05192D"/>
                </a:solidFill>
                <a:effectLst/>
                <a:latin typeface="Studio-Feixen-Sans"/>
              </a:rPr>
              <a:t>Binary Classification</a:t>
            </a:r>
          </a:p>
          <a:p>
            <a:pPr algn="l"/>
            <a:r>
              <a:rPr lang="en-US" b="0" i="0" dirty="0">
                <a:solidFill>
                  <a:srgbClr val="05192D"/>
                </a:solidFill>
                <a:effectLst/>
                <a:latin typeface="Studio-Feixen-Sans"/>
              </a:rPr>
              <a:t>In a binary classification task, the goal is to classify the input data </a:t>
            </a:r>
            <a:r>
              <a:rPr lang="en-US" b="1" i="0" dirty="0">
                <a:solidFill>
                  <a:srgbClr val="05192D"/>
                </a:solidFill>
                <a:effectLst/>
                <a:latin typeface="Studio-Feixen-Sans"/>
              </a:rPr>
              <a:t>into two mutually exclusive categories</a:t>
            </a:r>
            <a:r>
              <a:rPr lang="en-US" b="0" i="0" dirty="0">
                <a:solidFill>
                  <a:srgbClr val="05192D"/>
                </a:solidFill>
                <a:effectLst/>
                <a:latin typeface="Studio-Feixen-Sans"/>
              </a:rPr>
              <a:t>. The training data in such a situation is labeled in a binary format: </a:t>
            </a:r>
            <a:r>
              <a:rPr lang="en-US" b="1" i="0" dirty="0">
                <a:solidFill>
                  <a:srgbClr val="05192D"/>
                </a:solidFill>
                <a:effectLst/>
                <a:latin typeface="Studio-Feixen-Sans"/>
              </a:rPr>
              <a:t>true</a:t>
            </a:r>
            <a:r>
              <a:rPr lang="en-US" b="0" i="0" dirty="0">
                <a:solidFill>
                  <a:srgbClr val="05192D"/>
                </a:solidFill>
                <a:effectLst/>
                <a:latin typeface="Studio-Feixen-Sans"/>
              </a:rPr>
              <a:t> and </a:t>
            </a:r>
            <a:r>
              <a:rPr lang="en-US" b="1" i="0" dirty="0">
                <a:solidFill>
                  <a:srgbClr val="05192D"/>
                </a:solidFill>
                <a:effectLst/>
                <a:latin typeface="Studio-Feixen-Sans"/>
              </a:rPr>
              <a:t>false</a:t>
            </a:r>
            <a:r>
              <a:rPr lang="en-US" b="0" i="0" dirty="0">
                <a:solidFill>
                  <a:srgbClr val="05192D"/>
                </a:solidFill>
                <a:effectLst/>
                <a:latin typeface="Studio-Feixen-Sans"/>
              </a:rPr>
              <a:t>; </a:t>
            </a:r>
            <a:r>
              <a:rPr lang="en-US" b="1" i="0" dirty="0">
                <a:solidFill>
                  <a:srgbClr val="05192D"/>
                </a:solidFill>
                <a:effectLst/>
                <a:latin typeface="Studio-Feixen-Sans"/>
              </a:rPr>
              <a:t>positive</a:t>
            </a:r>
            <a:r>
              <a:rPr lang="en-US" b="0" i="0" dirty="0">
                <a:solidFill>
                  <a:srgbClr val="05192D"/>
                </a:solidFill>
                <a:effectLst/>
                <a:latin typeface="Studio-Feixen-Sans"/>
              </a:rPr>
              <a:t> and </a:t>
            </a:r>
            <a:r>
              <a:rPr lang="en-US" b="1" i="0" dirty="0">
                <a:solidFill>
                  <a:srgbClr val="05192D"/>
                </a:solidFill>
                <a:effectLst/>
                <a:latin typeface="Studio-Feixen-Sans"/>
              </a:rPr>
              <a:t>negative</a:t>
            </a:r>
            <a:r>
              <a:rPr lang="en-US" b="0" i="0" dirty="0">
                <a:solidFill>
                  <a:srgbClr val="05192D"/>
                </a:solidFill>
                <a:effectLst/>
                <a:latin typeface="Studio-Feixen-Sans"/>
              </a:rPr>
              <a:t>; O and 1; spam and not spam, male or female etc. depending on the problem being tackled. </a:t>
            </a:r>
          </a:p>
          <a:p>
            <a:pPr algn="l"/>
            <a:r>
              <a:rPr lang="en-US" b="1" i="0" dirty="0">
                <a:solidFill>
                  <a:srgbClr val="05192D"/>
                </a:solidFill>
                <a:effectLst/>
                <a:latin typeface="Studio-Feixen-Sans"/>
              </a:rPr>
              <a:t>For instance</a:t>
            </a:r>
            <a:r>
              <a:rPr lang="en-US" b="0" i="0" dirty="0">
                <a:solidFill>
                  <a:srgbClr val="05192D"/>
                </a:solidFill>
                <a:effectLst/>
                <a:latin typeface="Studio-Feixen-Sans"/>
              </a:rPr>
              <a:t>, we might want to detect whether a </a:t>
            </a:r>
            <a:r>
              <a:rPr lang="en-US" b="1" i="0" dirty="0">
                <a:solidFill>
                  <a:srgbClr val="C00000"/>
                </a:solidFill>
                <a:effectLst/>
                <a:latin typeface="Studio-Feixen-Sans"/>
              </a:rPr>
              <a:t>given image is a truck or a boat</a:t>
            </a:r>
            <a:r>
              <a:rPr lang="en-US" b="0" i="0" dirty="0">
                <a:solidFill>
                  <a:srgbClr val="05192D"/>
                </a:solidFill>
                <a:effectLst/>
                <a:latin typeface="Studio-Feixen-Sans"/>
              </a:rPr>
              <a:t>. </a:t>
            </a:r>
          </a:p>
        </p:txBody>
      </p:sp>
      <p:sp>
        <p:nvSpPr>
          <p:cNvPr id="8" name="TextBox 7">
            <a:extLst>
              <a:ext uri="{FF2B5EF4-FFF2-40B4-BE49-F238E27FC236}">
                <a16:creationId xmlns:a16="http://schemas.microsoft.com/office/drawing/2014/main" id="{C0E8AF49-0C59-77C8-3933-15B6E5C1F82B}"/>
              </a:ext>
            </a:extLst>
          </p:cNvPr>
          <p:cNvSpPr txBox="1"/>
          <p:nvPr/>
        </p:nvSpPr>
        <p:spPr>
          <a:xfrm>
            <a:off x="3077994" y="5771213"/>
            <a:ext cx="6172200" cy="646331"/>
          </a:xfrm>
          <a:prstGeom prst="rect">
            <a:avLst/>
          </a:prstGeom>
          <a:noFill/>
        </p:spPr>
        <p:txBody>
          <a:bodyPr wrap="square">
            <a:spAutoFit/>
          </a:bodyPr>
          <a:lstStyle/>
          <a:p>
            <a:r>
              <a:rPr lang="en-US" b="1" dirty="0"/>
              <a:t>Note: </a:t>
            </a:r>
            <a:r>
              <a:rPr lang="en-US" dirty="0"/>
              <a:t>If the classification problem has only two possible outcomes, then it is called as Binary Classifier. </a:t>
            </a:r>
          </a:p>
        </p:txBody>
      </p:sp>
      <p:sp>
        <p:nvSpPr>
          <p:cNvPr id="3" name="TextBox 2">
            <a:extLst>
              <a:ext uri="{FF2B5EF4-FFF2-40B4-BE49-F238E27FC236}">
                <a16:creationId xmlns:a16="http://schemas.microsoft.com/office/drawing/2014/main" id="{2BD23971-8E38-7A86-A1A9-9D31344DE4F3}"/>
              </a:ext>
            </a:extLst>
          </p:cNvPr>
          <p:cNvSpPr txBox="1"/>
          <p:nvPr/>
        </p:nvSpPr>
        <p:spPr>
          <a:xfrm>
            <a:off x="193604" y="2928228"/>
            <a:ext cx="6177168" cy="1077218"/>
          </a:xfrm>
          <a:prstGeom prst="rect">
            <a:avLst/>
          </a:prstGeom>
          <a:noFill/>
        </p:spPr>
        <p:txBody>
          <a:bodyPr wrap="square">
            <a:spAutoFit/>
          </a:bodyPr>
          <a:lstStyle/>
          <a:p>
            <a:r>
              <a:rPr lang="en-US" sz="1600" b="0" i="0" dirty="0">
                <a:solidFill>
                  <a:srgbClr val="0D0D0D"/>
                </a:solidFill>
                <a:effectLst/>
                <a:latin typeface="Söhne"/>
              </a:rPr>
              <a:t>In Binary classification task, “</a:t>
            </a:r>
            <a:r>
              <a:rPr lang="en-US" sz="1600" b="1" i="0" dirty="0">
                <a:solidFill>
                  <a:srgbClr val="C00000"/>
                </a:solidFill>
                <a:effectLst/>
                <a:latin typeface="Söhne"/>
              </a:rPr>
              <a:t>Mutually </a:t>
            </a:r>
            <a:r>
              <a:rPr lang="en-US" sz="1600" b="1" dirty="0">
                <a:solidFill>
                  <a:srgbClr val="C00000"/>
                </a:solidFill>
                <a:latin typeface="Söhne"/>
              </a:rPr>
              <a:t>E</a:t>
            </a:r>
            <a:r>
              <a:rPr lang="en-US" sz="1600" b="1" i="0" dirty="0">
                <a:solidFill>
                  <a:srgbClr val="C00000"/>
                </a:solidFill>
                <a:effectLst/>
                <a:latin typeface="Söhne"/>
              </a:rPr>
              <a:t>xclusive</a:t>
            </a:r>
            <a:r>
              <a:rPr lang="en-US" sz="1600" b="0" i="0" dirty="0">
                <a:solidFill>
                  <a:srgbClr val="0D0D0D"/>
                </a:solidFill>
                <a:effectLst/>
                <a:latin typeface="Söhne"/>
              </a:rPr>
              <a:t>" means that the two categories or classes into which the input data is classified are distinct and cannot occur simultaneously for a single instance of input data.</a:t>
            </a:r>
          </a:p>
          <a:p>
            <a:r>
              <a:rPr lang="en-US" sz="1600" b="1" i="0" dirty="0">
                <a:solidFill>
                  <a:srgbClr val="0D0D0D"/>
                </a:solidFill>
                <a:effectLst/>
                <a:latin typeface="Söhne"/>
              </a:rPr>
              <a:t>An email cannot be both "spam" and "not spam" at the same time</a:t>
            </a:r>
            <a:r>
              <a:rPr lang="en-US" sz="1600" b="0" i="0" dirty="0">
                <a:solidFill>
                  <a:srgbClr val="0D0D0D"/>
                </a:solidFill>
                <a:effectLst/>
                <a:latin typeface="Söhne"/>
              </a:rPr>
              <a:t>.</a:t>
            </a:r>
            <a:endParaRPr lang="en-US" sz="1600" dirty="0"/>
          </a:p>
        </p:txBody>
      </p:sp>
    </p:spTree>
    <p:extLst>
      <p:ext uri="{BB962C8B-B14F-4D97-AF65-F5344CB8AC3E}">
        <p14:creationId xmlns:p14="http://schemas.microsoft.com/office/powerpoint/2010/main" val="14941280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F50A6-0F47-4121-FB05-70B607146E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2ADE6EE-CF2D-73AE-CAA7-AF70D53541F0}"/>
              </a:ext>
            </a:extLst>
          </p:cNvPr>
          <p:cNvSpPr txBox="1"/>
          <p:nvPr/>
        </p:nvSpPr>
        <p:spPr>
          <a:xfrm>
            <a:off x="454714" y="302351"/>
            <a:ext cx="11452363" cy="2031325"/>
          </a:xfrm>
          <a:prstGeom prst="rect">
            <a:avLst/>
          </a:prstGeom>
          <a:noFill/>
        </p:spPr>
        <p:txBody>
          <a:bodyPr wrap="square">
            <a:spAutoFit/>
          </a:bodyPr>
          <a:lstStyle/>
          <a:p>
            <a:r>
              <a:rPr lang="en-US" b="1" dirty="0"/>
              <a:t>THE BIOLOGICAL NEURON :</a:t>
            </a:r>
          </a:p>
          <a:p>
            <a:r>
              <a:rPr lang="en-US" dirty="0"/>
              <a:t>The human nervous system is divided into two main parts:</a:t>
            </a:r>
          </a:p>
          <a:p>
            <a:endParaRPr lang="en-US" dirty="0"/>
          </a:p>
          <a:p>
            <a:pPr marL="342900" indent="-342900">
              <a:buAutoNum type="arabicPeriod"/>
            </a:pPr>
            <a:r>
              <a:rPr lang="en-US" dirty="0"/>
              <a:t>The </a:t>
            </a:r>
            <a:r>
              <a:rPr lang="en-US" b="1" dirty="0"/>
              <a:t>Central Nervous System (CNS), </a:t>
            </a:r>
            <a:r>
              <a:rPr lang="en-US" dirty="0"/>
              <a:t>which includes the </a:t>
            </a:r>
            <a:r>
              <a:rPr lang="en-US" b="1" dirty="0">
                <a:solidFill>
                  <a:srgbClr val="C00000"/>
                </a:solidFill>
              </a:rPr>
              <a:t>brain</a:t>
            </a:r>
            <a:r>
              <a:rPr lang="en-US" dirty="0"/>
              <a:t> and </a:t>
            </a:r>
            <a:r>
              <a:rPr lang="en-US" b="1" dirty="0">
                <a:solidFill>
                  <a:srgbClr val="C00000"/>
                </a:solidFill>
              </a:rPr>
              <a:t>spinal</a:t>
            </a:r>
            <a:r>
              <a:rPr lang="en-US" dirty="0"/>
              <a:t> </a:t>
            </a:r>
            <a:r>
              <a:rPr lang="en-US" b="1" dirty="0">
                <a:solidFill>
                  <a:srgbClr val="C00000"/>
                </a:solidFill>
              </a:rPr>
              <a:t>cord</a:t>
            </a:r>
            <a:r>
              <a:rPr lang="en-US" dirty="0"/>
              <a:t>.</a:t>
            </a:r>
          </a:p>
          <a:p>
            <a:pPr marL="342900" indent="-342900">
              <a:buAutoNum type="arabicPeriod"/>
            </a:pPr>
            <a:r>
              <a:rPr lang="en-US" dirty="0"/>
              <a:t>The </a:t>
            </a:r>
            <a:r>
              <a:rPr lang="en-US" b="1" dirty="0"/>
              <a:t>Peripheral Nervous System</a:t>
            </a:r>
            <a:r>
              <a:rPr lang="en-US" dirty="0"/>
              <a:t>, which includes nerves and ganglia (clusters of nerve cells) outside the brain and spinal cord.</a:t>
            </a:r>
          </a:p>
          <a:p>
            <a:endParaRPr lang="en-US" b="1" dirty="0"/>
          </a:p>
        </p:txBody>
      </p:sp>
      <p:grpSp>
        <p:nvGrpSpPr>
          <p:cNvPr id="3" name="Group 2">
            <a:extLst>
              <a:ext uri="{FF2B5EF4-FFF2-40B4-BE49-F238E27FC236}">
                <a16:creationId xmlns:a16="http://schemas.microsoft.com/office/drawing/2014/main" id="{51D58B77-314C-268C-DBCD-0CFEEAE24694}"/>
              </a:ext>
            </a:extLst>
          </p:cNvPr>
          <p:cNvGrpSpPr/>
          <p:nvPr/>
        </p:nvGrpSpPr>
        <p:grpSpPr>
          <a:xfrm>
            <a:off x="454714" y="2064389"/>
            <a:ext cx="10644810" cy="4701209"/>
            <a:chOff x="454714" y="2064389"/>
            <a:chExt cx="10644810" cy="4701209"/>
          </a:xfrm>
        </p:grpSpPr>
        <p:pic>
          <p:nvPicPr>
            <p:cNvPr id="2050" name="Picture 2">
              <a:extLst>
                <a:ext uri="{FF2B5EF4-FFF2-40B4-BE49-F238E27FC236}">
                  <a16:creationId xmlns:a16="http://schemas.microsoft.com/office/drawing/2014/main" id="{CDFF0C9E-4E55-3F5A-6641-4363B92084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73" t="19564" r="5516" b="11885"/>
            <a:stretch/>
          </p:blipFill>
          <p:spPr bwMode="auto">
            <a:xfrm>
              <a:off x="454714" y="2064389"/>
              <a:ext cx="10644810" cy="4701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0A7BDB-2748-0826-E174-0236EC414A6F}"/>
                </a:ext>
              </a:extLst>
            </p:cNvPr>
            <p:cNvSpPr txBox="1"/>
            <p:nvPr/>
          </p:nvSpPr>
          <p:spPr>
            <a:xfrm>
              <a:off x="6520070" y="2174650"/>
              <a:ext cx="4104860" cy="461665"/>
            </a:xfrm>
            <a:prstGeom prst="rect">
              <a:avLst/>
            </a:prstGeom>
            <a:noFill/>
          </p:spPr>
          <p:txBody>
            <a:bodyPr wrap="square" rtlCol="0">
              <a:spAutoFit/>
            </a:bodyPr>
            <a:lstStyle/>
            <a:p>
              <a:r>
                <a:rPr lang="en-US" sz="2400" b="1" dirty="0">
                  <a:solidFill>
                    <a:srgbClr val="C00000"/>
                  </a:solidFill>
                  <a:latin typeface="Algerian" panose="04020705040A02060702" pitchFamily="82" charset="0"/>
                </a:rPr>
                <a:t>Structure of a 1 Neuron</a:t>
              </a:r>
            </a:p>
          </p:txBody>
        </p:sp>
      </p:grpSp>
    </p:spTree>
    <p:extLst>
      <p:ext uri="{BB962C8B-B14F-4D97-AF65-F5344CB8AC3E}">
        <p14:creationId xmlns:p14="http://schemas.microsoft.com/office/powerpoint/2010/main" val="32356257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4B90B-4242-2927-31D4-248B5630C36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A1581C-E6E8-0A9D-D449-50E497320B41}"/>
              </a:ext>
            </a:extLst>
          </p:cNvPr>
          <p:cNvSpPr txBox="1"/>
          <p:nvPr/>
        </p:nvSpPr>
        <p:spPr>
          <a:xfrm>
            <a:off x="514349" y="1316143"/>
            <a:ext cx="10905711" cy="3046988"/>
          </a:xfrm>
          <a:prstGeom prst="rect">
            <a:avLst/>
          </a:prstGeom>
          <a:noFill/>
        </p:spPr>
        <p:txBody>
          <a:bodyPr wrap="square">
            <a:spAutoFit/>
          </a:bodyPr>
          <a:lstStyle/>
          <a:p>
            <a:r>
              <a:rPr lang="en-US" sz="2400" b="1" dirty="0"/>
              <a:t>Note:</a:t>
            </a:r>
          </a:p>
          <a:p>
            <a:pPr marL="342900" indent="-342900">
              <a:buFont typeface="+mj-lt"/>
              <a:buAutoNum type="arabicPeriod"/>
            </a:pPr>
            <a:r>
              <a:rPr lang="en-US" sz="2400" dirty="0"/>
              <a:t>The </a:t>
            </a:r>
            <a:r>
              <a:rPr lang="en-US" sz="2400" b="1" dirty="0"/>
              <a:t>CNS</a:t>
            </a:r>
            <a:r>
              <a:rPr lang="en-US" sz="2400" dirty="0"/>
              <a:t> </a:t>
            </a:r>
            <a:r>
              <a:rPr lang="en-US" sz="2400" b="1" dirty="0">
                <a:solidFill>
                  <a:srgbClr val="C00000"/>
                </a:solidFill>
              </a:rPr>
              <a:t>integrates all information</a:t>
            </a:r>
            <a:r>
              <a:rPr lang="en-US" sz="2400" dirty="0"/>
              <a:t>, in the form of </a:t>
            </a:r>
            <a:r>
              <a:rPr lang="en-US" sz="2400" b="1" dirty="0">
                <a:solidFill>
                  <a:srgbClr val="C00000"/>
                </a:solidFill>
              </a:rPr>
              <a:t>signals</a:t>
            </a:r>
            <a:r>
              <a:rPr lang="en-US" sz="2400" dirty="0"/>
              <a:t>, from the different parts of the body. </a:t>
            </a:r>
          </a:p>
          <a:p>
            <a:pPr marL="342900" indent="-342900">
              <a:buFont typeface="+mj-lt"/>
              <a:buAutoNum type="arabicPeriod"/>
            </a:pPr>
            <a:r>
              <a:rPr lang="en-US" sz="2400" dirty="0"/>
              <a:t>The </a:t>
            </a:r>
            <a:r>
              <a:rPr lang="en-US" sz="2400" b="1" dirty="0">
                <a:solidFill>
                  <a:srgbClr val="C00000"/>
                </a:solidFill>
              </a:rPr>
              <a:t>periphera</a:t>
            </a:r>
            <a:r>
              <a:rPr lang="en-US" sz="2400" dirty="0"/>
              <a:t>l </a:t>
            </a:r>
            <a:r>
              <a:rPr lang="en-US" sz="2400" b="1" dirty="0">
                <a:solidFill>
                  <a:srgbClr val="C00000"/>
                </a:solidFill>
              </a:rPr>
              <a:t>nervous system</a:t>
            </a:r>
            <a:r>
              <a:rPr lang="en-US" sz="2400" dirty="0"/>
              <a:t>, on the other hand, </a:t>
            </a:r>
            <a:r>
              <a:rPr lang="en-US" sz="2400" b="1" dirty="0">
                <a:solidFill>
                  <a:srgbClr val="C00000"/>
                </a:solidFill>
              </a:rPr>
              <a:t>connects the CNS with the limbs and organs. </a:t>
            </a:r>
          </a:p>
          <a:p>
            <a:pPr marL="342900" indent="-342900">
              <a:buFont typeface="+mj-lt"/>
              <a:buAutoNum type="arabicPeriod"/>
            </a:pPr>
            <a:r>
              <a:rPr lang="en-US" sz="2400" b="1" dirty="0">
                <a:solidFill>
                  <a:srgbClr val="C00000"/>
                </a:solidFill>
              </a:rPr>
              <a:t>Neurons</a:t>
            </a:r>
            <a:r>
              <a:rPr lang="en-US" sz="2400" dirty="0"/>
              <a:t> are basic structural units of the CNS. </a:t>
            </a:r>
          </a:p>
          <a:p>
            <a:pPr marL="342900" indent="-342900">
              <a:buFont typeface="+mj-lt"/>
              <a:buAutoNum type="arabicPeriod"/>
            </a:pPr>
            <a:r>
              <a:rPr lang="en-US" sz="2400" dirty="0"/>
              <a:t>A neuron is able to </a:t>
            </a:r>
            <a:r>
              <a:rPr lang="en-US" sz="2400" b="1" dirty="0">
                <a:solidFill>
                  <a:srgbClr val="C00000"/>
                </a:solidFill>
              </a:rPr>
              <a:t>receive, process</a:t>
            </a:r>
            <a:r>
              <a:rPr lang="en-US" sz="2400" dirty="0"/>
              <a:t>, and </a:t>
            </a:r>
            <a:r>
              <a:rPr lang="en-US" sz="2400" b="1" dirty="0">
                <a:solidFill>
                  <a:srgbClr val="C00000"/>
                </a:solidFill>
              </a:rPr>
              <a:t>transmit</a:t>
            </a:r>
            <a:r>
              <a:rPr lang="en-US" sz="2400" dirty="0"/>
              <a:t> information in the form of </a:t>
            </a:r>
            <a:r>
              <a:rPr lang="en-US" sz="2400" b="1" dirty="0">
                <a:solidFill>
                  <a:srgbClr val="C00000"/>
                </a:solidFill>
              </a:rPr>
              <a:t>chemical</a:t>
            </a:r>
            <a:r>
              <a:rPr lang="en-US" sz="2400" dirty="0"/>
              <a:t> and </a:t>
            </a:r>
            <a:r>
              <a:rPr lang="en-US" sz="2400" b="1" dirty="0">
                <a:solidFill>
                  <a:srgbClr val="C00000"/>
                </a:solidFill>
              </a:rPr>
              <a:t>electrical</a:t>
            </a:r>
            <a:r>
              <a:rPr lang="en-US" sz="2400" dirty="0"/>
              <a:t> signals.</a:t>
            </a:r>
          </a:p>
        </p:txBody>
      </p:sp>
    </p:spTree>
    <p:extLst>
      <p:ext uri="{BB962C8B-B14F-4D97-AF65-F5344CB8AC3E}">
        <p14:creationId xmlns:p14="http://schemas.microsoft.com/office/powerpoint/2010/main" val="9680096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62B46-45E1-FEBC-5B4A-6119F5C1FA5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75D1E8A-FBE9-5480-E87F-859EE9F1B9E2}"/>
              </a:ext>
            </a:extLst>
          </p:cNvPr>
          <p:cNvSpPr txBox="1"/>
          <p:nvPr/>
        </p:nvSpPr>
        <p:spPr>
          <a:xfrm>
            <a:off x="454301" y="458956"/>
            <a:ext cx="11283398" cy="5940088"/>
          </a:xfrm>
          <a:prstGeom prst="rect">
            <a:avLst/>
          </a:prstGeom>
          <a:noFill/>
        </p:spPr>
        <p:txBody>
          <a:bodyPr wrap="square">
            <a:spAutoFit/>
          </a:bodyPr>
          <a:lstStyle/>
          <a:p>
            <a:r>
              <a:rPr lang="en-US" sz="2000" dirty="0"/>
              <a:t>	A </a:t>
            </a:r>
            <a:r>
              <a:rPr lang="en-US" sz="2000" b="1" dirty="0">
                <a:solidFill>
                  <a:srgbClr val="C00000"/>
                </a:solidFill>
              </a:rPr>
              <a:t>biological neuron </a:t>
            </a:r>
            <a:r>
              <a:rPr lang="en-US" sz="2000" dirty="0"/>
              <a:t>has a cell body or soma to </a:t>
            </a:r>
            <a:r>
              <a:rPr lang="en-US" sz="2000" b="1" dirty="0"/>
              <a:t>process the impulses or signals</a:t>
            </a:r>
            <a:r>
              <a:rPr lang="en-US" sz="2000" dirty="0"/>
              <a:t>, dendrites to receive them, and an axon that transfers them to other neurons. 	</a:t>
            </a:r>
          </a:p>
          <a:p>
            <a:r>
              <a:rPr lang="en-US" sz="2000" dirty="0"/>
              <a:t>	The Above figure presents the structure of a neuron. It has </a:t>
            </a:r>
            <a:r>
              <a:rPr lang="en-US" sz="2000" b="1" dirty="0"/>
              <a:t>three</a:t>
            </a:r>
            <a:r>
              <a:rPr lang="en-US" sz="2000" dirty="0"/>
              <a:t> main parts to carry out its primary functionality of receiving and transmitting information:</a:t>
            </a:r>
          </a:p>
          <a:p>
            <a:r>
              <a:rPr lang="en-US" sz="2000" dirty="0"/>
              <a:t>A biological neuron has a cell body or soma to process the impulses, dendrites to receive them, and an axon that transfers them to other neurons. </a:t>
            </a:r>
          </a:p>
          <a:p>
            <a:pPr marL="342900" indent="-342900">
              <a:buAutoNum type="arabicPeriod"/>
            </a:pPr>
            <a:r>
              <a:rPr lang="en-US" sz="2000" b="1" dirty="0"/>
              <a:t>Dendrites :</a:t>
            </a:r>
            <a:r>
              <a:rPr lang="en-US" sz="2000" dirty="0"/>
              <a:t> to </a:t>
            </a:r>
            <a:r>
              <a:rPr lang="en-US" sz="2000" b="1" dirty="0">
                <a:solidFill>
                  <a:srgbClr val="C00000"/>
                </a:solidFill>
              </a:rPr>
              <a:t>receive signals </a:t>
            </a:r>
            <a:r>
              <a:rPr lang="en-US" sz="2000" dirty="0"/>
              <a:t>from neighboring or </a:t>
            </a:r>
            <a:r>
              <a:rPr lang="en-US" sz="2000" b="0" i="0" dirty="0">
                <a:solidFill>
                  <a:srgbClr val="231F20"/>
                </a:solidFill>
                <a:effectLst/>
                <a:latin typeface="circular-xx"/>
              </a:rPr>
              <a:t>surrounding  </a:t>
            </a:r>
            <a:r>
              <a:rPr lang="en-US" sz="2000" dirty="0"/>
              <a:t>neurons </a:t>
            </a:r>
            <a:r>
              <a:rPr lang="en-US" sz="2000" b="0" i="0" dirty="0">
                <a:solidFill>
                  <a:srgbClr val="231F20"/>
                </a:solidFill>
                <a:effectLst/>
                <a:latin typeface="circular-xx"/>
              </a:rPr>
              <a:t>and the </a:t>
            </a:r>
            <a:r>
              <a:rPr lang="en-US" sz="2000" b="1" i="0" dirty="0">
                <a:solidFill>
                  <a:srgbClr val="C00000"/>
                </a:solidFill>
                <a:effectLst/>
                <a:latin typeface="circular-xx"/>
              </a:rPr>
              <a:t>axon</a:t>
            </a:r>
            <a:r>
              <a:rPr lang="en-US" sz="2000" b="0" i="0" dirty="0">
                <a:solidFill>
                  <a:srgbClr val="231F20"/>
                </a:solidFill>
                <a:effectLst/>
                <a:latin typeface="circular-xx"/>
              </a:rPr>
              <a:t> </a:t>
            </a:r>
            <a:r>
              <a:rPr lang="en-US" sz="2000" b="1" i="0" dirty="0">
                <a:solidFill>
                  <a:schemeClr val="accent5"/>
                </a:solidFill>
                <a:effectLst/>
                <a:latin typeface="circular-xx"/>
              </a:rPr>
              <a:t>transmits the signal to the other neurons</a:t>
            </a:r>
            <a:r>
              <a:rPr lang="en-US" sz="2000" b="1" dirty="0">
                <a:solidFill>
                  <a:schemeClr val="accent5"/>
                </a:solidFill>
              </a:rPr>
              <a:t>. </a:t>
            </a:r>
          </a:p>
          <a:p>
            <a:pPr marL="342900" indent="-342900">
              <a:buAutoNum type="arabicPeriod"/>
            </a:pPr>
            <a:endParaRPr lang="en-US" sz="2000" dirty="0"/>
          </a:p>
          <a:p>
            <a:pPr marL="342900" indent="-342900">
              <a:buAutoNum type="arabicPeriod"/>
            </a:pPr>
            <a:r>
              <a:rPr lang="en-US" sz="2000" b="1" dirty="0"/>
              <a:t>Soma</a:t>
            </a:r>
            <a:r>
              <a:rPr lang="en-US" sz="2000" dirty="0"/>
              <a:t> : Main body of the neuron </a:t>
            </a:r>
            <a:r>
              <a:rPr lang="en-US" sz="2000" b="1" dirty="0">
                <a:solidFill>
                  <a:srgbClr val="C00000"/>
                </a:solidFill>
              </a:rPr>
              <a:t>which accumulates</a:t>
            </a:r>
            <a:r>
              <a:rPr lang="en-US" sz="2000" b="1" dirty="0"/>
              <a:t> </a:t>
            </a:r>
            <a:r>
              <a:rPr lang="en-US" sz="2000" dirty="0"/>
              <a:t>or </a:t>
            </a:r>
            <a:r>
              <a:rPr lang="en-US" sz="2000" b="1" dirty="0">
                <a:solidFill>
                  <a:srgbClr val="C00000"/>
                </a:solidFill>
              </a:rPr>
              <a:t>collects</a:t>
            </a:r>
            <a:r>
              <a:rPr lang="en-US" sz="2000" dirty="0"/>
              <a:t> the signals coming from </a:t>
            </a:r>
            <a:r>
              <a:rPr lang="en-US" sz="2000" b="1" dirty="0">
                <a:solidFill>
                  <a:srgbClr val="C00000"/>
                </a:solidFill>
              </a:rPr>
              <a:t>the different dendrites.</a:t>
            </a:r>
            <a:r>
              <a:rPr lang="en-US" sz="2000" dirty="0"/>
              <a:t> It ‘</a:t>
            </a:r>
            <a:r>
              <a:rPr lang="en-US" sz="2000" b="1" dirty="0">
                <a:solidFill>
                  <a:srgbClr val="00B050"/>
                </a:solidFill>
              </a:rPr>
              <a:t>fires</a:t>
            </a:r>
            <a:r>
              <a:rPr lang="en-US" sz="2000" dirty="0"/>
              <a:t>’ when a </a:t>
            </a:r>
            <a:r>
              <a:rPr lang="en-US" sz="2000" b="1" dirty="0">
                <a:solidFill>
                  <a:srgbClr val="00B050"/>
                </a:solidFill>
              </a:rPr>
              <a:t>sufficient amount of signal is Collected. </a:t>
            </a:r>
          </a:p>
          <a:p>
            <a:pPr marL="342900" indent="-342900">
              <a:buAutoNum type="arabicPeriod"/>
            </a:pPr>
            <a:endParaRPr lang="en-US" sz="2000" dirty="0"/>
          </a:p>
          <a:p>
            <a:pPr marL="342900" indent="-342900">
              <a:buAutoNum type="arabicPeriod"/>
            </a:pPr>
            <a:r>
              <a:rPr lang="en-US" sz="2000" b="1" dirty="0"/>
              <a:t>Axon</a:t>
            </a:r>
            <a:r>
              <a:rPr lang="en-US" sz="2000" dirty="0"/>
              <a:t> :The last part of the neuron which </a:t>
            </a:r>
            <a:r>
              <a:rPr lang="en-US" sz="2000" b="1" dirty="0">
                <a:solidFill>
                  <a:srgbClr val="C00000"/>
                </a:solidFill>
              </a:rPr>
              <a:t>receives signal from soma</a:t>
            </a:r>
            <a:r>
              <a:rPr lang="en-US" sz="2000" b="1" dirty="0"/>
              <a:t>, once the neuron ‘fires’ and </a:t>
            </a:r>
            <a:r>
              <a:rPr lang="en-US" sz="2000" b="1" dirty="0">
                <a:solidFill>
                  <a:srgbClr val="C00000"/>
                </a:solidFill>
              </a:rPr>
              <a:t>passes it </a:t>
            </a:r>
            <a:r>
              <a:rPr lang="en-US" sz="2000" b="1" dirty="0"/>
              <a:t>on to the </a:t>
            </a:r>
            <a:r>
              <a:rPr lang="en-US" sz="2000" b="1" dirty="0">
                <a:solidFill>
                  <a:srgbClr val="C00000"/>
                </a:solidFill>
              </a:rPr>
              <a:t>neighboring neurons through the axon terminals</a:t>
            </a:r>
            <a:r>
              <a:rPr lang="en-US" sz="2000" dirty="0">
                <a:solidFill>
                  <a:srgbClr val="C00000"/>
                </a:solidFill>
              </a:rPr>
              <a:t> </a:t>
            </a:r>
            <a:r>
              <a:rPr lang="en-US" sz="2000" dirty="0"/>
              <a:t>(to the adjacent dendrite of the neighboring neurons). </a:t>
            </a:r>
          </a:p>
          <a:p>
            <a:pPr marL="342900" indent="-342900">
              <a:buAutoNum type="arabicPeriod"/>
            </a:pPr>
            <a:endParaRPr lang="en-US" sz="2000" dirty="0"/>
          </a:p>
          <a:p>
            <a:r>
              <a:rPr lang="en-US" sz="2000" dirty="0"/>
              <a:t>	There is a very small </a:t>
            </a:r>
            <a:r>
              <a:rPr lang="en-US" sz="2000" b="1" dirty="0">
                <a:solidFill>
                  <a:srgbClr val="C00000"/>
                </a:solidFill>
              </a:rPr>
              <a:t>gap</a:t>
            </a:r>
            <a:r>
              <a:rPr lang="en-US" sz="2000" dirty="0"/>
              <a:t> between the axon </a:t>
            </a:r>
            <a:r>
              <a:rPr lang="en-US" sz="2000" b="1" dirty="0">
                <a:solidFill>
                  <a:srgbClr val="C00000"/>
                </a:solidFill>
              </a:rPr>
              <a:t>terminal of one neuron and the adjacent dendrite of the neighboring neuron.</a:t>
            </a:r>
            <a:r>
              <a:rPr lang="en-US" sz="2000" dirty="0"/>
              <a:t> This small gap is known as </a:t>
            </a:r>
            <a:r>
              <a:rPr lang="en-US" sz="2200" b="1" dirty="0">
                <a:solidFill>
                  <a:srgbClr val="FFC000"/>
                </a:solidFill>
              </a:rPr>
              <a:t>synapse</a:t>
            </a:r>
            <a:r>
              <a:rPr lang="en-US" sz="2000" dirty="0"/>
              <a:t>. The signals transmitted through synapse may be excitatory or inhibitory.</a:t>
            </a:r>
          </a:p>
        </p:txBody>
      </p:sp>
    </p:spTree>
    <p:extLst>
      <p:ext uri="{BB962C8B-B14F-4D97-AF65-F5344CB8AC3E}">
        <p14:creationId xmlns:p14="http://schemas.microsoft.com/office/powerpoint/2010/main" val="272693192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0E23F-7B0D-2FC9-C862-2B7FA0A9920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F04876-67F9-7B3A-8F10-50B0572E693D}"/>
              </a:ext>
            </a:extLst>
          </p:cNvPr>
          <p:cNvSpPr txBox="1"/>
          <p:nvPr/>
        </p:nvSpPr>
        <p:spPr>
          <a:xfrm>
            <a:off x="564044" y="1524864"/>
            <a:ext cx="11323155" cy="2739211"/>
          </a:xfrm>
          <a:prstGeom prst="rect">
            <a:avLst/>
          </a:prstGeom>
          <a:noFill/>
        </p:spPr>
        <p:txBody>
          <a:bodyPr wrap="square">
            <a:spAutoFit/>
          </a:bodyPr>
          <a:lstStyle/>
          <a:p>
            <a:r>
              <a:rPr lang="en-US" sz="2800" b="1" dirty="0"/>
              <a:t>Why Understand Biological Neural Networks?</a:t>
            </a:r>
          </a:p>
          <a:p>
            <a:endParaRPr lang="en-US" sz="2400" dirty="0"/>
          </a:p>
          <a:p>
            <a:r>
              <a:rPr lang="en-US" sz="2400" dirty="0"/>
              <a:t>	</a:t>
            </a:r>
            <a:r>
              <a:rPr lang="en-US" sz="2400" b="1" dirty="0">
                <a:solidFill>
                  <a:srgbClr val="C00000"/>
                </a:solidFill>
              </a:rPr>
              <a:t>For creating mathematical models </a:t>
            </a:r>
            <a:r>
              <a:rPr lang="en-US" sz="2400" dirty="0"/>
              <a:t>for </a:t>
            </a:r>
            <a:r>
              <a:rPr lang="en-US" sz="2400" b="1" dirty="0">
                <a:solidFill>
                  <a:schemeClr val="accent1">
                    <a:lumMod val="75000"/>
                  </a:schemeClr>
                </a:solidFill>
              </a:rPr>
              <a:t>artificial neural networks</a:t>
            </a:r>
            <a:r>
              <a:rPr lang="en-US" sz="2400" dirty="0"/>
              <a:t>, </a:t>
            </a:r>
            <a:r>
              <a:rPr lang="en-US" sz="2400" b="1" dirty="0"/>
              <a:t>theoretical analysis of biological neural networks</a:t>
            </a:r>
            <a:r>
              <a:rPr lang="en-US" sz="2400" dirty="0"/>
              <a:t> is essential as </a:t>
            </a:r>
            <a:r>
              <a:rPr lang="en-US" sz="2400" b="1" dirty="0">
                <a:solidFill>
                  <a:srgbClr val="C00000"/>
                </a:solidFill>
              </a:rPr>
              <a:t>they have a very close relationship</a:t>
            </a:r>
            <a:r>
              <a:rPr lang="en-US" sz="2400" dirty="0"/>
              <a:t>. 	And this understanding of the </a:t>
            </a:r>
            <a:r>
              <a:rPr lang="en-US" sz="2400" b="1" dirty="0"/>
              <a:t>brain’s neural networks </a:t>
            </a:r>
            <a:r>
              <a:rPr lang="en-US" sz="2400" dirty="0"/>
              <a:t>has opened horizons for the development of artificial neural network systems and adaptive systems designed to learn and adapt to the situations and inputs.</a:t>
            </a:r>
          </a:p>
        </p:txBody>
      </p:sp>
    </p:spTree>
    <p:extLst>
      <p:ext uri="{BB962C8B-B14F-4D97-AF65-F5344CB8AC3E}">
        <p14:creationId xmlns:p14="http://schemas.microsoft.com/office/powerpoint/2010/main" val="26827819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D8D4-66D6-C4FC-D52B-D9E60F202A6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1A5FFE-F701-0017-AE06-456932903012}"/>
              </a:ext>
            </a:extLst>
          </p:cNvPr>
          <p:cNvSpPr txBox="1"/>
          <p:nvPr/>
        </p:nvSpPr>
        <p:spPr>
          <a:xfrm>
            <a:off x="566682" y="495657"/>
            <a:ext cx="10648714" cy="5539978"/>
          </a:xfrm>
          <a:prstGeom prst="rect">
            <a:avLst/>
          </a:prstGeom>
          <a:noFill/>
        </p:spPr>
        <p:txBody>
          <a:bodyPr wrap="square">
            <a:spAutoFit/>
          </a:bodyPr>
          <a:lstStyle/>
          <a:p>
            <a:r>
              <a:rPr lang="en-US" sz="2400" b="1" dirty="0">
                <a:solidFill>
                  <a:srgbClr val="00B050"/>
                </a:solidFill>
              </a:rPr>
              <a:t>Artificial Neuron </a:t>
            </a:r>
            <a:r>
              <a:rPr lang="en-US" sz="2400" dirty="0">
                <a:solidFill>
                  <a:srgbClr val="00B050"/>
                </a:solidFill>
              </a:rPr>
              <a:t>or</a:t>
            </a:r>
            <a:r>
              <a:rPr lang="en-US" sz="2400" b="1" dirty="0">
                <a:solidFill>
                  <a:srgbClr val="00B050"/>
                </a:solidFill>
              </a:rPr>
              <a:t> P</a:t>
            </a:r>
            <a:r>
              <a:rPr lang="en-US" sz="2400" b="1" i="0" dirty="0">
                <a:solidFill>
                  <a:srgbClr val="00B050"/>
                </a:solidFill>
                <a:effectLst/>
                <a:latin typeface="Söhne"/>
              </a:rPr>
              <a:t>erceptron</a:t>
            </a:r>
            <a:r>
              <a:rPr lang="en-US" sz="2400" b="0" i="0" dirty="0">
                <a:solidFill>
                  <a:srgbClr val="00B050"/>
                </a:solidFill>
                <a:effectLst/>
                <a:latin typeface="Söhne"/>
              </a:rPr>
              <a:t> </a:t>
            </a:r>
            <a:r>
              <a:rPr lang="en-US" sz="2400" b="1" dirty="0">
                <a:solidFill>
                  <a:srgbClr val="00B050"/>
                </a:solidFill>
              </a:rPr>
              <a:t>:</a:t>
            </a:r>
          </a:p>
          <a:p>
            <a:r>
              <a:rPr lang="en-US" b="0" i="0" dirty="0">
                <a:solidFill>
                  <a:srgbClr val="0D0D0D"/>
                </a:solidFill>
                <a:effectLst/>
                <a:latin typeface="Söhne"/>
              </a:rPr>
              <a:t>	An artificial neuron, often referred to as a </a:t>
            </a:r>
            <a:r>
              <a:rPr lang="en-US" b="1" i="0" dirty="0">
                <a:solidFill>
                  <a:srgbClr val="0D0D0D"/>
                </a:solidFill>
                <a:effectLst/>
                <a:latin typeface="Söhne"/>
              </a:rPr>
              <a:t>perceptron</a:t>
            </a:r>
            <a:r>
              <a:rPr lang="en-US" b="0" i="0" dirty="0">
                <a:solidFill>
                  <a:srgbClr val="0D0D0D"/>
                </a:solidFill>
                <a:effectLst/>
                <a:latin typeface="Söhne"/>
              </a:rPr>
              <a:t>, is a </a:t>
            </a:r>
            <a:r>
              <a:rPr lang="en-US" b="1" i="0" dirty="0">
                <a:solidFill>
                  <a:srgbClr val="C00000"/>
                </a:solidFill>
                <a:effectLst/>
                <a:latin typeface="Söhne"/>
              </a:rPr>
              <a:t>fundamental building block of </a:t>
            </a:r>
            <a:r>
              <a:rPr lang="en-US" b="1" i="0" dirty="0">
                <a:solidFill>
                  <a:srgbClr val="0D0D0D"/>
                </a:solidFill>
                <a:effectLst/>
                <a:latin typeface="Söhne"/>
              </a:rPr>
              <a:t>artificial neural networks (ANNs). </a:t>
            </a:r>
            <a:r>
              <a:rPr lang="en-US" b="1" i="0" dirty="0">
                <a:solidFill>
                  <a:schemeClr val="accent1">
                    <a:lumMod val="75000"/>
                  </a:schemeClr>
                </a:solidFill>
                <a:effectLst/>
                <a:latin typeface="Söhne"/>
              </a:rPr>
              <a:t>Modeled after biological neurons in the human brain</a:t>
            </a:r>
            <a:r>
              <a:rPr lang="en-US" b="0" i="0" dirty="0">
                <a:solidFill>
                  <a:srgbClr val="0D0D0D"/>
                </a:solidFill>
                <a:effectLst/>
                <a:latin typeface="Söhne"/>
              </a:rPr>
              <a:t>, artificial neurons are </a:t>
            </a:r>
            <a:r>
              <a:rPr lang="en-US" b="1" i="0" dirty="0">
                <a:solidFill>
                  <a:srgbClr val="C00000"/>
                </a:solidFill>
                <a:effectLst/>
                <a:latin typeface="Söhne"/>
              </a:rPr>
              <a:t>mathematical entities </a:t>
            </a:r>
            <a:r>
              <a:rPr lang="en-US" b="0" i="0" dirty="0">
                <a:solidFill>
                  <a:srgbClr val="0D0D0D"/>
                </a:solidFill>
                <a:effectLst/>
                <a:latin typeface="Söhne"/>
              </a:rPr>
              <a:t>designed to process and transmit information.</a:t>
            </a:r>
          </a:p>
          <a:p>
            <a:r>
              <a:rPr lang="en-US" dirty="0">
                <a:solidFill>
                  <a:srgbClr val="0D0D0D"/>
                </a:solidFill>
                <a:latin typeface="Söhne"/>
              </a:rPr>
              <a:t>	</a:t>
            </a:r>
            <a:r>
              <a:rPr lang="en-US" dirty="0"/>
              <a:t> </a:t>
            </a:r>
            <a:r>
              <a:rPr lang="en-US" b="1" dirty="0"/>
              <a:t>The </a:t>
            </a:r>
            <a:r>
              <a:rPr lang="en-US" b="1" dirty="0">
                <a:solidFill>
                  <a:srgbClr val="FFC000"/>
                </a:solidFill>
              </a:rPr>
              <a:t>biological neural network </a:t>
            </a:r>
            <a:r>
              <a:rPr lang="en-US" b="1" dirty="0"/>
              <a:t>has been </a:t>
            </a:r>
            <a:r>
              <a:rPr lang="en-US" b="1" dirty="0">
                <a:solidFill>
                  <a:srgbClr val="C00000"/>
                </a:solidFill>
              </a:rPr>
              <a:t>modelled in the form of </a:t>
            </a:r>
            <a:r>
              <a:rPr lang="en-US" b="1" dirty="0">
                <a:solidFill>
                  <a:srgbClr val="00B050"/>
                </a:solidFill>
              </a:rPr>
              <a:t>ANN</a:t>
            </a:r>
            <a:r>
              <a:rPr lang="en-US" b="1" dirty="0"/>
              <a:t> with </a:t>
            </a:r>
            <a:r>
              <a:rPr lang="en-US" b="1" dirty="0">
                <a:solidFill>
                  <a:srgbClr val="0070C0"/>
                </a:solidFill>
              </a:rPr>
              <a:t>artificial neurons </a:t>
            </a:r>
            <a:r>
              <a:rPr lang="en-US" b="1" dirty="0">
                <a:solidFill>
                  <a:srgbClr val="C00000"/>
                </a:solidFill>
              </a:rPr>
              <a:t>simulating the function of biological neurons.</a:t>
            </a:r>
          </a:p>
          <a:p>
            <a:endParaRPr lang="en-US" b="1" dirty="0"/>
          </a:p>
          <a:p>
            <a:endParaRPr lang="en-US" b="1" dirty="0"/>
          </a:p>
          <a:p>
            <a:r>
              <a:rPr lang="en-US" sz="2400" b="1" dirty="0">
                <a:solidFill>
                  <a:srgbClr val="00B050"/>
                </a:solidFill>
                <a:latin typeface="Söhne"/>
              </a:rPr>
              <a:t>A</a:t>
            </a:r>
            <a:r>
              <a:rPr lang="en-US" sz="2400" b="1" i="0" dirty="0">
                <a:solidFill>
                  <a:srgbClr val="00B050"/>
                </a:solidFill>
                <a:effectLst/>
                <a:latin typeface="Söhne"/>
              </a:rPr>
              <a:t>rtificial Neural Network (ANN):</a:t>
            </a:r>
            <a:br>
              <a:rPr lang="en-US" dirty="0"/>
            </a:br>
            <a:r>
              <a:rPr lang="en-US" dirty="0"/>
              <a:t>	</a:t>
            </a:r>
            <a:r>
              <a:rPr lang="en-US" b="1" i="0" dirty="0">
                <a:solidFill>
                  <a:srgbClr val="0D0D0D"/>
                </a:solidFill>
                <a:effectLst/>
                <a:latin typeface="Söhne"/>
              </a:rPr>
              <a:t>An artificial neural network (ANN</a:t>
            </a:r>
            <a:r>
              <a:rPr lang="en-US" b="0" i="0" dirty="0">
                <a:solidFill>
                  <a:srgbClr val="0D0D0D"/>
                </a:solidFill>
                <a:effectLst/>
                <a:latin typeface="Söhne"/>
              </a:rPr>
              <a:t>), often simply referred to as a </a:t>
            </a:r>
            <a:r>
              <a:rPr lang="en-US" b="1" i="0" dirty="0">
                <a:solidFill>
                  <a:srgbClr val="0D0D0D"/>
                </a:solidFill>
                <a:effectLst/>
                <a:latin typeface="Söhne"/>
              </a:rPr>
              <a:t>neural network</a:t>
            </a:r>
            <a:r>
              <a:rPr lang="en-US" b="0" i="0" dirty="0">
                <a:solidFill>
                  <a:srgbClr val="0D0D0D"/>
                </a:solidFill>
                <a:effectLst/>
                <a:latin typeface="Söhne"/>
              </a:rPr>
              <a:t>, is a </a:t>
            </a:r>
            <a:r>
              <a:rPr lang="en-US" b="1" i="0" dirty="0">
                <a:solidFill>
                  <a:srgbClr val="C00000"/>
                </a:solidFill>
                <a:effectLst/>
                <a:latin typeface="Söhne"/>
              </a:rPr>
              <a:t>computational model inspired by the structure and function of biological neural networks in the human brain. </a:t>
            </a:r>
            <a:r>
              <a:rPr lang="en-US" b="0" i="0" dirty="0">
                <a:solidFill>
                  <a:srgbClr val="0D0D0D"/>
                </a:solidFill>
                <a:effectLst/>
                <a:latin typeface="Söhne"/>
              </a:rPr>
              <a:t>It consists of </a:t>
            </a:r>
            <a:r>
              <a:rPr lang="en-US" b="1" i="0" dirty="0">
                <a:solidFill>
                  <a:schemeClr val="accent2">
                    <a:lumMod val="75000"/>
                  </a:schemeClr>
                </a:solidFill>
                <a:effectLst/>
                <a:latin typeface="Söhne"/>
              </a:rPr>
              <a:t>interconnected nodes</a:t>
            </a:r>
            <a:r>
              <a:rPr lang="en-US" b="0" i="0" dirty="0">
                <a:solidFill>
                  <a:srgbClr val="0D0D0D"/>
                </a:solidFill>
                <a:effectLst/>
                <a:latin typeface="Söhne"/>
              </a:rPr>
              <a:t>, called </a:t>
            </a:r>
            <a:r>
              <a:rPr lang="en-US" b="1" i="0" dirty="0">
                <a:solidFill>
                  <a:schemeClr val="accent2">
                    <a:lumMod val="75000"/>
                  </a:schemeClr>
                </a:solidFill>
                <a:effectLst/>
                <a:latin typeface="Söhne"/>
              </a:rPr>
              <a:t>neurons</a:t>
            </a:r>
            <a:r>
              <a:rPr lang="en-US" b="0" i="0" dirty="0">
                <a:solidFill>
                  <a:srgbClr val="0D0D0D"/>
                </a:solidFill>
                <a:effectLst/>
                <a:latin typeface="Söhne"/>
              </a:rPr>
              <a:t> or units, </a:t>
            </a:r>
            <a:r>
              <a:rPr lang="en-US" b="1" i="0" dirty="0">
                <a:solidFill>
                  <a:schemeClr val="accent2">
                    <a:lumMod val="75000"/>
                  </a:schemeClr>
                </a:solidFill>
                <a:effectLst/>
                <a:latin typeface="Söhne"/>
              </a:rPr>
              <a:t>organized</a:t>
            </a:r>
            <a:r>
              <a:rPr lang="en-US" b="0" i="0" dirty="0">
                <a:solidFill>
                  <a:srgbClr val="0D0D0D"/>
                </a:solidFill>
                <a:effectLst/>
                <a:latin typeface="Söhne"/>
              </a:rPr>
              <a:t> </a:t>
            </a:r>
            <a:r>
              <a:rPr lang="en-US" b="1" i="0" dirty="0">
                <a:solidFill>
                  <a:schemeClr val="accent2">
                    <a:lumMod val="75000"/>
                  </a:schemeClr>
                </a:solidFill>
                <a:effectLst/>
                <a:latin typeface="Söhne"/>
              </a:rPr>
              <a:t>in layers</a:t>
            </a:r>
            <a:r>
              <a:rPr lang="en-US" b="0" i="0" dirty="0">
                <a:solidFill>
                  <a:srgbClr val="0D0D0D"/>
                </a:solidFill>
                <a:effectLst/>
                <a:latin typeface="Söhne"/>
              </a:rPr>
              <a:t>. </a:t>
            </a:r>
            <a:r>
              <a:rPr lang="en-US" b="1" i="0" dirty="0">
                <a:solidFill>
                  <a:srgbClr val="0D0D0D"/>
                </a:solidFill>
                <a:effectLst/>
                <a:latin typeface="Söhne"/>
              </a:rPr>
              <a:t>ANN processes information in a manner similar to how the human brain operates</a:t>
            </a:r>
            <a:r>
              <a:rPr lang="en-US" b="0" i="0" dirty="0">
                <a:solidFill>
                  <a:srgbClr val="0D0D0D"/>
                </a:solidFill>
                <a:effectLst/>
                <a:latin typeface="Söhne"/>
              </a:rPr>
              <a:t>, enabling it to learn from data and make predictions or decisions.</a:t>
            </a:r>
            <a:endParaRPr lang="en-US" b="1" dirty="0"/>
          </a:p>
          <a:p>
            <a:endParaRPr lang="en-US" b="1" dirty="0"/>
          </a:p>
          <a:p>
            <a:r>
              <a:rPr lang="en-US" b="1" dirty="0">
                <a:solidFill>
                  <a:schemeClr val="accent2">
                    <a:lumMod val="75000"/>
                  </a:schemeClr>
                </a:solidFill>
                <a:latin typeface="Söhne"/>
              </a:rPr>
              <a:t>K</a:t>
            </a:r>
            <a:r>
              <a:rPr lang="en-US" b="1" i="0" dirty="0">
                <a:solidFill>
                  <a:schemeClr val="accent2">
                    <a:lumMod val="75000"/>
                  </a:schemeClr>
                </a:solidFill>
                <a:effectLst/>
                <a:latin typeface="Söhne"/>
              </a:rPr>
              <a:t>ey components and concepts of an ANN:</a:t>
            </a:r>
          </a:p>
          <a:p>
            <a:pPr marL="342900" indent="-342900">
              <a:buAutoNum type="arabicPeriod"/>
            </a:pPr>
            <a:r>
              <a:rPr lang="en-US" b="1" i="0" dirty="0">
                <a:solidFill>
                  <a:srgbClr val="0D0D0D"/>
                </a:solidFill>
                <a:effectLst/>
                <a:latin typeface="Söhne"/>
              </a:rPr>
              <a:t>Neurons (Nodes)</a:t>
            </a:r>
            <a:endParaRPr lang="en-US" dirty="0">
              <a:solidFill>
                <a:srgbClr val="0D0D0D"/>
              </a:solidFill>
              <a:latin typeface="Söhne"/>
            </a:endParaRPr>
          </a:p>
          <a:p>
            <a:pPr marL="342900" indent="-342900">
              <a:buAutoNum type="arabicPeriod"/>
            </a:pPr>
            <a:r>
              <a:rPr lang="en-US" b="1" i="0" dirty="0">
                <a:solidFill>
                  <a:srgbClr val="0D0D0D"/>
                </a:solidFill>
                <a:effectLst/>
                <a:latin typeface="Söhne"/>
              </a:rPr>
              <a:t>Connections (Edges)</a:t>
            </a:r>
          </a:p>
          <a:p>
            <a:pPr marL="342900" indent="-342900">
              <a:buAutoNum type="arabicPeriod"/>
            </a:pPr>
            <a:r>
              <a:rPr lang="en-US" b="1" i="0" dirty="0">
                <a:solidFill>
                  <a:srgbClr val="0D0D0D"/>
                </a:solidFill>
                <a:effectLst/>
                <a:latin typeface="Söhne"/>
              </a:rPr>
              <a:t>Layers</a:t>
            </a:r>
            <a:endParaRPr lang="en-US" b="1" dirty="0"/>
          </a:p>
          <a:p>
            <a:endParaRPr lang="en-US" b="1" dirty="0"/>
          </a:p>
        </p:txBody>
      </p:sp>
    </p:spTree>
    <p:extLst>
      <p:ext uri="{BB962C8B-B14F-4D97-AF65-F5344CB8AC3E}">
        <p14:creationId xmlns:p14="http://schemas.microsoft.com/office/powerpoint/2010/main" val="41652816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50063-73E1-B9FE-7C75-3EB5320CBFA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0DCDA07-B967-52CF-E80A-403650436BFE}"/>
              </a:ext>
            </a:extLst>
          </p:cNvPr>
          <p:cNvSpPr txBox="1"/>
          <p:nvPr/>
        </p:nvSpPr>
        <p:spPr>
          <a:xfrm>
            <a:off x="683078" y="327745"/>
            <a:ext cx="10950121" cy="1292662"/>
          </a:xfrm>
          <a:prstGeom prst="rect">
            <a:avLst/>
          </a:prstGeom>
          <a:noFill/>
        </p:spPr>
        <p:txBody>
          <a:bodyPr wrap="square">
            <a:spAutoFit/>
          </a:bodyPr>
          <a:lstStyle/>
          <a:p>
            <a:r>
              <a:rPr lang="en-US" sz="2400" b="1" i="0" dirty="0">
                <a:solidFill>
                  <a:srgbClr val="C00000"/>
                </a:solidFill>
                <a:effectLst/>
                <a:latin typeface="Söhne"/>
              </a:rPr>
              <a:t>Structure of an Artificial Neuron: (Single Artificial Neuron)</a:t>
            </a:r>
          </a:p>
          <a:p>
            <a:r>
              <a:rPr lang="en-US" dirty="0">
                <a:solidFill>
                  <a:srgbClr val="0D0D0D"/>
                </a:solidFill>
                <a:latin typeface="Söhne"/>
              </a:rPr>
              <a:t>	</a:t>
            </a:r>
            <a:r>
              <a:rPr lang="en-US" b="0" i="0" dirty="0">
                <a:solidFill>
                  <a:srgbClr val="0D0D0D"/>
                </a:solidFill>
                <a:effectLst/>
                <a:latin typeface="Söhne"/>
              </a:rPr>
              <a:t> An </a:t>
            </a:r>
            <a:r>
              <a:rPr lang="en-US" b="1" i="0" dirty="0">
                <a:solidFill>
                  <a:srgbClr val="0D0D0D"/>
                </a:solidFill>
                <a:effectLst/>
                <a:latin typeface="Söhne"/>
              </a:rPr>
              <a:t>artificial neuron</a:t>
            </a:r>
            <a:r>
              <a:rPr lang="en-US" b="0" i="0" dirty="0">
                <a:solidFill>
                  <a:srgbClr val="0D0D0D"/>
                </a:solidFill>
                <a:effectLst/>
                <a:latin typeface="Söhne"/>
              </a:rPr>
              <a:t>, also known as a </a:t>
            </a:r>
            <a:r>
              <a:rPr lang="en-US" b="1" i="0" dirty="0">
                <a:solidFill>
                  <a:srgbClr val="0D0D0D"/>
                </a:solidFill>
                <a:effectLst/>
                <a:latin typeface="Söhne"/>
              </a:rPr>
              <a:t>perceptron</a:t>
            </a:r>
            <a:r>
              <a:rPr lang="en-US" b="0" i="0" dirty="0">
                <a:solidFill>
                  <a:srgbClr val="0D0D0D"/>
                </a:solidFill>
                <a:effectLst/>
                <a:latin typeface="Söhne"/>
              </a:rPr>
              <a:t>, </a:t>
            </a:r>
            <a:r>
              <a:rPr lang="en-US" b="1" i="0" dirty="0">
                <a:solidFill>
                  <a:schemeClr val="accent2">
                    <a:lumMod val="75000"/>
                  </a:schemeClr>
                </a:solidFill>
                <a:effectLst/>
                <a:latin typeface="Söhne"/>
              </a:rPr>
              <a:t>is the building block of artificial neural networks </a:t>
            </a:r>
            <a:r>
              <a:rPr lang="en-US" b="0" i="0" dirty="0">
                <a:solidFill>
                  <a:srgbClr val="0D0D0D"/>
                </a:solidFill>
                <a:effectLst/>
                <a:latin typeface="Söhne"/>
              </a:rPr>
              <a:t>(ANNs). It </a:t>
            </a:r>
            <a:r>
              <a:rPr lang="en-US" b="1" i="0" dirty="0">
                <a:solidFill>
                  <a:srgbClr val="00B0F0"/>
                </a:solidFill>
                <a:effectLst/>
                <a:latin typeface="Söhne"/>
              </a:rPr>
              <a:t>receives one or more input signals</a:t>
            </a:r>
            <a:r>
              <a:rPr lang="en-US" b="0" i="0" dirty="0">
                <a:solidFill>
                  <a:srgbClr val="0D0D0D"/>
                </a:solidFill>
                <a:effectLst/>
                <a:latin typeface="Söhne"/>
              </a:rPr>
              <a:t>, </a:t>
            </a:r>
            <a:r>
              <a:rPr lang="en-US" b="1" i="0" dirty="0">
                <a:solidFill>
                  <a:srgbClr val="00B0F0"/>
                </a:solidFill>
                <a:effectLst/>
                <a:latin typeface="Söhne"/>
              </a:rPr>
              <a:t>processes them using weights </a:t>
            </a:r>
            <a:r>
              <a:rPr lang="en-US" b="0" i="0" dirty="0">
                <a:solidFill>
                  <a:srgbClr val="0D0D0D"/>
                </a:solidFill>
                <a:effectLst/>
                <a:latin typeface="Söhne"/>
              </a:rPr>
              <a:t>and </a:t>
            </a:r>
            <a:r>
              <a:rPr lang="en-US" b="1" i="0" dirty="0">
                <a:solidFill>
                  <a:srgbClr val="0D0D0D"/>
                </a:solidFill>
                <a:effectLst/>
                <a:latin typeface="Söhne"/>
              </a:rPr>
              <a:t>a transfer function</a:t>
            </a:r>
            <a:r>
              <a:rPr lang="en-US" b="0" i="0" dirty="0">
                <a:solidFill>
                  <a:srgbClr val="0D0D0D"/>
                </a:solidFill>
                <a:effectLst/>
                <a:latin typeface="Söhne"/>
              </a:rPr>
              <a:t>, and </a:t>
            </a:r>
            <a:r>
              <a:rPr lang="en-US" b="1" i="0" dirty="0">
                <a:solidFill>
                  <a:srgbClr val="00B0F0"/>
                </a:solidFill>
                <a:effectLst/>
                <a:latin typeface="Söhne"/>
              </a:rPr>
              <a:t>produces an output signal.</a:t>
            </a:r>
            <a:r>
              <a:rPr lang="en-US" b="0" i="0" dirty="0">
                <a:solidFill>
                  <a:srgbClr val="0D0D0D"/>
                </a:solidFill>
                <a:effectLst/>
                <a:latin typeface="Söhne"/>
              </a:rPr>
              <a:t> The structure of an artificial neuron typically consists of the following component.</a:t>
            </a:r>
          </a:p>
        </p:txBody>
      </p:sp>
      <p:pic>
        <p:nvPicPr>
          <p:cNvPr id="1028" name="Picture 4" descr="Types Of Activation Function in ANN - GeeksforGeeks">
            <a:extLst>
              <a:ext uri="{FF2B5EF4-FFF2-40B4-BE49-F238E27FC236}">
                <a16:creationId xmlns:a16="http://schemas.microsoft.com/office/drawing/2014/main" id="{3E96916E-5035-27CA-A512-3A5E79609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078" y="1670568"/>
            <a:ext cx="10261730" cy="50288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990D43-16FC-E353-87B7-C32EFE9DA4D1}"/>
              </a:ext>
            </a:extLst>
          </p:cNvPr>
          <p:cNvSpPr txBox="1"/>
          <p:nvPr/>
        </p:nvSpPr>
        <p:spPr>
          <a:xfrm>
            <a:off x="6454450" y="1927902"/>
            <a:ext cx="4172909" cy="400110"/>
          </a:xfrm>
          <a:prstGeom prst="rect">
            <a:avLst/>
          </a:prstGeom>
          <a:noFill/>
        </p:spPr>
        <p:txBody>
          <a:bodyPr wrap="square">
            <a:spAutoFit/>
          </a:bodyPr>
          <a:lstStyle/>
          <a:p>
            <a:r>
              <a:rPr lang="en-US" sz="2000" b="1" dirty="0"/>
              <a:t>Structure of a Single Artificial Neuron</a:t>
            </a:r>
          </a:p>
        </p:txBody>
      </p:sp>
    </p:spTree>
    <p:extLst>
      <p:ext uri="{BB962C8B-B14F-4D97-AF65-F5344CB8AC3E}">
        <p14:creationId xmlns:p14="http://schemas.microsoft.com/office/powerpoint/2010/main" val="23725852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408453-E184-BE0D-CF2B-A15EB5337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38" y="994199"/>
            <a:ext cx="11126164" cy="4869602"/>
          </a:xfrm>
          <a:prstGeom prst="rect">
            <a:avLst/>
          </a:prstGeom>
        </p:spPr>
      </p:pic>
    </p:spTree>
    <p:extLst>
      <p:ext uri="{BB962C8B-B14F-4D97-AF65-F5344CB8AC3E}">
        <p14:creationId xmlns:p14="http://schemas.microsoft.com/office/powerpoint/2010/main" val="41150186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9D38D-F920-27C0-0F37-8AA30C575E20}"/>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44E42C65-39BE-D1E0-F7B6-58704A89AAA9}"/>
              </a:ext>
            </a:extLst>
          </p:cNvPr>
          <p:cNvSpPr txBox="1"/>
          <p:nvPr/>
        </p:nvSpPr>
        <p:spPr>
          <a:xfrm>
            <a:off x="505797" y="343146"/>
            <a:ext cx="11180405" cy="5509200"/>
          </a:xfrm>
          <a:prstGeom prst="rect">
            <a:avLst/>
          </a:prstGeom>
          <a:noFill/>
        </p:spPr>
        <p:txBody>
          <a:bodyPr wrap="square">
            <a:spAutoFit/>
          </a:bodyPr>
          <a:lstStyle/>
          <a:p>
            <a:pPr marL="342900" indent="-342900" algn="l">
              <a:buAutoNum type="arabicPeriod"/>
            </a:pPr>
            <a:r>
              <a:rPr lang="en-US" sz="2200" b="1" i="0" dirty="0">
                <a:solidFill>
                  <a:srgbClr val="0D0D0D"/>
                </a:solidFill>
                <a:effectLst/>
                <a:latin typeface="Söhne"/>
              </a:rPr>
              <a:t>Inputs:</a:t>
            </a:r>
            <a:r>
              <a:rPr lang="en-US" sz="2200" b="0" i="0" dirty="0">
                <a:solidFill>
                  <a:srgbClr val="0D0D0D"/>
                </a:solidFill>
                <a:effectLst/>
                <a:latin typeface="Söhne"/>
              </a:rPr>
              <a:t> </a:t>
            </a:r>
          </a:p>
          <a:p>
            <a:pPr lvl="1"/>
            <a:r>
              <a:rPr lang="en-US" sz="2200" b="0" i="0" dirty="0">
                <a:solidFill>
                  <a:srgbClr val="0D0D0D"/>
                </a:solidFill>
                <a:effectLst/>
                <a:latin typeface="Söhne"/>
              </a:rPr>
              <a:t>	An artificial neuron </a:t>
            </a:r>
            <a:r>
              <a:rPr lang="en-US" sz="2200" b="1" i="0" dirty="0">
                <a:solidFill>
                  <a:srgbClr val="0D0D0D"/>
                </a:solidFill>
                <a:effectLst/>
                <a:latin typeface="Söhne"/>
              </a:rPr>
              <a:t>receives input signals </a:t>
            </a:r>
            <a:r>
              <a:rPr lang="en-US" sz="2200" b="0" i="0" dirty="0">
                <a:solidFill>
                  <a:srgbClr val="0D0D0D"/>
                </a:solidFill>
                <a:effectLst/>
                <a:latin typeface="Söhne"/>
              </a:rPr>
              <a:t>from </a:t>
            </a:r>
            <a:r>
              <a:rPr lang="en-US" sz="2200" b="1" i="0" dirty="0">
                <a:solidFill>
                  <a:srgbClr val="0D0D0D"/>
                </a:solidFill>
                <a:effectLst/>
                <a:latin typeface="Söhne"/>
              </a:rPr>
              <a:t>other neurons </a:t>
            </a:r>
            <a:r>
              <a:rPr lang="en-US" sz="2200" b="0" i="0" dirty="0">
                <a:solidFill>
                  <a:srgbClr val="0D0D0D"/>
                </a:solidFill>
                <a:effectLst/>
                <a:latin typeface="Söhne"/>
              </a:rPr>
              <a:t>or </a:t>
            </a:r>
            <a:r>
              <a:rPr lang="en-US" sz="2200" b="1" i="0" dirty="0">
                <a:solidFill>
                  <a:srgbClr val="0D0D0D"/>
                </a:solidFill>
                <a:effectLst/>
                <a:latin typeface="Söhne"/>
              </a:rPr>
              <a:t>external sources</a:t>
            </a:r>
            <a:r>
              <a:rPr lang="en-US" sz="2200" b="0" i="0" dirty="0">
                <a:solidFill>
                  <a:srgbClr val="0D0D0D"/>
                </a:solidFill>
                <a:effectLst/>
                <a:latin typeface="Söhne"/>
              </a:rPr>
              <a:t>. Each input is </a:t>
            </a:r>
            <a:r>
              <a:rPr lang="en-US" sz="2200" b="1" i="0" dirty="0">
                <a:solidFill>
                  <a:srgbClr val="0D0D0D"/>
                </a:solidFill>
                <a:effectLst/>
                <a:latin typeface="Söhne"/>
              </a:rPr>
              <a:t>associated with a weight </a:t>
            </a:r>
            <a:r>
              <a:rPr lang="en-US" sz="2200" b="0" i="0" dirty="0">
                <a:solidFill>
                  <a:srgbClr val="0D0D0D"/>
                </a:solidFill>
                <a:effectLst/>
                <a:latin typeface="Söhne"/>
              </a:rPr>
              <a:t>that represents the </a:t>
            </a:r>
            <a:r>
              <a:rPr lang="en-US" sz="2200" b="1" i="0" dirty="0">
                <a:solidFill>
                  <a:srgbClr val="C00000"/>
                </a:solidFill>
                <a:effectLst/>
                <a:latin typeface="Söhne"/>
              </a:rPr>
              <a:t>strength</a:t>
            </a:r>
            <a:r>
              <a:rPr lang="en-US" sz="2200" b="1" i="0" dirty="0">
                <a:solidFill>
                  <a:srgbClr val="0D0D0D"/>
                </a:solidFill>
                <a:effectLst/>
                <a:latin typeface="Söhne"/>
              </a:rPr>
              <a:t> or </a:t>
            </a:r>
            <a:r>
              <a:rPr lang="en-US" sz="2200" b="1" i="0" dirty="0">
                <a:solidFill>
                  <a:srgbClr val="C00000"/>
                </a:solidFill>
                <a:effectLst/>
                <a:latin typeface="Söhne"/>
              </a:rPr>
              <a:t>importance of that input signal </a:t>
            </a:r>
            <a:r>
              <a:rPr lang="en-US" sz="2200" b="0" i="0" dirty="0">
                <a:solidFill>
                  <a:srgbClr val="0D0D0D"/>
                </a:solidFill>
                <a:effectLst/>
                <a:latin typeface="Söhne"/>
              </a:rPr>
              <a:t>to the neuron.</a:t>
            </a:r>
            <a:endParaRPr lang="en-US" sz="2200" dirty="0">
              <a:solidFill>
                <a:srgbClr val="0D0D0D"/>
              </a:solidFill>
              <a:latin typeface="Söhne"/>
            </a:endParaRPr>
          </a:p>
          <a:p>
            <a:pPr lvl="1"/>
            <a:endParaRPr lang="en-US" sz="2200" b="0" i="0" dirty="0">
              <a:solidFill>
                <a:srgbClr val="0D0D0D"/>
              </a:solidFill>
              <a:effectLst/>
              <a:latin typeface="Söhne"/>
            </a:endParaRPr>
          </a:p>
          <a:p>
            <a:pPr algn="l">
              <a:buFont typeface="+mj-lt"/>
              <a:buAutoNum type="arabicPeriod"/>
            </a:pPr>
            <a:r>
              <a:rPr lang="en-US" sz="2200" b="1" i="0" dirty="0">
                <a:solidFill>
                  <a:srgbClr val="0D0D0D"/>
                </a:solidFill>
                <a:effectLst/>
                <a:latin typeface="Söhne"/>
              </a:rPr>
              <a:t> Weights:</a:t>
            </a:r>
            <a:r>
              <a:rPr lang="en-US" sz="2200" b="0" i="0" dirty="0">
                <a:solidFill>
                  <a:srgbClr val="0D0D0D"/>
                </a:solidFill>
                <a:effectLst/>
                <a:latin typeface="Söhne"/>
              </a:rPr>
              <a:t> </a:t>
            </a:r>
          </a:p>
          <a:p>
            <a:pPr lvl="1"/>
            <a:r>
              <a:rPr lang="en-US" sz="2200" dirty="0">
                <a:solidFill>
                  <a:srgbClr val="0D0D0D"/>
                </a:solidFill>
                <a:latin typeface="Söhne"/>
              </a:rPr>
              <a:t>	</a:t>
            </a:r>
            <a:r>
              <a:rPr lang="en-US" sz="2200" b="0" i="0" dirty="0">
                <a:solidFill>
                  <a:srgbClr val="0D0D0D"/>
                </a:solidFill>
                <a:effectLst/>
                <a:latin typeface="Söhne"/>
              </a:rPr>
              <a:t>The weights </a:t>
            </a:r>
            <a:r>
              <a:rPr lang="en-US" sz="2200" b="1" i="0" dirty="0">
                <a:solidFill>
                  <a:srgbClr val="0D0D0D"/>
                </a:solidFill>
                <a:effectLst/>
                <a:latin typeface="Söhne"/>
              </a:rPr>
              <a:t>assigned to the inputs </a:t>
            </a:r>
            <a:r>
              <a:rPr lang="en-US" sz="2200" b="1" i="0" dirty="0">
                <a:solidFill>
                  <a:srgbClr val="C00000"/>
                </a:solidFill>
                <a:effectLst/>
                <a:latin typeface="Söhne"/>
              </a:rPr>
              <a:t>determine how much influence each input has on the neuron's output</a:t>
            </a:r>
            <a:r>
              <a:rPr lang="en-US" sz="2200" b="0" i="0" dirty="0">
                <a:solidFill>
                  <a:srgbClr val="C00000"/>
                </a:solidFill>
                <a:effectLst/>
                <a:latin typeface="Söhne"/>
              </a:rPr>
              <a:t>. </a:t>
            </a:r>
            <a:r>
              <a:rPr lang="en-US" sz="2200" b="0" i="0" dirty="0">
                <a:solidFill>
                  <a:srgbClr val="0D0D0D"/>
                </a:solidFill>
                <a:effectLst/>
                <a:latin typeface="Söhne"/>
              </a:rPr>
              <a:t>A higher weight </a:t>
            </a:r>
            <a:r>
              <a:rPr lang="en-US" sz="2200" b="1" i="0" dirty="0">
                <a:solidFill>
                  <a:srgbClr val="C00000"/>
                </a:solidFill>
                <a:effectLst/>
                <a:latin typeface="Söhne"/>
              </a:rPr>
              <a:t>amplifies</a:t>
            </a:r>
            <a:r>
              <a:rPr lang="en-US" sz="2200" b="0" i="0" dirty="0">
                <a:solidFill>
                  <a:srgbClr val="0D0D0D"/>
                </a:solidFill>
                <a:effectLst/>
                <a:latin typeface="Söhne"/>
              </a:rPr>
              <a:t> the input signal's </a:t>
            </a:r>
            <a:r>
              <a:rPr lang="en-US" sz="2200" b="1" i="0" dirty="0">
                <a:solidFill>
                  <a:srgbClr val="C00000"/>
                </a:solidFill>
                <a:effectLst/>
                <a:latin typeface="Söhne"/>
              </a:rPr>
              <a:t>contribution</a:t>
            </a:r>
            <a:r>
              <a:rPr lang="en-US" sz="2200" b="0" i="0" dirty="0">
                <a:solidFill>
                  <a:srgbClr val="0D0D0D"/>
                </a:solidFill>
                <a:effectLst/>
                <a:latin typeface="Söhne"/>
              </a:rPr>
              <a:t>, while a lower weight </a:t>
            </a:r>
            <a:r>
              <a:rPr lang="en-US" sz="2200" b="1" i="0" dirty="0">
                <a:solidFill>
                  <a:srgbClr val="C00000"/>
                </a:solidFill>
                <a:effectLst/>
                <a:latin typeface="Söhne"/>
              </a:rPr>
              <a:t>diminishes</a:t>
            </a:r>
            <a:r>
              <a:rPr lang="en-US" sz="2200" b="0" i="0" dirty="0">
                <a:solidFill>
                  <a:srgbClr val="0D0D0D"/>
                </a:solidFill>
                <a:effectLst/>
                <a:latin typeface="Söhne"/>
              </a:rPr>
              <a:t> it. The weights are parameters of the neuron that are adj</a:t>
            </a:r>
            <a:r>
              <a:rPr lang="en-US" sz="2200" b="1" i="0" dirty="0">
                <a:solidFill>
                  <a:srgbClr val="C00000"/>
                </a:solidFill>
                <a:effectLst/>
                <a:latin typeface="Söhne"/>
              </a:rPr>
              <a:t>usted during the training process </a:t>
            </a:r>
            <a:r>
              <a:rPr lang="en-US" sz="2200" b="0" i="0" dirty="0">
                <a:solidFill>
                  <a:srgbClr val="0D0D0D"/>
                </a:solidFill>
                <a:effectLst/>
                <a:latin typeface="Söhne"/>
              </a:rPr>
              <a:t>to </a:t>
            </a:r>
            <a:r>
              <a:rPr lang="en-US" sz="2200" b="1" i="0" dirty="0">
                <a:solidFill>
                  <a:srgbClr val="0D0D0D"/>
                </a:solidFill>
                <a:effectLst/>
                <a:latin typeface="Söhne"/>
              </a:rPr>
              <a:t>optimize</a:t>
            </a:r>
            <a:r>
              <a:rPr lang="en-US" sz="2200" b="0" i="0" dirty="0">
                <a:solidFill>
                  <a:srgbClr val="0D0D0D"/>
                </a:solidFill>
                <a:effectLst/>
                <a:latin typeface="Söhne"/>
              </a:rPr>
              <a:t> the </a:t>
            </a:r>
            <a:r>
              <a:rPr lang="en-US" sz="2200" b="1" i="0" dirty="0">
                <a:solidFill>
                  <a:srgbClr val="0D0D0D"/>
                </a:solidFill>
                <a:effectLst/>
                <a:latin typeface="Söhne"/>
              </a:rPr>
              <a:t>network's</a:t>
            </a:r>
            <a:r>
              <a:rPr lang="en-US" sz="2200" b="0" i="0" dirty="0">
                <a:solidFill>
                  <a:srgbClr val="0D0D0D"/>
                </a:solidFill>
                <a:effectLst/>
                <a:latin typeface="Söhne"/>
              </a:rPr>
              <a:t> </a:t>
            </a:r>
            <a:r>
              <a:rPr lang="en-US" sz="2200" b="1" i="0" dirty="0">
                <a:solidFill>
                  <a:srgbClr val="0D0D0D"/>
                </a:solidFill>
                <a:effectLst/>
                <a:latin typeface="Söhne"/>
              </a:rPr>
              <a:t>performance</a:t>
            </a:r>
            <a:r>
              <a:rPr lang="en-US" sz="2200" b="0" i="0" dirty="0">
                <a:solidFill>
                  <a:srgbClr val="0D0D0D"/>
                </a:solidFill>
                <a:effectLst/>
                <a:latin typeface="Söhne"/>
              </a:rPr>
              <a:t>.</a:t>
            </a:r>
          </a:p>
          <a:p>
            <a:pPr algn="l"/>
            <a:endParaRPr lang="en-US" sz="2200" b="0" i="0" dirty="0">
              <a:solidFill>
                <a:srgbClr val="0D0D0D"/>
              </a:solidFill>
              <a:effectLst/>
              <a:latin typeface="Söhne"/>
            </a:endParaRPr>
          </a:p>
          <a:p>
            <a:pPr algn="l"/>
            <a:r>
              <a:rPr lang="en-US" sz="2200" b="1" i="0" dirty="0">
                <a:solidFill>
                  <a:srgbClr val="0D0D0D"/>
                </a:solidFill>
                <a:effectLst/>
                <a:latin typeface="Söhne"/>
              </a:rPr>
              <a:t>3. Summation:</a:t>
            </a:r>
            <a:r>
              <a:rPr lang="en-US" sz="2200" b="0" i="0" dirty="0">
                <a:solidFill>
                  <a:srgbClr val="0D0D0D"/>
                </a:solidFill>
                <a:effectLst/>
                <a:latin typeface="Söhne"/>
              </a:rPr>
              <a:t> </a:t>
            </a:r>
          </a:p>
          <a:p>
            <a:pPr lvl="1"/>
            <a:r>
              <a:rPr lang="en-US" sz="2200" dirty="0">
                <a:solidFill>
                  <a:srgbClr val="0D0D0D"/>
                </a:solidFill>
                <a:latin typeface="Söhne"/>
              </a:rPr>
              <a:t>	</a:t>
            </a:r>
            <a:r>
              <a:rPr lang="en-US" sz="2200" b="0" i="0" dirty="0">
                <a:solidFill>
                  <a:srgbClr val="0D0D0D"/>
                </a:solidFill>
                <a:effectLst/>
                <a:latin typeface="Söhne"/>
              </a:rPr>
              <a:t>The </a:t>
            </a:r>
            <a:r>
              <a:rPr lang="en-US" sz="2200" b="1" i="0" dirty="0">
                <a:solidFill>
                  <a:srgbClr val="C00000"/>
                </a:solidFill>
                <a:effectLst/>
                <a:latin typeface="Söhne"/>
              </a:rPr>
              <a:t>neuron computes a weighted sum of its inputs </a:t>
            </a:r>
            <a:r>
              <a:rPr lang="en-US" sz="2200" b="1" i="0" dirty="0">
                <a:solidFill>
                  <a:srgbClr val="00B0F0"/>
                </a:solidFill>
                <a:effectLst/>
                <a:latin typeface="Söhne"/>
              </a:rPr>
              <a:t>by multiplying each input signal by its corresponding weight and summing up the results</a:t>
            </a:r>
            <a:r>
              <a:rPr lang="en-US" sz="2200" b="1" i="0" dirty="0">
                <a:solidFill>
                  <a:srgbClr val="0D0D0D"/>
                </a:solidFill>
                <a:effectLst/>
                <a:latin typeface="Söhne"/>
              </a:rPr>
              <a:t>. </a:t>
            </a:r>
            <a:r>
              <a:rPr lang="en-US" sz="2200" b="0" i="0" dirty="0">
                <a:solidFill>
                  <a:srgbClr val="0D0D0D"/>
                </a:solidFill>
                <a:effectLst/>
                <a:latin typeface="Söhne"/>
              </a:rPr>
              <a:t>Mathematically, this can be represented as the dot product of the input vector and weight vector, followed by adding a bias term</a:t>
            </a:r>
          </a:p>
        </p:txBody>
      </p:sp>
      <p:pic>
        <p:nvPicPr>
          <p:cNvPr id="10" name="image63.jpeg">
            <a:extLst>
              <a:ext uri="{FF2B5EF4-FFF2-40B4-BE49-F238E27FC236}">
                <a16:creationId xmlns:a16="http://schemas.microsoft.com/office/drawing/2014/main" id="{DBE13087-620B-2019-EFE0-4C0BBE5BFCBE}"/>
              </a:ext>
            </a:extLst>
          </p:cNvPr>
          <p:cNvPicPr>
            <a:picLocks noChangeAspect="1"/>
          </p:cNvPicPr>
          <p:nvPr/>
        </p:nvPicPr>
        <p:blipFill>
          <a:blip r:embed="rId2" cstate="print"/>
          <a:stretch>
            <a:fillRect/>
          </a:stretch>
        </p:blipFill>
        <p:spPr>
          <a:xfrm>
            <a:off x="2977475" y="5574752"/>
            <a:ext cx="2966124" cy="1073020"/>
          </a:xfrm>
          <a:prstGeom prst="rect">
            <a:avLst/>
          </a:prstGeom>
        </p:spPr>
      </p:pic>
      <p:sp>
        <p:nvSpPr>
          <p:cNvPr id="3" name="TextBox 2">
            <a:extLst>
              <a:ext uri="{FF2B5EF4-FFF2-40B4-BE49-F238E27FC236}">
                <a16:creationId xmlns:a16="http://schemas.microsoft.com/office/drawing/2014/main" id="{34983C84-FB01-37B5-976F-3154C418E168}"/>
              </a:ext>
            </a:extLst>
          </p:cNvPr>
          <p:cNvSpPr txBox="1"/>
          <p:nvPr/>
        </p:nvSpPr>
        <p:spPr>
          <a:xfrm>
            <a:off x="6096000" y="5483014"/>
            <a:ext cx="6187443" cy="1323439"/>
          </a:xfrm>
          <a:prstGeom prst="rect">
            <a:avLst/>
          </a:prstGeom>
          <a:noFill/>
        </p:spPr>
        <p:txBody>
          <a:bodyPr wrap="square">
            <a:spAutoFit/>
          </a:bodyPr>
          <a:lstStyle/>
          <a:p>
            <a:r>
              <a:rPr lang="en-US" sz="2000" b="1" dirty="0">
                <a:solidFill>
                  <a:srgbClr val="C00000"/>
                </a:solidFill>
              </a:rPr>
              <a:t>Note: </a:t>
            </a:r>
            <a:r>
              <a:rPr lang="en-US" sz="2000" dirty="0"/>
              <a:t>The summation process serves several important purposes: 1. </a:t>
            </a:r>
            <a:r>
              <a:rPr lang="en-US" sz="2000" b="1" i="0" dirty="0">
                <a:solidFill>
                  <a:srgbClr val="0D0D0D"/>
                </a:solidFill>
                <a:effectLst/>
                <a:latin typeface="Söhne"/>
              </a:rPr>
              <a:t>Combining Inputs</a:t>
            </a:r>
          </a:p>
          <a:p>
            <a:r>
              <a:rPr lang="en-US" sz="2000" b="1" dirty="0">
                <a:solidFill>
                  <a:srgbClr val="0D0D0D"/>
                </a:solidFill>
                <a:latin typeface="Söhne"/>
              </a:rPr>
              <a:t>	 2. </a:t>
            </a:r>
            <a:r>
              <a:rPr lang="en-US" sz="2000" b="1" i="0" dirty="0">
                <a:solidFill>
                  <a:srgbClr val="0D0D0D"/>
                </a:solidFill>
                <a:effectLst/>
                <a:latin typeface="Söhne"/>
              </a:rPr>
              <a:t>Weighted Sum Calculation</a:t>
            </a:r>
          </a:p>
          <a:p>
            <a:r>
              <a:rPr lang="en-US" sz="2000" b="1" dirty="0">
                <a:solidFill>
                  <a:srgbClr val="0D0D0D"/>
                </a:solidFill>
                <a:latin typeface="Söhne"/>
              </a:rPr>
              <a:t>	 3. </a:t>
            </a:r>
            <a:r>
              <a:rPr lang="en-US" sz="2000" b="1" i="0" dirty="0">
                <a:solidFill>
                  <a:srgbClr val="0D0D0D"/>
                </a:solidFill>
                <a:effectLst/>
                <a:latin typeface="Söhne"/>
              </a:rPr>
              <a:t>Linear Transformation and so on.</a:t>
            </a:r>
            <a:endParaRPr lang="en-US" sz="2000" dirty="0"/>
          </a:p>
        </p:txBody>
      </p:sp>
    </p:spTree>
    <p:extLst>
      <p:ext uri="{BB962C8B-B14F-4D97-AF65-F5344CB8AC3E}">
        <p14:creationId xmlns:p14="http://schemas.microsoft.com/office/powerpoint/2010/main" val="15203220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F8CB1-26BF-C147-A65B-16B4E61051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0781FC-6B70-673B-64F7-507086D7441C}"/>
              </a:ext>
            </a:extLst>
          </p:cNvPr>
          <p:cNvSpPr txBox="1"/>
          <p:nvPr/>
        </p:nvSpPr>
        <p:spPr>
          <a:xfrm>
            <a:off x="533244" y="399417"/>
            <a:ext cx="10947140" cy="5355312"/>
          </a:xfrm>
          <a:prstGeom prst="rect">
            <a:avLst/>
          </a:prstGeom>
          <a:noFill/>
        </p:spPr>
        <p:txBody>
          <a:bodyPr wrap="square">
            <a:spAutoFit/>
          </a:bodyPr>
          <a:lstStyle/>
          <a:p>
            <a:pPr algn="l"/>
            <a:r>
              <a:rPr lang="en-US" sz="2200" b="1" i="0" dirty="0">
                <a:solidFill>
                  <a:srgbClr val="0D0D0D"/>
                </a:solidFill>
                <a:effectLst/>
                <a:latin typeface="Söhne"/>
              </a:rPr>
              <a:t>4. Activation Function:</a:t>
            </a:r>
            <a:r>
              <a:rPr lang="en-US" sz="2200" b="0" i="0" dirty="0">
                <a:solidFill>
                  <a:srgbClr val="0D0D0D"/>
                </a:solidFill>
                <a:effectLst/>
                <a:latin typeface="Söhne"/>
              </a:rPr>
              <a:t>  (</a:t>
            </a:r>
            <a:r>
              <a:rPr lang="en-US" sz="2200" b="1" i="0" dirty="0">
                <a:solidFill>
                  <a:srgbClr val="C00000"/>
                </a:solidFill>
                <a:effectLst/>
                <a:latin typeface="Söhne"/>
              </a:rPr>
              <a:t>T</a:t>
            </a:r>
            <a:r>
              <a:rPr lang="en-US" sz="2200" b="1" dirty="0">
                <a:solidFill>
                  <a:srgbClr val="C00000"/>
                </a:solidFill>
                <a:latin typeface="Söhne"/>
              </a:rPr>
              <a:t>hreshold</a:t>
            </a:r>
            <a:r>
              <a:rPr lang="en-US" sz="2200" b="1" i="0" dirty="0">
                <a:solidFill>
                  <a:srgbClr val="C00000"/>
                </a:solidFill>
                <a:effectLst/>
                <a:latin typeface="Söhne"/>
              </a:rPr>
              <a:t> Activation Function </a:t>
            </a:r>
            <a:r>
              <a:rPr lang="en-US" sz="2200" b="0" i="0" dirty="0">
                <a:solidFill>
                  <a:srgbClr val="0D0D0D"/>
                </a:solidFill>
                <a:effectLst/>
                <a:latin typeface="Söhne"/>
              </a:rPr>
              <a:t>or </a:t>
            </a:r>
            <a:r>
              <a:rPr lang="en-US" sz="2200" b="1" i="0" dirty="0">
                <a:solidFill>
                  <a:srgbClr val="C00000"/>
                </a:solidFill>
                <a:effectLst/>
                <a:latin typeface="Söhne"/>
              </a:rPr>
              <a:t>S</a:t>
            </a:r>
            <a:r>
              <a:rPr lang="en-US" sz="2200" b="1" dirty="0">
                <a:solidFill>
                  <a:srgbClr val="C00000"/>
                </a:solidFill>
                <a:latin typeface="Söhne"/>
              </a:rPr>
              <a:t>quashing function</a:t>
            </a:r>
            <a:r>
              <a:rPr lang="en-US" sz="2200" dirty="0">
                <a:latin typeface="Söhne"/>
              </a:rPr>
              <a:t>)</a:t>
            </a:r>
            <a:endParaRPr lang="en-US" sz="2200" b="0" i="0" dirty="0">
              <a:solidFill>
                <a:srgbClr val="0D0D0D"/>
              </a:solidFill>
              <a:effectLst/>
              <a:latin typeface="Söhne"/>
            </a:endParaRPr>
          </a:p>
          <a:p>
            <a:pPr algn="l"/>
            <a:r>
              <a:rPr lang="en-US" sz="2000" dirty="0">
                <a:solidFill>
                  <a:srgbClr val="0D0D0D"/>
                </a:solidFill>
                <a:latin typeface="Söhne"/>
              </a:rPr>
              <a:t>	</a:t>
            </a:r>
            <a:r>
              <a:rPr lang="en-US" sz="2000" b="0" i="0" dirty="0">
                <a:solidFill>
                  <a:srgbClr val="0D0D0D"/>
                </a:solidFill>
                <a:effectLst/>
                <a:latin typeface="Söhne"/>
              </a:rPr>
              <a:t>The </a:t>
            </a:r>
            <a:r>
              <a:rPr lang="en-US" sz="2000" b="1" i="0" dirty="0">
                <a:solidFill>
                  <a:srgbClr val="0D0D0D"/>
                </a:solidFill>
                <a:effectLst/>
                <a:latin typeface="Söhne"/>
              </a:rPr>
              <a:t>weighted sum </a:t>
            </a:r>
            <a:r>
              <a:rPr lang="en-US" sz="2000" b="0" i="0" dirty="0">
                <a:solidFill>
                  <a:srgbClr val="0D0D0D"/>
                </a:solidFill>
                <a:effectLst/>
                <a:latin typeface="Söhne"/>
              </a:rPr>
              <a:t>is then </a:t>
            </a:r>
            <a:r>
              <a:rPr lang="en-US" sz="2000" b="1" i="0" dirty="0">
                <a:solidFill>
                  <a:srgbClr val="0D0D0D"/>
                </a:solidFill>
                <a:effectLst/>
                <a:latin typeface="Söhne"/>
              </a:rPr>
              <a:t>passed through an activation function</a:t>
            </a:r>
            <a:r>
              <a:rPr lang="en-US" sz="2000" b="0" i="0" dirty="0">
                <a:solidFill>
                  <a:srgbClr val="0D0D0D"/>
                </a:solidFill>
                <a:effectLst/>
                <a:latin typeface="Söhne"/>
              </a:rPr>
              <a:t>, which introduces </a:t>
            </a:r>
            <a:r>
              <a:rPr lang="en-US" sz="2000" b="1" i="0" dirty="0">
                <a:solidFill>
                  <a:srgbClr val="C00000"/>
                </a:solidFill>
                <a:effectLst/>
                <a:latin typeface="Söhne"/>
              </a:rPr>
              <a:t>non-linearity </a:t>
            </a:r>
            <a:r>
              <a:rPr lang="en-US" sz="2000" b="0" i="0" dirty="0">
                <a:solidFill>
                  <a:srgbClr val="0D0D0D"/>
                </a:solidFill>
                <a:effectLst/>
                <a:latin typeface="Söhne"/>
              </a:rPr>
              <a:t>to the neuron's output. </a:t>
            </a:r>
          </a:p>
          <a:p>
            <a:pPr algn="l"/>
            <a:r>
              <a:rPr lang="en-US" sz="2000" dirty="0">
                <a:solidFill>
                  <a:srgbClr val="0D0D0D"/>
                </a:solidFill>
                <a:latin typeface="Söhne"/>
              </a:rPr>
              <a:t>	</a:t>
            </a:r>
            <a:r>
              <a:rPr lang="en-US" sz="2000" b="1" i="0" dirty="0">
                <a:solidFill>
                  <a:srgbClr val="0D0D0D"/>
                </a:solidFill>
                <a:effectLst/>
                <a:latin typeface="Söhne"/>
              </a:rPr>
              <a:t>Non-linearity refers </a:t>
            </a:r>
            <a:r>
              <a:rPr lang="en-US" sz="2000" i="0" dirty="0">
                <a:solidFill>
                  <a:srgbClr val="0D0D0D"/>
                </a:solidFill>
                <a:effectLst/>
                <a:latin typeface="Söhne"/>
              </a:rPr>
              <a:t>to the property of activation functions that </a:t>
            </a:r>
            <a:r>
              <a:rPr lang="en-US" sz="2000" b="1" i="0" dirty="0">
                <a:solidFill>
                  <a:srgbClr val="C00000"/>
                </a:solidFill>
                <a:effectLst/>
                <a:latin typeface="Söhne"/>
              </a:rPr>
              <a:t>enables neural networks to model and learn complex, non-linear relationships in the data</a:t>
            </a:r>
            <a:r>
              <a:rPr lang="en-US" sz="2000" i="0" dirty="0">
                <a:solidFill>
                  <a:srgbClr val="0D0D0D"/>
                </a:solidFill>
                <a:effectLst/>
                <a:latin typeface="Söhne"/>
              </a:rPr>
              <a:t>. </a:t>
            </a:r>
          </a:p>
          <a:p>
            <a:pPr algn="l"/>
            <a:r>
              <a:rPr lang="en-US" sz="2000" b="0" dirty="0">
                <a:solidFill>
                  <a:srgbClr val="0D0D0D"/>
                </a:solidFill>
                <a:latin typeface="Söhne"/>
              </a:rPr>
              <a:t>	</a:t>
            </a:r>
            <a:r>
              <a:rPr lang="en-US" sz="2000" b="1" i="0" dirty="0">
                <a:solidFill>
                  <a:srgbClr val="00B0F0"/>
                </a:solidFill>
                <a:effectLst/>
                <a:latin typeface="Söhne"/>
              </a:rPr>
              <a:t>Without activation functions, neural networks would only be capable of representing linear relationships between inputs and outputs.</a:t>
            </a:r>
          </a:p>
          <a:p>
            <a:pPr algn="l"/>
            <a:r>
              <a:rPr lang="en-US" sz="2000" dirty="0">
                <a:solidFill>
                  <a:srgbClr val="0D0D0D"/>
                </a:solidFill>
                <a:latin typeface="Söhne"/>
              </a:rPr>
              <a:t>	</a:t>
            </a:r>
            <a:r>
              <a:rPr lang="en-US" sz="2000" b="0" i="0" dirty="0">
                <a:solidFill>
                  <a:srgbClr val="0D0D0D"/>
                </a:solidFill>
                <a:effectLst/>
                <a:latin typeface="Söhne"/>
              </a:rPr>
              <a:t>Activation functions </a:t>
            </a:r>
            <a:r>
              <a:rPr lang="en-US" sz="2000" b="1" i="0" dirty="0">
                <a:solidFill>
                  <a:srgbClr val="0D0D0D"/>
                </a:solidFill>
                <a:effectLst/>
                <a:latin typeface="Söhne"/>
              </a:rPr>
              <a:t>introduce non-linearity by applying a </a:t>
            </a:r>
            <a:r>
              <a:rPr lang="en-US" sz="2000" b="1" i="0" dirty="0">
                <a:solidFill>
                  <a:srgbClr val="C00000"/>
                </a:solidFill>
                <a:effectLst/>
                <a:latin typeface="Söhne"/>
              </a:rPr>
              <a:t>non-linear transformation </a:t>
            </a:r>
            <a:r>
              <a:rPr lang="en-US" sz="2000" b="1" i="0" dirty="0">
                <a:solidFill>
                  <a:srgbClr val="0D0D0D"/>
                </a:solidFill>
                <a:effectLst/>
                <a:latin typeface="Söhne"/>
              </a:rPr>
              <a:t>to the weighted sum of inputs received by the neuron</a:t>
            </a:r>
            <a:r>
              <a:rPr lang="en-US" sz="2000" b="0" i="0" dirty="0">
                <a:solidFill>
                  <a:srgbClr val="0D0D0D"/>
                </a:solidFill>
                <a:effectLst/>
                <a:latin typeface="Söhne"/>
              </a:rPr>
              <a:t>. This non-linear transformation allows the neuron to </a:t>
            </a:r>
            <a:r>
              <a:rPr lang="en-US" sz="2000" b="1" i="0" dirty="0">
                <a:solidFill>
                  <a:schemeClr val="accent1"/>
                </a:solidFill>
                <a:effectLst/>
                <a:latin typeface="Söhne"/>
              </a:rPr>
              <a:t>capture</a:t>
            </a:r>
            <a:r>
              <a:rPr lang="en-US" sz="2000" b="0" i="0" dirty="0">
                <a:solidFill>
                  <a:srgbClr val="0D0D0D"/>
                </a:solidFill>
                <a:effectLst/>
                <a:latin typeface="Söhne"/>
              </a:rPr>
              <a:t> and </a:t>
            </a:r>
            <a:r>
              <a:rPr lang="en-US" sz="2000" b="1" i="0" dirty="0">
                <a:solidFill>
                  <a:schemeClr val="accent1"/>
                </a:solidFill>
                <a:effectLst/>
                <a:latin typeface="Söhne"/>
              </a:rPr>
              <a:t>represent</a:t>
            </a:r>
            <a:r>
              <a:rPr lang="en-US" sz="2000" b="0" i="0" dirty="0">
                <a:solidFill>
                  <a:srgbClr val="0D0D0D"/>
                </a:solidFill>
                <a:effectLst/>
                <a:latin typeface="Söhne"/>
              </a:rPr>
              <a:t> </a:t>
            </a:r>
            <a:r>
              <a:rPr lang="en-US" sz="2000" b="1" i="0" dirty="0">
                <a:solidFill>
                  <a:schemeClr val="accent1"/>
                </a:solidFill>
                <a:effectLst/>
                <a:latin typeface="Söhne"/>
              </a:rPr>
              <a:t>complex patterns and relationships in the data.</a:t>
            </a:r>
          </a:p>
          <a:p>
            <a:pPr algn="l"/>
            <a:r>
              <a:rPr lang="en-US" sz="2000" dirty="0">
                <a:solidFill>
                  <a:srgbClr val="0D0D0D"/>
                </a:solidFill>
                <a:latin typeface="Söhne"/>
              </a:rPr>
              <a:t>	</a:t>
            </a:r>
            <a:r>
              <a:rPr lang="en-US" sz="2000" b="1" dirty="0">
                <a:solidFill>
                  <a:srgbClr val="00B050"/>
                </a:solidFill>
                <a:latin typeface="Söhne"/>
              </a:rPr>
              <a:t>The complex problems cannot be solved by Linear equation and the Hidden patterns are cannot be expressed using linear equation. So, that’s why we need non-linear equation and the Activation function will helps us to build the non-linear equation.</a:t>
            </a:r>
          </a:p>
          <a:p>
            <a:pPr algn="l"/>
            <a:r>
              <a:rPr lang="en-US" sz="2000" dirty="0">
                <a:solidFill>
                  <a:srgbClr val="0D0D0D"/>
                </a:solidFill>
                <a:latin typeface="Söhne"/>
              </a:rPr>
              <a:t> </a:t>
            </a:r>
            <a:endParaRPr lang="en-US" sz="2000" b="0" i="0" dirty="0">
              <a:solidFill>
                <a:srgbClr val="0D0D0D"/>
              </a:solidFill>
              <a:effectLst/>
              <a:latin typeface="Söhne"/>
            </a:endParaRPr>
          </a:p>
          <a:p>
            <a:pPr algn="l"/>
            <a:r>
              <a:rPr lang="en-US" sz="2000" dirty="0">
                <a:latin typeface="Söhne"/>
              </a:rPr>
              <a:t>Output of the activation function, </a:t>
            </a:r>
            <a:r>
              <a:rPr lang="en-US" sz="2000" dirty="0" err="1">
                <a:latin typeface="Söhne"/>
              </a:rPr>
              <a:t>yout</a:t>
            </a:r>
            <a:r>
              <a:rPr lang="en-US" sz="2000" dirty="0">
                <a:latin typeface="Söhne"/>
              </a:rPr>
              <a:t> can be expressed as follows:</a:t>
            </a:r>
            <a:endParaRPr lang="en-US" sz="2000" dirty="0">
              <a:solidFill>
                <a:srgbClr val="0D0D0D"/>
              </a:solidFill>
              <a:latin typeface="Söhne"/>
            </a:endParaRPr>
          </a:p>
          <a:p>
            <a:pPr algn="l"/>
            <a:endParaRPr lang="en-US" sz="2000" i="0" dirty="0">
              <a:solidFill>
                <a:srgbClr val="0D0D0D"/>
              </a:solidFill>
              <a:effectLst/>
              <a:latin typeface="Söhne"/>
            </a:endParaRPr>
          </a:p>
          <a:p>
            <a:pPr algn="l"/>
            <a:endParaRPr lang="en-US" sz="2000" i="0" dirty="0">
              <a:solidFill>
                <a:srgbClr val="0D0D0D"/>
              </a:solidFill>
              <a:effectLst/>
              <a:latin typeface="Söhne"/>
            </a:endParaRPr>
          </a:p>
        </p:txBody>
      </p:sp>
      <p:pic>
        <p:nvPicPr>
          <p:cNvPr id="6" name="image65.jpeg">
            <a:extLst>
              <a:ext uri="{FF2B5EF4-FFF2-40B4-BE49-F238E27FC236}">
                <a16:creationId xmlns:a16="http://schemas.microsoft.com/office/drawing/2014/main" id="{FBAB5274-4C3D-6241-4D3C-6005789115B8}"/>
              </a:ext>
            </a:extLst>
          </p:cNvPr>
          <p:cNvPicPr>
            <a:picLocks noChangeAspect="1"/>
          </p:cNvPicPr>
          <p:nvPr/>
        </p:nvPicPr>
        <p:blipFill>
          <a:blip r:embed="rId2" cstate="print"/>
          <a:stretch>
            <a:fillRect/>
          </a:stretch>
        </p:blipFill>
        <p:spPr>
          <a:xfrm>
            <a:off x="3406403" y="5358779"/>
            <a:ext cx="3126478" cy="1131029"/>
          </a:xfrm>
          <a:prstGeom prst="rect">
            <a:avLst/>
          </a:prstGeom>
        </p:spPr>
      </p:pic>
    </p:spTree>
    <p:extLst>
      <p:ext uri="{BB962C8B-B14F-4D97-AF65-F5344CB8AC3E}">
        <p14:creationId xmlns:p14="http://schemas.microsoft.com/office/powerpoint/2010/main" val="35023310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21BD0-E77C-2935-D241-D324714B81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5088FC6-1CA8-4395-7AB9-6D9C533B2818}"/>
              </a:ext>
            </a:extLst>
          </p:cNvPr>
          <p:cNvSpPr txBox="1"/>
          <p:nvPr/>
        </p:nvSpPr>
        <p:spPr>
          <a:xfrm>
            <a:off x="725066" y="674548"/>
            <a:ext cx="10741867" cy="4401205"/>
          </a:xfrm>
          <a:prstGeom prst="rect">
            <a:avLst/>
          </a:prstGeom>
          <a:noFill/>
        </p:spPr>
        <p:txBody>
          <a:bodyPr wrap="square">
            <a:spAutoFit/>
          </a:bodyPr>
          <a:lstStyle/>
          <a:p>
            <a:pPr algn="l"/>
            <a:r>
              <a:rPr lang="en-US" sz="2000" b="1" i="0" dirty="0">
                <a:solidFill>
                  <a:srgbClr val="0D0D0D"/>
                </a:solidFill>
                <a:effectLst/>
                <a:latin typeface="Söhne"/>
              </a:rPr>
              <a:t>5. Output:</a:t>
            </a:r>
            <a:r>
              <a:rPr lang="en-US" sz="2000" b="0" i="0" dirty="0">
                <a:solidFill>
                  <a:srgbClr val="0D0D0D"/>
                </a:solidFill>
                <a:effectLst/>
                <a:latin typeface="Söhne"/>
              </a:rPr>
              <a:t> </a:t>
            </a:r>
          </a:p>
          <a:p>
            <a:pPr algn="l"/>
            <a:r>
              <a:rPr lang="en-US" sz="2000" dirty="0">
                <a:solidFill>
                  <a:srgbClr val="0D0D0D"/>
                </a:solidFill>
                <a:latin typeface="Söhne"/>
              </a:rPr>
              <a:t>	</a:t>
            </a:r>
            <a:r>
              <a:rPr lang="en-US" sz="2000" b="0" i="0" dirty="0">
                <a:solidFill>
                  <a:srgbClr val="0D0D0D"/>
                </a:solidFill>
                <a:effectLst/>
                <a:latin typeface="Söhne"/>
              </a:rPr>
              <a:t>The output of the activation function represents the </a:t>
            </a:r>
            <a:r>
              <a:rPr lang="en-US" sz="2000" b="1" i="0" dirty="0">
                <a:solidFill>
                  <a:srgbClr val="C00000"/>
                </a:solidFill>
                <a:effectLst/>
                <a:latin typeface="Söhne"/>
              </a:rPr>
              <a:t>neuron's response to the input signals.</a:t>
            </a:r>
            <a:r>
              <a:rPr lang="en-US" sz="2000" b="0" i="0" dirty="0">
                <a:solidFill>
                  <a:srgbClr val="C00000"/>
                </a:solidFill>
                <a:effectLst/>
                <a:latin typeface="Söhne"/>
              </a:rPr>
              <a:t> </a:t>
            </a:r>
            <a:r>
              <a:rPr lang="en-US" sz="2000" b="0" i="0" dirty="0">
                <a:solidFill>
                  <a:srgbClr val="0D0D0D"/>
                </a:solidFill>
                <a:effectLst/>
                <a:latin typeface="Söhne"/>
              </a:rPr>
              <a:t>It can be interpreted as the </a:t>
            </a:r>
            <a:r>
              <a:rPr lang="en-US" sz="2000" b="1" i="0" dirty="0">
                <a:solidFill>
                  <a:srgbClr val="0D0D0D"/>
                </a:solidFill>
                <a:effectLst/>
                <a:latin typeface="Söhne"/>
              </a:rPr>
              <a:t>neuron's </a:t>
            </a:r>
            <a:r>
              <a:rPr lang="en-US" sz="2000" b="1" i="0" dirty="0">
                <a:solidFill>
                  <a:srgbClr val="C00000"/>
                </a:solidFill>
                <a:effectLst/>
                <a:latin typeface="Söhne"/>
              </a:rPr>
              <a:t>activation</a:t>
            </a:r>
            <a:r>
              <a:rPr lang="en-US" sz="2000" b="1" i="0" dirty="0">
                <a:solidFill>
                  <a:srgbClr val="0D0D0D"/>
                </a:solidFill>
                <a:effectLst/>
                <a:latin typeface="Söhne"/>
              </a:rPr>
              <a:t> l</a:t>
            </a:r>
            <a:r>
              <a:rPr lang="en-US" sz="2000" b="1" i="0" dirty="0">
                <a:solidFill>
                  <a:srgbClr val="C00000"/>
                </a:solidFill>
                <a:effectLst/>
                <a:latin typeface="Söhne"/>
              </a:rPr>
              <a:t>eve</a:t>
            </a:r>
            <a:r>
              <a:rPr lang="en-US" sz="2000" b="1" i="0" dirty="0">
                <a:solidFill>
                  <a:srgbClr val="0D0D0D"/>
                </a:solidFill>
                <a:effectLst/>
                <a:latin typeface="Söhne"/>
              </a:rPr>
              <a:t>l or </a:t>
            </a:r>
            <a:r>
              <a:rPr lang="en-US" sz="2000" b="1" i="0" dirty="0">
                <a:solidFill>
                  <a:srgbClr val="C00000"/>
                </a:solidFill>
                <a:effectLst/>
                <a:latin typeface="Söhne"/>
              </a:rPr>
              <a:t>firing</a:t>
            </a:r>
            <a:r>
              <a:rPr lang="en-US" sz="2000" b="1" i="0" dirty="0">
                <a:solidFill>
                  <a:srgbClr val="0D0D0D"/>
                </a:solidFill>
                <a:effectLst/>
                <a:latin typeface="Söhne"/>
              </a:rPr>
              <a:t> </a:t>
            </a:r>
            <a:r>
              <a:rPr lang="en-US" sz="2000" b="1" i="0" dirty="0">
                <a:solidFill>
                  <a:srgbClr val="C00000"/>
                </a:solidFill>
                <a:effectLst/>
                <a:latin typeface="Söhne"/>
              </a:rPr>
              <a:t>rate</a:t>
            </a:r>
            <a:r>
              <a:rPr lang="en-US" sz="2000" b="0" i="0" dirty="0">
                <a:solidFill>
                  <a:srgbClr val="0D0D0D"/>
                </a:solidFill>
                <a:effectLst/>
                <a:latin typeface="Söhne"/>
              </a:rPr>
              <a:t>. </a:t>
            </a:r>
          </a:p>
          <a:p>
            <a:pPr algn="l"/>
            <a:r>
              <a:rPr lang="en-US" sz="2000" b="0" i="0" dirty="0">
                <a:solidFill>
                  <a:srgbClr val="0D0D0D"/>
                </a:solidFill>
                <a:effectLst/>
                <a:latin typeface="Söhne"/>
              </a:rPr>
              <a:t>	This output is either </a:t>
            </a:r>
            <a:r>
              <a:rPr lang="en-US" sz="2000" b="1" i="0" dirty="0">
                <a:solidFill>
                  <a:srgbClr val="00B0F0"/>
                </a:solidFill>
                <a:effectLst/>
                <a:latin typeface="Söhne"/>
              </a:rPr>
              <a:t>transmitted to other neurons as input </a:t>
            </a:r>
            <a:r>
              <a:rPr lang="en-US" sz="2000" b="0" i="0" dirty="0">
                <a:solidFill>
                  <a:srgbClr val="0D0D0D"/>
                </a:solidFill>
                <a:effectLst/>
                <a:latin typeface="Söhne"/>
              </a:rPr>
              <a:t>or </a:t>
            </a:r>
            <a:r>
              <a:rPr lang="en-US" sz="2000" b="1" i="0" dirty="0">
                <a:solidFill>
                  <a:srgbClr val="00B0F0"/>
                </a:solidFill>
                <a:effectLst/>
                <a:latin typeface="Söhne"/>
              </a:rPr>
              <a:t>serves as the final output of the neural network.</a:t>
            </a:r>
          </a:p>
          <a:p>
            <a:endParaRPr lang="en-US" sz="2000" b="1" i="0" dirty="0">
              <a:solidFill>
                <a:srgbClr val="00B0F0"/>
              </a:solidFill>
              <a:effectLst/>
              <a:latin typeface="Söhne"/>
            </a:endParaRPr>
          </a:p>
          <a:p>
            <a:endParaRPr lang="en-US" sz="2000" b="1" i="0" dirty="0">
              <a:solidFill>
                <a:srgbClr val="C00000"/>
              </a:solidFill>
              <a:effectLst/>
              <a:latin typeface="Söhne"/>
            </a:endParaRPr>
          </a:p>
          <a:p>
            <a:endParaRPr lang="en-US" sz="2000" b="1" dirty="0">
              <a:solidFill>
                <a:srgbClr val="C00000"/>
              </a:solidFill>
              <a:latin typeface="Söhne"/>
            </a:endParaRPr>
          </a:p>
          <a:p>
            <a:r>
              <a:rPr lang="en-US" sz="2000" b="1" i="0" dirty="0">
                <a:solidFill>
                  <a:srgbClr val="C00000"/>
                </a:solidFill>
                <a:effectLst/>
                <a:latin typeface="Söhne"/>
              </a:rPr>
              <a:t>Note: </a:t>
            </a:r>
          </a:p>
          <a:p>
            <a:r>
              <a:rPr lang="en-US" sz="2000" b="1" dirty="0">
                <a:solidFill>
                  <a:srgbClr val="C00000"/>
                </a:solidFill>
                <a:latin typeface="Söhne"/>
              </a:rPr>
              <a:t>	</a:t>
            </a:r>
            <a:r>
              <a:rPr lang="en-US" sz="2000" b="0" i="0" dirty="0">
                <a:solidFill>
                  <a:srgbClr val="0D0D0D"/>
                </a:solidFill>
                <a:effectLst/>
                <a:latin typeface="Söhne"/>
              </a:rPr>
              <a:t>Artificial neurons are arranged in layers to form A</a:t>
            </a:r>
            <a:r>
              <a:rPr lang="en-US" sz="2000" b="1" i="0" dirty="0">
                <a:solidFill>
                  <a:srgbClr val="C00000"/>
                </a:solidFill>
                <a:effectLst/>
                <a:latin typeface="Söhne"/>
              </a:rPr>
              <a:t>rtificial Neural Networks</a:t>
            </a:r>
            <a:r>
              <a:rPr lang="en-US" sz="2000" b="1" dirty="0">
                <a:solidFill>
                  <a:srgbClr val="C00000"/>
                </a:solidFill>
                <a:latin typeface="Söhne"/>
              </a:rPr>
              <a:t> (ANN)</a:t>
            </a:r>
            <a:r>
              <a:rPr lang="en-US" sz="2000" b="0" i="0" dirty="0">
                <a:solidFill>
                  <a:srgbClr val="0D0D0D"/>
                </a:solidFill>
                <a:effectLst/>
                <a:latin typeface="Söhne"/>
              </a:rPr>
              <a:t>. Information flows through the network, with each neuron </a:t>
            </a:r>
            <a:r>
              <a:rPr lang="en-US" sz="2000" b="1" i="0" dirty="0">
                <a:solidFill>
                  <a:srgbClr val="0D0D0D"/>
                </a:solidFill>
                <a:effectLst/>
                <a:latin typeface="Söhne"/>
              </a:rPr>
              <a:t>receiving </a:t>
            </a:r>
            <a:r>
              <a:rPr lang="en-US" sz="2000" b="1" i="0" dirty="0">
                <a:solidFill>
                  <a:srgbClr val="00B0F0"/>
                </a:solidFill>
                <a:effectLst/>
                <a:latin typeface="Söhne"/>
              </a:rPr>
              <a:t>inputs from neurons in the </a:t>
            </a:r>
            <a:r>
              <a:rPr lang="en-US" sz="2000" b="1" i="0" dirty="0">
                <a:solidFill>
                  <a:srgbClr val="0D0D0D"/>
                </a:solidFill>
                <a:effectLst/>
                <a:latin typeface="Söhne"/>
              </a:rPr>
              <a:t>previous layer,</a:t>
            </a:r>
            <a:r>
              <a:rPr lang="en-US" sz="2000" b="0" i="0" dirty="0">
                <a:solidFill>
                  <a:srgbClr val="0D0D0D"/>
                </a:solidFill>
                <a:effectLst/>
                <a:latin typeface="Söhne"/>
              </a:rPr>
              <a:t> </a:t>
            </a:r>
            <a:r>
              <a:rPr lang="en-US" sz="2000" b="1" i="0" dirty="0">
                <a:solidFill>
                  <a:srgbClr val="00B0F0"/>
                </a:solidFill>
                <a:effectLst/>
                <a:latin typeface="Söhne"/>
              </a:rPr>
              <a:t>processing them, and passing the results to neurons in the next layer</a:t>
            </a:r>
            <a:r>
              <a:rPr lang="en-US" sz="2000" b="0" i="0" dirty="0">
                <a:solidFill>
                  <a:srgbClr val="0D0D0D"/>
                </a:solidFill>
                <a:effectLst/>
                <a:latin typeface="Söhne"/>
              </a:rPr>
              <a:t>. </a:t>
            </a:r>
            <a:r>
              <a:rPr lang="en-US" sz="2000" b="1" i="0" dirty="0">
                <a:solidFill>
                  <a:srgbClr val="00B050"/>
                </a:solidFill>
                <a:effectLst/>
                <a:latin typeface="Söhne"/>
              </a:rPr>
              <a:t>By adjusting the weights and biases of the neurons, neural networks can learn to perform tasks such as classification, regression, and pattern recognition.</a:t>
            </a:r>
            <a:endParaRPr lang="en-US" sz="2000" b="1" dirty="0">
              <a:solidFill>
                <a:srgbClr val="00B050"/>
              </a:solidFill>
              <a:latin typeface="Söhne"/>
            </a:endParaRPr>
          </a:p>
        </p:txBody>
      </p:sp>
    </p:spTree>
    <p:extLst>
      <p:ext uri="{BB962C8B-B14F-4D97-AF65-F5344CB8AC3E}">
        <p14:creationId xmlns:p14="http://schemas.microsoft.com/office/powerpoint/2010/main" val="1066145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0" name="Picture 10" descr="3-class classification task">
            <a:extLst>
              <a:ext uri="{FF2B5EF4-FFF2-40B4-BE49-F238E27FC236}">
                <a16:creationId xmlns:a16="http://schemas.microsoft.com/office/drawing/2014/main" id="{DED3E023-CAFC-D899-C45B-987CBF52C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98"/>
            <a:ext cx="12192000" cy="684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F62693-1867-742D-AB84-91A43CD8708A}"/>
              </a:ext>
            </a:extLst>
          </p:cNvPr>
          <p:cNvSpPr txBox="1"/>
          <p:nvPr/>
        </p:nvSpPr>
        <p:spPr>
          <a:xfrm>
            <a:off x="2854257" y="4475361"/>
            <a:ext cx="8789751" cy="1200329"/>
          </a:xfrm>
          <a:prstGeom prst="rect">
            <a:avLst/>
          </a:prstGeom>
          <a:noFill/>
        </p:spPr>
        <p:txBody>
          <a:bodyPr wrap="square">
            <a:spAutoFit/>
          </a:bodyPr>
          <a:lstStyle/>
          <a:p>
            <a:pPr algn="l"/>
            <a:r>
              <a:rPr lang="en-US" b="1" i="0" dirty="0">
                <a:solidFill>
                  <a:srgbClr val="05192D"/>
                </a:solidFill>
                <a:effectLst/>
                <a:latin typeface="Studio-Feixen-Sans"/>
              </a:rPr>
              <a:t>Multi-Class Classification:</a:t>
            </a:r>
          </a:p>
          <a:p>
            <a:pPr algn="l"/>
            <a:r>
              <a:rPr lang="en-US" b="0" i="0" dirty="0">
                <a:solidFill>
                  <a:srgbClr val="05192D"/>
                </a:solidFill>
                <a:effectLst/>
                <a:latin typeface="Studio-Feixen-Sans"/>
              </a:rPr>
              <a:t>The multi-class classification, on the other hand, has at least two mutually exclusive class labels, where the goal is to predict to which class a given input example belongs to. In the following case, the model correctly classified the image to be a plane. </a:t>
            </a:r>
          </a:p>
        </p:txBody>
      </p:sp>
      <p:sp>
        <p:nvSpPr>
          <p:cNvPr id="7" name="TextBox 6">
            <a:extLst>
              <a:ext uri="{FF2B5EF4-FFF2-40B4-BE49-F238E27FC236}">
                <a16:creationId xmlns:a16="http://schemas.microsoft.com/office/drawing/2014/main" id="{62099C6F-F20F-AC75-6814-5A970CF90CF7}"/>
              </a:ext>
            </a:extLst>
          </p:cNvPr>
          <p:cNvSpPr txBox="1"/>
          <p:nvPr/>
        </p:nvSpPr>
        <p:spPr>
          <a:xfrm>
            <a:off x="3202832" y="535979"/>
            <a:ext cx="6172200" cy="1200329"/>
          </a:xfrm>
          <a:prstGeom prst="rect">
            <a:avLst/>
          </a:prstGeom>
          <a:noFill/>
        </p:spPr>
        <p:txBody>
          <a:bodyPr wrap="square">
            <a:spAutoFit/>
          </a:bodyPr>
          <a:lstStyle/>
          <a:p>
            <a:r>
              <a:rPr lang="en-US" b="1" dirty="0"/>
              <a:t>If a classification problem has more than two outcomes, then it is called as Multi-class Classifier.</a:t>
            </a:r>
          </a:p>
          <a:p>
            <a:r>
              <a:rPr lang="en-US" b="1" dirty="0"/>
              <a:t>Example:  </a:t>
            </a:r>
            <a:r>
              <a:rPr lang="en-US" dirty="0"/>
              <a:t>Classifications of types of crops, Classification of types of music.</a:t>
            </a:r>
            <a:endParaRPr lang="en-US" b="1" dirty="0"/>
          </a:p>
        </p:txBody>
      </p:sp>
    </p:spTree>
    <p:extLst>
      <p:ext uri="{BB962C8B-B14F-4D97-AF65-F5344CB8AC3E}">
        <p14:creationId xmlns:p14="http://schemas.microsoft.com/office/powerpoint/2010/main" val="34425311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C6ABA6-75A6-6C46-58EB-7F3E43F6927A}"/>
              </a:ext>
            </a:extLst>
          </p:cNvPr>
          <p:cNvSpPr txBox="1"/>
          <p:nvPr/>
        </p:nvSpPr>
        <p:spPr>
          <a:xfrm>
            <a:off x="578540" y="347517"/>
            <a:ext cx="11034919" cy="3707169"/>
          </a:xfrm>
          <a:prstGeom prst="rect">
            <a:avLst/>
          </a:prstGeom>
          <a:noFill/>
        </p:spPr>
        <p:txBody>
          <a:bodyPr wrap="square">
            <a:spAutoFit/>
          </a:bodyPr>
          <a:lstStyle/>
          <a:p>
            <a:r>
              <a:rPr lang="en-US" sz="2800" b="1" dirty="0">
                <a:solidFill>
                  <a:srgbClr val="C00000"/>
                </a:solidFill>
              </a:rPr>
              <a:t>Activation Function:</a:t>
            </a:r>
          </a:p>
          <a:p>
            <a:pPr marL="285750" indent="-285750">
              <a:lnSpc>
                <a:spcPct val="150000"/>
              </a:lnSpc>
              <a:buFont typeface="Arial" panose="020B0604020202020204" pitchFamily="34" charset="0"/>
              <a:buChar char="•"/>
            </a:pPr>
            <a:r>
              <a:rPr lang="en-US" sz="2000" dirty="0"/>
              <a:t>The Activation Function is </a:t>
            </a:r>
            <a:r>
              <a:rPr lang="en-US" sz="2000" b="1" dirty="0">
                <a:solidFill>
                  <a:srgbClr val="C00000"/>
                </a:solidFill>
              </a:rPr>
              <a:t>applied </a:t>
            </a:r>
            <a:r>
              <a:rPr lang="en-US" sz="2000" dirty="0"/>
              <a:t>over the </a:t>
            </a:r>
            <a:r>
              <a:rPr lang="en-US" sz="2000" b="1" dirty="0">
                <a:solidFill>
                  <a:srgbClr val="C00000"/>
                </a:solidFill>
              </a:rPr>
              <a:t>net input</a:t>
            </a:r>
            <a:r>
              <a:rPr lang="en-US" sz="2000" b="1" dirty="0"/>
              <a:t> </a:t>
            </a:r>
            <a:r>
              <a:rPr lang="en-US" sz="2000" dirty="0" err="1"/>
              <a:t>i.e</a:t>
            </a:r>
            <a:r>
              <a:rPr lang="en-US" sz="2000" dirty="0"/>
              <a:t>, </a:t>
            </a:r>
            <a:r>
              <a:rPr lang="en-US" sz="2000" b="1" dirty="0" err="1">
                <a:solidFill>
                  <a:srgbClr val="C00000"/>
                </a:solidFill>
              </a:rPr>
              <a:t>ysum</a:t>
            </a:r>
            <a:r>
              <a:rPr lang="en-US" sz="2000" dirty="0"/>
              <a:t> </a:t>
            </a:r>
            <a:r>
              <a:rPr lang="en-US" sz="2000" b="1" dirty="0">
                <a:solidFill>
                  <a:srgbClr val="00B0F0"/>
                </a:solidFill>
              </a:rPr>
              <a:t>to calculate the output of an ANN.</a:t>
            </a:r>
          </a:p>
          <a:p>
            <a:pPr marL="285750" indent="-285750">
              <a:lnSpc>
                <a:spcPct val="150000"/>
              </a:lnSpc>
              <a:buFont typeface="Arial" panose="020B0604020202020204" pitchFamily="34" charset="0"/>
              <a:buChar char="•"/>
            </a:pPr>
            <a:r>
              <a:rPr lang="en-US" sz="2000" dirty="0"/>
              <a:t>The activation function is a </a:t>
            </a:r>
            <a:r>
              <a:rPr lang="en-US" sz="2000" b="1" dirty="0">
                <a:solidFill>
                  <a:srgbClr val="C00000"/>
                </a:solidFill>
              </a:rPr>
              <a:t>mathematical "Gate" </a:t>
            </a:r>
            <a:r>
              <a:rPr lang="en-US" sz="2000" dirty="0"/>
              <a:t>in </a:t>
            </a:r>
            <a:r>
              <a:rPr lang="en-US" sz="2000" b="1" dirty="0"/>
              <a:t>between the </a:t>
            </a:r>
            <a:r>
              <a:rPr lang="en-US" sz="2000" b="1" dirty="0">
                <a:solidFill>
                  <a:schemeClr val="accent1"/>
                </a:solidFill>
              </a:rPr>
              <a:t>input feeding in the current node </a:t>
            </a:r>
            <a:r>
              <a:rPr lang="en-US" sz="2000" b="1" dirty="0"/>
              <a:t>and </a:t>
            </a:r>
            <a:r>
              <a:rPr lang="en-US" sz="2000" b="1" dirty="0">
                <a:solidFill>
                  <a:schemeClr val="accent1"/>
                </a:solidFill>
              </a:rPr>
              <a:t>it's output to the next layer</a:t>
            </a:r>
            <a:r>
              <a:rPr lang="en-US" sz="2000" b="1" dirty="0"/>
              <a:t>.</a:t>
            </a:r>
          </a:p>
          <a:p>
            <a:pPr marL="285750" indent="-285750">
              <a:lnSpc>
                <a:spcPct val="150000"/>
              </a:lnSpc>
              <a:buFont typeface="Arial" panose="020B0604020202020204" pitchFamily="34" charset="0"/>
              <a:buChar char="•"/>
            </a:pPr>
            <a:r>
              <a:rPr lang="en-US" sz="2000" dirty="0"/>
              <a:t>As simple as</a:t>
            </a:r>
            <a:r>
              <a:rPr lang="en-US" sz="2000" b="1" dirty="0">
                <a:solidFill>
                  <a:srgbClr val="C00000"/>
                </a:solidFill>
              </a:rPr>
              <a:t>, If I give you a problem and ask you to solve and tell me the answer, if and only if your answer is greater than 5.</a:t>
            </a:r>
          </a:p>
          <a:p>
            <a:pPr marL="285750" indent="-285750">
              <a:lnSpc>
                <a:spcPct val="150000"/>
              </a:lnSpc>
              <a:buFont typeface="Arial" panose="020B0604020202020204" pitchFamily="34" charset="0"/>
              <a:buChar char="•"/>
            </a:pPr>
            <a:r>
              <a:rPr lang="en-US" sz="2000" b="1" dirty="0">
                <a:solidFill>
                  <a:srgbClr val="7030A0"/>
                </a:solidFill>
              </a:rPr>
              <a:t>So we are adding some criteria to the submission of the answer</a:t>
            </a:r>
            <a:r>
              <a:rPr lang="en-US" sz="2000" dirty="0"/>
              <a:t>; if it meets that then only produce the output. This is called as </a:t>
            </a:r>
            <a:r>
              <a:rPr lang="en-US" sz="2000" b="1" dirty="0">
                <a:solidFill>
                  <a:srgbClr val="00B050"/>
                </a:solidFill>
              </a:rPr>
              <a:t>Threshold Value.</a:t>
            </a:r>
          </a:p>
        </p:txBody>
      </p:sp>
      <p:grpSp>
        <p:nvGrpSpPr>
          <p:cNvPr id="2" name="Group 1">
            <a:extLst>
              <a:ext uri="{FF2B5EF4-FFF2-40B4-BE49-F238E27FC236}">
                <a16:creationId xmlns:a16="http://schemas.microsoft.com/office/drawing/2014/main" id="{9E7D3BB9-03D5-E560-5BD5-CFCC23896E65}"/>
              </a:ext>
            </a:extLst>
          </p:cNvPr>
          <p:cNvGrpSpPr/>
          <p:nvPr/>
        </p:nvGrpSpPr>
        <p:grpSpPr>
          <a:xfrm>
            <a:off x="967795" y="3942655"/>
            <a:ext cx="9910970" cy="2408265"/>
            <a:chOff x="1140515" y="2743775"/>
            <a:chExt cx="9910970" cy="2408265"/>
          </a:xfrm>
        </p:grpSpPr>
        <p:pic>
          <p:nvPicPr>
            <p:cNvPr id="3" name="Picture 2">
              <a:extLst>
                <a:ext uri="{FF2B5EF4-FFF2-40B4-BE49-F238E27FC236}">
                  <a16:creationId xmlns:a16="http://schemas.microsoft.com/office/drawing/2014/main" id="{F1629B1D-EC73-1BA6-6277-2F885585C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275" y="2743775"/>
              <a:ext cx="3567210" cy="2408265"/>
            </a:xfrm>
            <a:prstGeom prst="rect">
              <a:avLst/>
            </a:prstGeom>
          </p:spPr>
        </p:pic>
        <p:sp>
          <p:nvSpPr>
            <p:cNvPr id="4" name="TextBox 3">
              <a:extLst>
                <a:ext uri="{FF2B5EF4-FFF2-40B4-BE49-F238E27FC236}">
                  <a16:creationId xmlns:a16="http://schemas.microsoft.com/office/drawing/2014/main" id="{67BBA341-2053-8987-64A6-7CF26BDC97DD}"/>
                </a:ext>
              </a:extLst>
            </p:cNvPr>
            <p:cNvSpPr txBox="1"/>
            <p:nvPr/>
          </p:nvSpPr>
          <p:spPr>
            <a:xfrm>
              <a:off x="1140515" y="3264212"/>
              <a:ext cx="6097656" cy="1631216"/>
            </a:xfrm>
            <a:prstGeom prst="rect">
              <a:avLst/>
            </a:prstGeom>
            <a:noFill/>
          </p:spPr>
          <p:txBody>
            <a:bodyPr wrap="square">
              <a:spAutoFit/>
            </a:bodyPr>
            <a:lstStyle/>
            <a:p>
              <a:r>
                <a:rPr lang="en-US" sz="2000" b="1" dirty="0">
                  <a:solidFill>
                    <a:srgbClr val="C00000"/>
                  </a:solidFill>
                </a:rPr>
                <a:t>Pre-Activation Function: (Summation Junction)</a:t>
              </a:r>
            </a:p>
            <a:p>
              <a:r>
                <a:rPr lang="en-US" sz="2000" b="1" dirty="0"/>
                <a:t>	</a:t>
              </a:r>
              <a:r>
                <a:rPr lang="en-US" sz="2000" dirty="0"/>
                <a:t>It is basically the </a:t>
              </a:r>
              <a:r>
                <a:rPr lang="en-US" sz="2000" b="1" dirty="0">
                  <a:solidFill>
                    <a:srgbClr val="7030A0"/>
                  </a:solidFill>
                </a:rPr>
                <a:t>summation of all the input as the net input</a:t>
              </a:r>
              <a:r>
                <a:rPr lang="en-US" sz="2000" dirty="0"/>
                <a:t> and it passes the input to the function which is called as Activation function.</a:t>
              </a:r>
              <a:endParaRPr lang="en-US" sz="2000" b="1" dirty="0"/>
            </a:p>
            <a:p>
              <a:pPr lvl="1"/>
              <a:r>
                <a:rPr lang="en-US" sz="2000" dirty="0"/>
                <a:t>	</a:t>
              </a:r>
            </a:p>
          </p:txBody>
        </p:sp>
      </p:grpSp>
    </p:spTree>
    <p:extLst>
      <p:ext uri="{BB962C8B-B14F-4D97-AF65-F5344CB8AC3E}">
        <p14:creationId xmlns:p14="http://schemas.microsoft.com/office/powerpoint/2010/main" val="9260575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6DF48-BB0A-ABF7-2CFB-D6407C86AA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611AAA2-5133-AB7A-599B-35EC46DDC8C4}"/>
              </a:ext>
            </a:extLst>
          </p:cNvPr>
          <p:cNvSpPr txBox="1"/>
          <p:nvPr/>
        </p:nvSpPr>
        <p:spPr>
          <a:xfrm>
            <a:off x="951670" y="856785"/>
            <a:ext cx="10368999" cy="4031873"/>
          </a:xfrm>
          <a:prstGeom prst="rect">
            <a:avLst/>
          </a:prstGeom>
          <a:noFill/>
        </p:spPr>
        <p:txBody>
          <a:bodyPr wrap="square">
            <a:spAutoFit/>
          </a:bodyPr>
          <a:lstStyle/>
          <a:p>
            <a:r>
              <a:rPr lang="en-US" sz="2200" b="1" dirty="0">
                <a:solidFill>
                  <a:srgbClr val="C00000"/>
                </a:solidFill>
              </a:rPr>
              <a:t>Why do we need Activation Function?</a:t>
            </a:r>
          </a:p>
          <a:p>
            <a:endParaRPr lang="en-US" dirty="0"/>
          </a:p>
          <a:p>
            <a:r>
              <a:rPr lang="en-US" sz="2400" dirty="0"/>
              <a:t>We use Activation Function </a:t>
            </a:r>
            <a:r>
              <a:rPr lang="en-US" sz="2400" b="1" dirty="0">
                <a:solidFill>
                  <a:srgbClr val="C00000"/>
                </a:solidFill>
              </a:rPr>
              <a:t>to achieve non-linearity</a:t>
            </a:r>
            <a:r>
              <a:rPr lang="en-US" sz="2400" dirty="0"/>
              <a:t>.</a:t>
            </a:r>
          </a:p>
          <a:p>
            <a:endParaRPr lang="en-US" sz="2400" dirty="0"/>
          </a:p>
          <a:p>
            <a:r>
              <a:rPr lang="en-US" sz="2400" dirty="0"/>
              <a:t>	Nonlinear function are used to achieve the advantages of multilayer network, when an input passes through the multilayer network </a:t>
            </a:r>
            <a:r>
              <a:rPr lang="en-US" sz="2400" b="1" dirty="0">
                <a:solidFill>
                  <a:srgbClr val="C00000"/>
                </a:solidFill>
              </a:rPr>
              <a:t>with linear activation function, the output remains same as that it could be obtained using a single layer network.</a:t>
            </a:r>
          </a:p>
          <a:p>
            <a:endParaRPr lang="en-US" sz="2400" dirty="0"/>
          </a:p>
          <a:p>
            <a:r>
              <a:rPr lang="en-US" sz="2400" dirty="0"/>
              <a:t>	If we do not apply activation function then </a:t>
            </a:r>
            <a:r>
              <a:rPr lang="en-US" sz="2400" b="1" dirty="0">
                <a:solidFill>
                  <a:srgbClr val="C00000"/>
                </a:solidFill>
              </a:rPr>
              <a:t>the </a:t>
            </a:r>
            <a:r>
              <a:rPr lang="en-US" sz="2400" b="1" dirty="0" err="1">
                <a:solidFill>
                  <a:srgbClr val="C00000"/>
                </a:solidFill>
              </a:rPr>
              <a:t>ouput</a:t>
            </a:r>
            <a:r>
              <a:rPr lang="en-US" sz="2400" b="1" dirty="0">
                <a:solidFill>
                  <a:srgbClr val="C00000"/>
                </a:solidFill>
              </a:rPr>
              <a:t> would be linear </a:t>
            </a:r>
            <a:r>
              <a:rPr lang="en-US" sz="2400" b="1" dirty="0" err="1">
                <a:solidFill>
                  <a:srgbClr val="C00000"/>
                </a:solidFill>
              </a:rPr>
              <a:t>funciton</a:t>
            </a:r>
            <a:r>
              <a:rPr lang="en-US" sz="2400" b="1" dirty="0">
                <a:solidFill>
                  <a:srgbClr val="C00000"/>
                </a:solidFill>
              </a:rPr>
              <a:t>, </a:t>
            </a:r>
            <a:r>
              <a:rPr lang="en-US" sz="2400" dirty="0"/>
              <a:t>and that will be a Simple Linear Regression Model.</a:t>
            </a:r>
          </a:p>
        </p:txBody>
      </p:sp>
    </p:spTree>
    <p:extLst>
      <p:ext uri="{BB962C8B-B14F-4D97-AF65-F5344CB8AC3E}">
        <p14:creationId xmlns:p14="http://schemas.microsoft.com/office/powerpoint/2010/main" val="167971532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3D95DC-826E-79FA-C798-2E5430EC655B}"/>
              </a:ext>
            </a:extLst>
          </p:cNvPr>
          <p:cNvPicPr>
            <a:picLocks noChangeAspect="1"/>
          </p:cNvPicPr>
          <p:nvPr/>
        </p:nvPicPr>
        <p:blipFill rotWithShape="1">
          <a:blip r:embed="rId2">
            <a:extLst>
              <a:ext uri="{28A0092B-C50C-407E-A947-70E740481C1C}">
                <a14:useLocalDpi xmlns:a14="http://schemas.microsoft.com/office/drawing/2010/main" val="0"/>
              </a:ext>
            </a:extLst>
          </a:blip>
          <a:srcRect t="3599" b="3599"/>
          <a:stretch/>
        </p:blipFill>
        <p:spPr>
          <a:xfrm>
            <a:off x="1406057" y="1555908"/>
            <a:ext cx="8878069" cy="4412975"/>
          </a:xfrm>
          <a:prstGeom prst="rect">
            <a:avLst/>
          </a:prstGeom>
        </p:spPr>
      </p:pic>
      <p:sp>
        <p:nvSpPr>
          <p:cNvPr id="6" name="TextBox 5">
            <a:extLst>
              <a:ext uri="{FF2B5EF4-FFF2-40B4-BE49-F238E27FC236}">
                <a16:creationId xmlns:a16="http://schemas.microsoft.com/office/drawing/2014/main" id="{DD54EAEE-0779-F934-9AB8-EE57D06EA9CB}"/>
              </a:ext>
            </a:extLst>
          </p:cNvPr>
          <p:cNvSpPr txBox="1"/>
          <p:nvPr/>
        </p:nvSpPr>
        <p:spPr>
          <a:xfrm>
            <a:off x="1056640" y="427452"/>
            <a:ext cx="10474960" cy="1015663"/>
          </a:xfrm>
          <a:prstGeom prst="rect">
            <a:avLst/>
          </a:prstGeom>
          <a:noFill/>
        </p:spPr>
        <p:txBody>
          <a:bodyPr wrap="square">
            <a:spAutoFit/>
          </a:bodyPr>
          <a:lstStyle/>
          <a:p>
            <a:r>
              <a:rPr lang="en-US" sz="2000" b="1" dirty="0">
                <a:solidFill>
                  <a:srgbClr val="C00000"/>
                </a:solidFill>
              </a:rPr>
              <a:t>For Example: </a:t>
            </a:r>
            <a:r>
              <a:rPr lang="en-US" sz="2000" dirty="0"/>
              <a:t>In the below ANN if we do not use  a Activation Function then there is no need of multiple layers </a:t>
            </a:r>
            <a:r>
              <a:rPr lang="en-US" sz="2000" dirty="0" err="1"/>
              <a:t>i.e</a:t>
            </a:r>
            <a:r>
              <a:rPr lang="en-US" sz="2000" dirty="0"/>
              <a:t> </a:t>
            </a:r>
            <a:r>
              <a:rPr lang="en-US" sz="2000" b="1" dirty="0">
                <a:solidFill>
                  <a:srgbClr val="00B050"/>
                </a:solidFill>
              </a:rPr>
              <a:t>Multilayer network</a:t>
            </a:r>
            <a:r>
              <a:rPr lang="en-US" sz="2000" dirty="0"/>
              <a:t>  because the </a:t>
            </a:r>
            <a:r>
              <a:rPr lang="en-US" sz="2000" b="1" dirty="0">
                <a:solidFill>
                  <a:srgbClr val="00B050"/>
                </a:solidFill>
              </a:rPr>
              <a:t>single layer network </a:t>
            </a:r>
            <a:r>
              <a:rPr lang="en-US" sz="2000" dirty="0"/>
              <a:t>will achieve the same objective. That’s why Activation Function is Super Important in ANN.</a:t>
            </a:r>
          </a:p>
        </p:txBody>
      </p:sp>
    </p:spTree>
    <p:extLst>
      <p:ext uri="{BB962C8B-B14F-4D97-AF65-F5344CB8AC3E}">
        <p14:creationId xmlns:p14="http://schemas.microsoft.com/office/powerpoint/2010/main" val="37160459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94866-4F26-767C-A5BF-D9A7BC982B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8364B1-D5A4-64EF-E7D5-A7CA8012A83D}"/>
              </a:ext>
            </a:extLst>
          </p:cNvPr>
          <p:cNvSpPr txBox="1"/>
          <p:nvPr/>
        </p:nvSpPr>
        <p:spPr>
          <a:xfrm>
            <a:off x="908381" y="751344"/>
            <a:ext cx="10627416" cy="5355312"/>
          </a:xfrm>
          <a:prstGeom prst="rect">
            <a:avLst/>
          </a:prstGeom>
          <a:noFill/>
        </p:spPr>
        <p:txBody>
          <a:bodyPr wrap="square">
            <a:spAutoFit/>
          </a:bodyPr>
          <a:lstStyle/>
          <a:p>
            <a:r>
              <a:rPr lang="en-US" sz="2400" b="1" dirty="0">
                <a:solidFill>
                  <a:srgbClr val="C00000"/>
                </a:solidFill>
              </a:rPr>
              <a:t>TYPES OF ACTIVATION FUNCTIONS:</a:t>
            </a:r>
          </a:p>
          <a:p>
            <a:r>
              <a:rPr lang="en-US" dirty="0"/>
              <a:t>	</a:t>
            </a:r>
            <a:r>
              <a:rPr lang="en-US" sz="2400" dirty="0"/>
              <a:t>There are different types of activation functions. The most commonly used activation functions are highlighted below:</a:t>
            </a:r>
          </a:p>
          <a:p>
            <a:endParaRPr lang="en-US" sz="2400" dirty="0"/>
          </a:p>
          <a:p>
            <a:pPr marL="342900" indent="-342900">
              <a:buFont typeface="+mj-lt"/>
              <a:buAutoNum type="arabicPeriod"/>
            </a:pPr>
            <a:r>
              <a:rPr lang="en-US" sz="2400" b="1" dirty="0"/>
              <a:t>Linear Activation Function:</a:t>
            </a:r>
          </a:p>
          <a:p>
            <a:pPr marL="800100" lvl="1" indent="-342900">
              <a:buFont typeface="+mj-lt"/>
              <a:buAutoNum type="arabicPeriod"/>
            </a:pPr>
            <a:r>
              <a:rPr lang="en-US" sz="2400" dirty="0"/>
              <a:t>Identity Function</a:t>
            </a:r>
          </a:p>
          <a:p>
            <a:pPr marL="342900" indent="-342900">
              <a:buFont typeface="+mj-lt"/>
              <a:buAutoNum type="arabicPeriod"/>
            </a:pPr>
            <a:endParaRPr lang="en-US" sz="2400" b="1" dirty="0"/>
          </a:p>
          <a:p>
            <a:pPr marL="342900" indent="-342900">
              <a:buFont typeface="+mj-lt"/>
              <a:buAutoNum type="arabicPeriod"/>
            </a:pPr>
            <a:r>
              <a:rPr lang="en-US" sz="2400" b="1" dirty="0"/>
              <a:t>Non-Linear Activation Function</a:t>
            </a:r>
          </a:p>
          <a:p>
            <a:pPr marL="800100" lvl="1" indent="-342900">
              <a:buFont typeface="+mj-lt"/>
              <a:buAutoNum type="arabicPeriod"/>
            </a:pPr>
            <a:r>
              <a:rPr lang="en-US" sz="2400" dirty="0"/>
              <a:t>Step Function</a:t>
            </a:r>
          </a:p>
          <a:p>
            <a:pPr marL="800100" lvl="1" indent="-342900">
              <a:buFont typeface="+mj-lt"/>
              <a:buAutoNum type="arabicPeriod"/>
            </a:pPr>
            <a:r>
              <a:rPr lang="en-US" sz="2400" dirty="0"/>
              <a:t>Threshold Function</a:t>
            </a:r>
          </a:p>
          <a:p>
            <a:pPr marL="800100" lvl="1" indent="-342900">
              <a:buFont typeface="+mj-lt"/>
              <a:buAutoNum type="arabicPeriod"/>
            </a:pPr>
            <a:r>
              <a:rPr lang="en-US" sz="2400" dirty="0" err="1"/>
              <a:t>ReLU</a:t>
            </a:r>
            <a:endParaRPr lang="en-US" sz="2400" dirty="0"/>
          </a:p>
          <a:p>
            <a:pPr marL="800100" lvl="1" indent="-342900">
              <a:buFont typeface="+mj-lt"/>
              <a:buAutoNum type="arabicPeriod"/>
            </a:pPr>
            <a:r>
              <a:rPr lang="en-US" sz="2400" dirty="0">
                <a:solidFill>
                  <a:srgbClr val="0D0D0D"/>
                </a:solidFill>
              </a:rPr>
              <a:t>S</a:t>
            </a:r>
            <a:r>
              <a:rPr lang="en-US" sz="2400" i="0" dirty="0">
                <a:solidFill>
                  <a:srgbClr val="0D0D0D"/>
                </a:solidFill>
                <a:effectLst/>
              </a:rPr>
              <a:t>igmoid Function or </a:t>
            </a:r>
            <a:r>
              <a:rPr lang="en-US" sz="2400" i="0" dirty="0">
                <a:solidFill>
                  <a:srgbClr val="242424"/>
                </a:solidFill>
                <a:effectLst/>
                <a:latin typeface="sohne"/>
              </a:rPr>
              <a:t>Logistic Function</a:t>
            </a:r>
            <a:endParaRPr lang="en-US" sz="2400" i="0" dirty="0">
              <a:solidFill>
                <a:srgbClr val="0D0D0D"/>
              </a:solidFill>
              <a:effectLst/>
            </a:endParaRPr>
          </a:p>
          <a:p>
            <a:pPr marL="800100" lvl="1" indent="-342900">
              <a:buFont typeface="+mj-lt"/>
              <a:buAutoNum type="arabicPeriod"/>
            </a:pPr>
            <a:endParaRPr lang="en-US" dirty="0"/>
          </a:p>
          <a:p>
            <a:pPr marL="800100" lvl="1" indent="-342900">
              <a:buFont typeface="+mj-lt"/>
              <a:buAutoNum type="arabicPeriod"/>
            </a:pPr>
            <a:endParaRPr lang="en-US" dirty="0"/>
          </a:p>
          <a:p>
            <a:endParaRPr lang="en-US" dirty="0"/>
          </a:p>
        </p:txBody>
      </p:sp>
      <p:sp>
        <p:nvSpPr>
          <p:cNvPr id="4" name="TextBox 3">
            <a:extLst>
              <a:ext uri="{FF2B5EF4-FFF2-40B4-BE49-F238E27FC236}">
                <a16:creationId xmlns:a16="http://schemas.microsoft.com/office/drawing/2014/main" id="{F61BE42F-E444-CC92-D122-CE13055EE027}"/>
              </a:ext>
            </a:extLst>
          </p:cNvPr>
          <p:cNvSpPr txBox="1"/>
          <p:nvPr/>
        </p:nvSpPr>
        <p:spPr>
          <a:xfrm>
            <a:off x="4641464" y="6642556"/>
            <a:ext cx="6097656" cy="215444"/>
          </a:xfrm>
          <a:prstGeom prst="rect">
            <a:avLst/>
          </a:prstGeom>
          <a:noFill/>
        </p:spPr>
        <p:txBody>
          <a:bodyPr wrap="square">
            <a:spAutoFit/>
          </a:bodyPr>
          <a:lstStyle/>
          <a:p>
            <a:r>
              <a:rPr lang="en-US" sz="800" dirty="0"/>
              <a:t>https://www.youtube.com/watch?v=51XQtRg7E_A</a:t>
            </a:r>
          </a:p>
        </p:txBody>
      </p:sp>
    </p:spTree>
    <p:extLst>
      <p:ext uri="{BB962C8B-B14F-4D97-AF65-F5344CB8AC3E}">
        <p14:creationId xmlns:p14="http://schemas.microsoft.com/office/powerpoint/2010/main" val="26660615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3C6AD-2A48-D875-0FBB-29EBAFCB987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6E5E10D-689B-B94E-28D7-F73AF1A466DD}"/>
              </a:ext>
            </a:extLst>
          </p:cNvPr>
          <p:cNvSpPr txBox="1"/>
          <p:nvPr/>
        </p:nvSpPr>
        <p:spPr>
          <a:xfrm>
            <a:off x="653497" y="534842"/>
            <a:ext cx="10995164" cy="2585323"/>
          </a:xfrm>
          <a:prstGeom prst="rect">
            <a:avLst/>
          </a:prstGeom>
          <a:noFill/>
        </p:spPr>
        <p:txBody>
          <a:bodyPr wrap="square">
            <a:spAutoFit/>
          </a:bodyPr>
          <a:lstStyle/>
          <a:p>
            <a:r>
              <a:rPr lang="en-US" sz="2200" b="1" i="0" dirty="0">
                <a:solidFill>
                  <a:srgbClr val="C00000"/>
                </a:solidFill>
                <a:effectLst/>
                <a:latin typeface="Söhne"/>
              </a:rPr>
              <a:t>1. Identity Function:</a:t>
            </a:r>
          </a:p>
          <a:p>
            <a:r>
              <a:rPr lang="en-US" b="0" i="0" dirty="0">
                <a:solidFill>
                  <a:srgbClr val="0D0D0D"/>
                </a:solidFill>
                <a:effectLst/>
                <a:latin typeface="Söhne"/>
              </a:rPr>
              <a:t>	</a:t>
            </a:r>
            <a:r>
              <a:rPr lang="en-US" sz="2000" b="0" i="0" dirty="0">
                <a:solidFill>
                  <a:srgbClr val="0D0D0D"/>
                </a:solidFill>
                <a:effectLst/>
                <a:latin typeface="Söhne"/>
              </a:rPr>
              <a:t>The identity function, also known as the "</a:t>
            </a:r>
            <a:r>
              <a:rPr lang="en-US" sz="2000" b="1" i="0" dirty="0">
                <a:solidFill>
                  <a:srgbClr val="C00000"/>
                </a:solidFill>
                <a:effectLst/>
                <a:latin typeface="Söhne"/>
              </a:rPr>
              <a:t>linear activation function</a:t>
            </a:r>
            <a:r>
              <a:rPr lang="en-US" sz="2000" b="0" i="0" dirty="0">
                <a:solidFill>
                  <a:srgbClr val="0D0D0D"/>
                </a:solidFill>
                <a:effectLst/>
                <a:latin typeface="Söhne"/>
              </a:rPr>
              <a:t>," is a simple mathematical function commonly used as an activation function for the input layer of neural networks. </a:t>
            </a:r>
          </a:p>
          <a:p>
            <a:r>
              <a:rPr lang="en-US" sz="2000" dirty="0">
                <a:solidFill>
                  <a:srgbClr val="0D0D0D"/>
                </a:solidFill>
                <a:latin typeface="Söhne"/>
              </a:rPr>
              <a:t>	</a:t>
            </a:r>
            <a:r>
              <a:rPr lang="en-US" sz="2000" b="0" i="0" dirty="0">
                <a:solidFill>
                  <a:srgbClr val="0D0D0D"/>
                </a:solidFill>
                <a:effectLst/>
                <a:latin typeface="Söhne"/>
              </a:rPr>
              <a:t>Unlike other activation functions that </a:t>
            </a:r>
            <a:r>
              <a:rPr lang="en-US" sz="2000" b="1" i="0" dirty="0">
                <a:solidFill>
                  <a:srgbClr val="00B050"/>
                </a:solidFill>
                <a:effectLst/>
                <a:latin typeface="Söhne"/>
              </a:rPr>
              <a:t>introduce non-linearity to the model</a:t>
            </a:r>
            <a:r>
              <a:rPr lang="en-US" sz="2000" b="0" i="0" dirty="0">
                <a:solidFill>
                  <a:srgbClr val="0D0D0D"/>
                </a:solidFill>
                <a:effectLst/>
                <a:latin typeface="Söhne"/>
              </a:rPr>
              <a:t>, the identity function </a:t>
            </a:r>
            <a:r>
              <a:rPr lang="en-US" sz="2000" b="1" i="0" dirty="0">
                <a:solidFill>
                  <a:srgbClr val="C00000"/>
                </a:solidFill>
                <a:effectLst/>
                <a:latin typeface="Söhne"/>
              </a:rPr>
              <a:t>preserves the original input values</a:t>
            </a:r>
            <a:r>
              <a:rPr lang="en-US" sz="2000" b="0" i="0" dirty="0">
                <a:solidFill>
                  <a:srgbClr val="0D0D0D"/>
                </a:solidFill>
                <a:effectLst/>
                <a:latin typeface="Söhne"/>
              </a:rPr>
              <a:t>, resulting in a linear relationship between the input and output.</a:t>
            </a:r>
          </a:p>
          <a:p>
            <a:endParaRPr lang="en-US" sz="2000" b="0" i="0" dirty="0">
              <a:solidFill>
                <a:srgbClr val="0D0D0D"/>
              </a:solidFill>
              <a:effectLst/>
              <a:latin typeface="Söhne"/>
            </a:endParaRPr>
          </a:p>
          <a:p>
            <a:r>
              <a:rPr lang="en-US" sz="2000" dirty="0">
                <a:solidFill>
                  <a:srgbClr val="0D0D0D"/>
                </a:solidFill>
                <a:latin typeface="Söhne"/>
              </a:rPr>
              <a:t>	</a:t>
            </a:r>
            <a:r>
              <a:rPr lang="en-US" sz="2000" b="0" i="0" dirty="0">
                <a:solidFill>
                  <a:srgbClr val="0D0D0D"/>
                </a:solidFill>
                <a:effectLst/>
                <a:latin typeface="Söhne"/>
              </a:rPr>
              <a:t> </a:t>
            </a:r>
            <a:r>
              <a:rPr lang="en-US" sz="2000" b="1" i="0" dirty="0" err="1">
                <a:solidFill>
                  <a:srgbClr val="C00000"/>
                </a:solidFill>
                <a:effectLst/>
                <a:latin typeface="Söhne"/>
              </a:rPr>
              <a:t>yout</a:t>
            </a:r>
            <a:r>
              <a:rPr lang="en-US" sz="2000" b="0" i="0" dirty="0">
                <a:solidFill>
                  <a:srgbClr val="0D0D0D"/>
                </a:solidFill>
                <a:effectLst/>
                <a:latin typeface="Söhne"/>
              </a:rPr>
              <a:t> = f(x) = </a:t>
            </a:r>
            <a:r>
              <a:rPr lang="en-US" sz="2000" b="1" i="0" dirty="0">
                <a:solidFill>
                  <a:srgbClr val="0D0D0D"/>
                </a:solidFill>
                <a:effectLst/>
                <a:latin typeface="Söhne"/>
              </a:rPr>
              <a:t>x</a:t>
            </a:r>
            <a:r>
              <a:rPr lang="en-US" sz="2000" b="0" i="0" dirty="0">
                <a:solidFill>
                  <a:srgbClr val="0D0D0D"/>
                </a:solidFill>
                <a:effectLst/>
                <a:latin typeface="Söhne"/>
              </a:rPr>
              <a:t>, for all x</a:t>
            </a:r>
          </a:p>
        </p:txBody>
      </p:sp>
      <p:sp>
        <p:nvSpPr>
          <p:cNvPr id="4" name="TextBox 3">
            <a:extLst>
              <a:ext uri="{FF2B5EF4-FFF2-40B4-BE49-F238E27FC236}">
                <a16:creationId xmlns:a16="http://schemas.microsoft.com/office/drawing/2014/main" id="{143B2EDC-ECAD-45D0-8FBA-B6753F3AAC0A}"/>
              </a:ext>
            </a:extLst>
          </p:cNvPr>
          <p:cNvSpPr txBox="1"/>
          <p:nvPr/>
        </p:nvSpPr>
        <p:spPr>
          <a:xfrm>
            <a:off x="726047" y="3429000"/>
            <a:ext cx="5667789" cy="1323439"/>
          </a:xfrm>
          <a:prstGeom prst="rect">
            <a:avLst/>
          </a:prstGeom>
          <a:noFill/>
        </p:spPr>
        <p:txBody>
          <a:bodyPr wrap="square">
            <a:spAutoFit/>
          </a:bodyPr>
          <a:lstStyle/>
          <a:p>
            <a:endParaRPr lang="en-US" sz="2000" dirty="0">
              <a:solidFill>
                <a:srgbClr val="0D0D0D"/>
              </a:solidFill>
              <a:latin typeface="Söhne"/>
            </a:endParaRPr>
          </a:p>
          <a:p>
            <a:r>
              <a:rPr lang="en-US" sz="2000" b="0" i="0" dirty="0">
                <a:solidFill>
                  <a:srgbClr val="0D0D0D"/>
                </a:solidFill>
                <a:effectLst/>
                <a:latin typeface="Söhne"/>
              </a:rPr>
              <a:t>	For any </a:t>
            </a:r>
            <a:r>
              <a:rPr lang="en-US" sz="2000" b="1" i="0" dirty="0">
                <a:solidFill>
                  <a:srgbClr val="0D0D0D"/>
                </a:solidFill>
                <a:effectLst/>
                <a:latin typeface="Söhne"/>
              </a:rPr>
              <a:t>input value </a:t>
            </a:r>
            <a:r>
              <a:rPr lang="en-US" sz="2000" b="1" i="1" dirty="0">
                <a:solidFill>
                  <a:srgbClr val="0D0D0D"/>
                </a:solidFill>
                <a:effectLst/>
                <a:latin typeface="KaTeX_Math"/>
              </a:rPr>
              <a:t>x</a:t>
            </a:r>
            <a:r>
              <a:rPr lang="en-US" sz="2000" b="0" i="0" dirty="0">
                <a:solidFill>
                  <a:srgbClr val="0D0D0D"/>
                </a:solidFill>
                <a:effectLst/>
                <a:latin typeface="Söhne"/>
              </a:rPr>
              <a:t>, the output </a:t>
            </a:r>
            <a:r>
              <a:rPr lang="en-US" sz="2000" b="1" i="1" dirty="0" err="1">
                <a:solidFill>
                  <a:srgbClr val="0D0D0D"/>
                </a:solidFill>
                <a:effectLst/>
                <a:latin typeface="KaTeX_Math"/>
              </a:rPr>
              <a:t>yout</a:t>
            </a:r>
            <a:r>
              <a:rPr lang="en-US" sz="2000" b="0" i="0" dirty="0">
                <a:solidFill>
                  <a:srgbClr val="0D0D0D"/>
                </a:solidFill>
                <a:effectLst/>
                <a:latin typeface="KaTeX_Main"/>
              </a:rPr>
              <a:t>​</a:t>
            </a:r>
            <a:r>
              <a:rPr lang="en-US" sz="2000" b="0" i="0" dirty="0">
                <a:solidFill>
                  <a:srgbClr val="0D0D0D"/>
                </a:solidFill>
                <a:effectLst/>
                <a:latin typeface="Söhne"/>
              </a:rPr>
              <a:t> </a:t>
            </a:r>
            <a:r>
              <a:rPr lang="en-US" sz="2000" b="1" i="0" dirty="0">
                <a:solidFill>
                  <a:srgbClr val="C00000"/>
                </a:solidFill>
                <a:effectLst/>
                <a:latin typeface="Söhne"/>
              </a:rPr>
              <a:t>remains the same as the input </a:t>
            </a:r>
            <a:r>
              <a:rPr lang="en-US" sz="2000" b="1" i="1" dirty="0">
                <a:solidFill>
                  <a:srgbClr val="C00000"/>
                </a:solidFill>
                <a:effectLst/>
                <a:latin typeface="KaTeX_Math"/>
              </a:rPr>
              <a:t>x</a:t>
            </a:r>
            <a:r>
              <a:rPr lang="en-US" sz="2000" b="1" i="0" dirty="0">
                <a:solidFill>
                  <a:srgbClr val="C00000"/>
                </a:solidFill>
                <a:effectLst/>
                <a:latin typeface="Söhne"/>
              </a:rPr>
              <a:t>,</a:t>
            </a:r>
            <a:r>
              <a:rPr lang="en-US" sz="2000" b="0" i="0" dirty="0">
                <a:solidFill>
                  <a:srgbClr val="0D0D0D"/>
                </a:solidFill>
                <a:effectLst/>
                <a:latin typeface="Söhne"/>
              </a:rPr>
              <a:t> resulting in a linear </a:t>
            </a:r>
            <a:r>
              <a:rPr lang="en-US" sz="2000" b="1" i="0" dirty="0">
                <a:solidFill>
                  <a:schemeClr val="accent2"/>
                </a:solidFill>
                <a:effectLst/>
                <a:latin typeface="Söhne"/>
              </a:rPr>
              <a:t>relationship between the input and output.</a:t>
            </a:r>
            <a:endParaRPr lang="en-US" sz="2000" b="1" dirty="0">
              <a:solidFill>
                <a:schemeClr val="accent2"/>
              </a:solidFill>
            </a:endParaRPr>
          </a:p>
        </p:txBody>
      </p:sp>
      <p:pic>
        <p:nvPicPr>
          <p:cNvPr id="6" name="Picture 5">
            <a:extLst>
              <a:ext uri="{FF2B5EF4-FFF2-40B4-BE49-F238E27FC236}">
                <a16:creationId xmlns:a16="http://schemas.microsoft.com/office/drawing/2014/main" id="{9817D8E9-1E19-8559-BE93-62F7EAB4D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994" y="2271008"/>
            <a:ext cx="5034509" cy="3856986"/>
          </a:xfrm>
          <a:prstGeom prst="rect">
            <a:avLst/>
          </a:prstGeom>
        </p:spPr>
      </p:pic>
    </p:spTree>
    <p:extLst>
      <p:ext uri="{BB962C8B-B14F-4D97-AF65-F5344CB8AC3E}">
        <p14:creationId xmlns:p14="http://schemas.microsoft.com/office/powerpoint/2010/main" val="32012444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6ED9E-5FAC-1B47-3B05-104FACAC7FCD}"/>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E49EE39B-5840-7A82-E758-74055D7DBDEF}"/>
              </a:ext>
            </a:extLst>
          </p:cNvPr>
          <p:cNvGrpSpPr/>
          <p:nvPr/>
        </p:nvGrpSpPr>
        <p:grpSpPr>
          <a:xfrm>
            <a:off x="662994" y="437198"/>
            <a:ext cx="11174069" cy="5983604"/>
            <a:chOff x="683314" y="630342"/>
            <a:chExt cx="11174069" cy="5983604"/>
          </a:xfrm>
        </p:grpSpPr>
        <p:sp>
          <p:nvSpPr>
            <p:cNvPr id="3" name="TextBox 2">
              <a:extLst>
                <a:ext uri="{FF2B5EF4-FFF2-40B4-BE49-F238E27FC236}">
                  <a16:creationId xmlns:a16="http://schemas.microsoft.com/office/drawing/2014/main" id="{931EE233-299E-7530-C6A5-746103855C37}"/>
                </a:ext>
              </a:extLst>
            </p:cNvPr>
            <p:cNvSpPr txBox="1"/>
            <p:nvPr/>
          </p:nvSpPr>
          <p:spPr>
            <a:xfrm>
              <a:off x="683314" y="630342"/>
              <a:ext cx="10796381" cy="2092881"/>
            </a:xfrm>
            <a:prstGeom prst="rect">
              <a:avLst/>
            </a:prstGeom>
            <a:noFill/>
          </p:spPr>
          <p:txBody>
            <a:bodyPr wrap="square">
              <a:spAutoFit/>
            </a:bodyPr>
            <a:lstStyle/>
            <a:p>
              <a:r>
                <a:rPr lang="en-US" sz="2200" b="1" dirty="0">
                  <a:solidFill>
                    <a:srgbClr val="C00000"/>
                  </a:solidFill>
                </a:rPr>
                <a:t>2. Step function:</a:t>
              </a:r>
            </a:p>
            <a:p>
              <a:r>
                <a:rPr lang="en-US" b="0" i="0" dirty="0">
                  <a:solidFill>
                    <a:srgbClr val="0D0D0D"/>
                  </a:solidFill>
                  <a:effectLst/>
                  <a:latin typeface="Söhne"/>
                </a:rPr>
                <a:t>	The threshold function, also known as the </a:t>
              </a:r>
              <a:r>
                <a:rPr lang="en-US" b="1" i="0" dirty="0">
                  <a:solidFill>
                    <a:srgbClr val="0D0D0D"/>
                  </a:solidFill>
                  <a:effectLst/>
                  <a:latin typeface="Söhne"/>
                </a:rPr>
                <a:t>step function </a:t>
              </a:r>
              <a:r>
                <a:rPr lang="en-US" b="0" i="0" dirty="0">
                  <a:solidFill>
                    <a:srgbClr val="0D0D0D"/>
                  </a:solidFill>
                  <a:effectLst/>
                  <a:latin typeface="Söhne"/>
                </a:rPr>
                <a:t>or </a:t>
              </a:r>
              <a:r>
                <a:rPr lang="en-US" b="1" i="0" dirty="0">
                  <a:solidFill>
                    <a:srgbClr val="0D0D0D"/>
                  </a:solidFill>
                  <a:effectLst/>
                  <a:latin typeface="Söhne"/>
                </a:rPr>
                <a:t>Heaviside step function</a:t>
              </a:r>
              <a:r>
                <a:rPr lang="en-US" b="0" i="0" dirty="0">
                  <a:solidFill>
                    <a:srgbClr val="0D0D0D"/>
                  </a:solidFill>
                  <a:effectLst/>
                  <a:latin typeface="Söhne"/>
                </a:rPr>
                <a:t>, is a simple mathematical function commonly used in artificial neural networks as an activation function. </a:t>
              </a:r>
            </a:p>
            <a:p>
              <a:r>
                <a:rPr lang="en-US" dirty="0">
                  <a:solidFill>
                    <a:srgbClr val="0D0D0D"/>
                  </a:solidFill>
                  <a:latin typeface="Söhne"/>
                </a:rPr>
                <a:t>	</a:t>
              </a:r>
              <a:r>
                <a:rPr lang="en-US" b="0" i="0" dirty="0">
                  <a:solidFill>
                    <a:srgbClr val="0D0D0D"/>
                  </a:solidFill>
                  <a:effectLst/>
                  <a:latin typeface="Söhne"/>
                </a:rPr>
                <a:t>It is </a:t>
              </a:r>
              <a:r>
                <a:rPr lang="en-US" b="1" i="0" dirty="0">
                  <a:solidFill>
                    <a:srgbClr val="C00000"/>
                  </a:solidFill>
                  <a:effectLst/>
                  <a:latin typeface="Söhne"/>
                </a:rPr>
                <a:t>a binary function</a:t>
              </a:r>
              <a:r>
                <a:rPr lang="en-US" b="0" i="0" dirty="0">
                  <a:solidFill>
                    <a:srgbClr val="0D0D0D"/>
                  </a:solidFill>
                  <a:effectLst/>
                  <a:latin typeface="Söhne"/>
                </a:rPr>
                <a:t> that outputs one of two possible values based on whether the input is greater than or equal to a specified threshold.</a:t>
              </a:r>
            </a:p>
            <a:p>
              <a:endParaRPr lang="en-US" dirty="0">
                <a:solidFill>
                  <a:srgbClr val="0D0D0D"/>
                </a:solidFill>
                <a:latin typeface="Söhne"/>
              </a:endParaRPr>
            </a:p>
            <a:p>
              <a:r>
                <a:rPr lang="en-US" b="1" dirty="0">
                  <a:effectLst/>
                </a:rPr>
                <a:t>Mathematical Form:</a:t>
              </a:r>
              <a:endParaRPr lang="en-US" dirty="0">
                <a:effectLst/>
              </a:endParaRPr>
            </a:p>
          </p:txBody>
        </p:sp>
        <p:pic>
          <p:nvPicPr>
            <p:cNvPr id="6" name="Picture 5">
              <a:extLst>
                <a:ext uri="{FF2B5EF4-FFF2-40B4-BE49-F238E27FC236}">
                  <a16:creationId xmlns:a16="http://schemas.microsoft.com/office/drawing/2014/main" id="{93D68012-070D-AF6A-06D8-C0FC79077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8255" y="1914732"/>
              <a:ext cx="4519128" cy="46992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1F7E011-BCF3-4CE7-3A1A-7E2E86D98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730" y="2828572"/>
              <a:ext cx="4303102" cy="9416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3B732B0-6903-356A-5AFF-F7458962EF3F}"/>
                </a:ext>
              </a:extLst>
            </p:cNvPr>
            <p:cNvSpPr txBox="1"/>
            <p:nvPr/>
          </p:nvSpPr>
          <p:spPr>
            <a:xfrm>
              <a:off x="752889" y="3895007"/>
              <a:ext cx="6097656" cy="2031325"/>
            </a:xfrm>
            <a:prstGeom prst="rect">
              <a:avLst/>
            </a:prstGeom>
            <a:noFill/>
          </p:spPr>
          <p:txBody>
            <a:bodyPr wrap="square">
              <a:spAutoFit/>
            </a:bodyPr>
            <a:lstStyle/>
            <a:p>
              <a:r>
                <a:rPr lang="en-US" b="0" i="0" dirty="0">
                  <a:solidFill>
                    <a:srgbClr val="0D0D0D"/>
                  </a:solidFill>
                  <a:effectLst/>
                  <a:latin typeface="Söhne"/>
                </a:rPr>
                <a:t>Where, x represent the </a:t>
              </a:r>
              <a:r>
                <a:rPr lang="en-US" b="1" i="0" dirty="0">
                  <a:solidFill>
                    <a:srgbClr val="0D0D0D"/>
                  </a:solidFill>
                  <a:effectLst/>
                  <a:latin typeface="Söhne"/>
                </a:rPr>
                <a:t>weighted sum of inputs </a:t>
              </a:r>
              <a:r>
                <a:rPr lang="en-US" b="0" i="0" dirty="0">
                  <a:solidFill>
                    <a:srgbClr val="0D0D0D"/>
                  </a:solidFill>
                  <a:effectLst/>
                  <a:latin typeface="Söhne"/>
                </a:rPr>
                <a:t>to the neuron </a:t>
              </a:r>
            </a:p>
            <a:p>
              <a:endParaRPr lang="en-US" dirty="0">
                <a:solidFill>
                  <a:srgbClr val="0D0D0D"/>
                </a:solidFill>
                <a:latin typeface="Söhne"/>
              </a:endParaRPr>
            </a:p>
            <a:p>
              <a:r>
                <a:rPr lang="en-US" b="0" i="0" dirty="0">
                  <a:solidFill>
                    <a:srgbClr val="0D0D0D"/>
                  </a:solidFill>
                  <a:effectLst/>
                  <a:latin typeface="Söhne"/>
                </a:rPr>
                <a:t>	In other words, if the input </a:t>
              </a:r>
              <a:r>
                <a:rPr lang="en-US" b="0" i="1" dirty="0">
                  <a:solidFill>
                    <a:srgbClr val="0D0D0D"/>
                  </a:solidFill>
                  <a:effectLst/>
                  <a:latin typeface="KaTeX_Math"/>
                </a:rPr>
                <a:t>x</a:t>
              </a:r>
              <a:r>
                <a:rPr lang="en-US" b="0" i="0" dirty="0">
                  <a:solidFill>
                    <a:srgbClr val="0D0D0D"/>
                  </a:solidFill>
                  <a:effectLst/>
                  <a:latin typeface="Söhne"/>
                </a:rPr>
                <a:t> is greater than or equal to the specified threshold, the output of the function is 1; otherwise, it is 0.</a:t>
              </a:r>
            </a:p>
            <a:p>
              <a:r>
                <a:rPr lang="en-US" dirty="0">
                  <a:solidFill>
                    <a:srgbClr val="0D0D0D"/>
                  </a:solidFill>
                  <a:latin typeface="Söhne"/>
                </a:rPr>
                <a:t>	</a:t>
              </a:r>
              <a:r>
                <a:rPr lang="en-US" b="1" dirty="0">
                  <a:solidFill>
                    <a:srgbClr val="C00000"/>
                  </a:solidFill>
                  <a:latin typeface="Söhne"/>
                </a:rPr>
                <a:t>For example </a:t>
              </a:r>
              <a:r>
                <a:rPr lang="en-US" dirty="0">
                  <a:solidFill>
                    <a:srgbClr val="0D0D0D"/>
                  </a:solidFill>
                  <a:latin typeface="Söhne"/>
                </a:rPr>
                <a:t>if the value </a:t>
              </a:r>
              <a:r>
                <a:rPr lang="en-US" dirty="0" err="1">
                  <a:solidFill>
                    <a:srgbClr val="0D0D0D"/>
                  </a:solidFill>
                  <a:latin typeface="Söhne"/>
                </a:rPr>
                <a:t>ysum</a:t>
              </a:r>
              <a:r>
                <a:rPr lang="en-US" dirty="0">
                  <a:solidFill>
                    <a:srgbClr val="0D0D0D"/>
                  </a:solidFill>
                  <a:latin typeface="Söhne"/>
                </a:rPr>
                <a:t> is greater </a:t>
              </a:r>
              <a:r>
                <a:rPr lang="en-US" dirty="0" err="1">
                  <a:solidFill>
                    <a:srgbClr val="0D0D0D"/>
                  </a:solidFill>
                  <a:latin typeface="Söhne"/>
                </a:rPr>
                <a:t>thant</a:t>
              </a:r>
              <a:r>
                <a:rPr lang="en-US" dirty="0">
                  <a:solidFill>
                    <a:srgbClr val="0D0D0D"/>
                  </a:solidFill>
                  <a:latin typeface="Söhne"/>
                </a:rPr>
                <a:t> or equal to zero then the value of f( </a:t>
              </a:r>
              <a:r>
                <a:rPr lang="en-US" dirty="0" err="1">
                  <a:solidFill>
                    <a:srgbClr val="0D0D0D"/>
                  </a:solidFill>
                  <a:latin typeface="Söhne"/>
                </a:rPr>
                <a:t>ysum</a:t>
              </a:r>
              <a:r>
                <a:rPr lang="en-US" dirty="0">
                  <a:solidFill>
                    <a:srgbClr val="0D0D0D"/>
                  </a:solidFill>
                  <a:latin typeface="Söhne"/>
                </a:rPr>
                <a:t> ) will be 1 else 0.</a:t>
              </a:r>
              <a:endParaRPr lang="en-US" dirty="0"/>
            </a:p>
          </p:txBody>
        </p:sp>
      </p:grpSp>
    </p:spTree>
    <p:extLst>
      <p:ext uri="{BB962C8B-B14F-4D97-AF65-F5344CB8AC3E}">
        <p14:creationId xmlns:p14="http://schemas.microsoft.com/office/powerpoint/2010/main" val="310740046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81910-F514-F923-6AD4-35FAE68F06FE}"/>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30DB792F-3226-FE74-B8CA-070A3C74C26F}"/>
              </a:ext>
            </a:extLst>
          </p:cNvPr>
          <p:cNvGrpSpPr/>
          <p:nvPr/>
        </p:nvGrpSpPr>
        <p:grpSpPr>
          <a:xfrm>
            <a:off x="872157" y="641607"/>
            <a:ext cx="10945467" cy="5372893"/>
            <a:chOff x="872157" y="641607"/>
            <a:chExt cx="10945467" cy="5372893"/>
          </a:xfrm>
        </p:grpSpPr>
        <p:grpSp>
          <p:nvGrpSpPr>
            <p:cNvPr id="9" name="Group 8">
              <a:extLst>
                <a:ext uri="{FF2B5EF4-FFF2-40B4-BE49-F238E27FC236}">
                  <a16:creationId xmlns:a16="http://schemas.microsoft.com/office/drawing/2014/main" id="{0CBEC3CB-7954-C9B9-F30A-97B8E0C9F26F}"/>
                </a:ext>
              </a:extLst>
            </p:cNvPr>
            <p:cNvGrpSpPr/>
            <p:nvPr/>
          </p:nvGrpSpPr>
          <p:grpSpPr>
            <a:xfrm>
              <a:off x="872157" y="641607"/>
              <a:ext cx="10945467" cy="5372893"/>
              <a:chOff x="872157" y="1037847"/>
              <a:chExt cx="10945467" cy="5372893"/>
            </a:xfrm>
          </p:grpSpPr>
          <p:grpSp>
            <p:nvGrpSpPr>
              <p:cNvPr id="5" name="Group 4">
                <a:extLst>
                  <a:ext uri="{FF2B5EF4-FFF2-40B4-BE49-F238E27FC236}">
                    <a16:creationId xmlns:a16="http://schemas.microsoft.com/office/drawing/2014/main" id="{C58506DC-DB36-548F-478F-E6FABF0A58D2}"/>
                  </a:ext>
                </a:extLst>
              </p:cNvPr>
              <p:cNvGrpSpPr/>
              <p:nvPr/>
            </p:nvGrpSpPr>
            <p:grpSpPr>
              <a:xfrm>
                <a:off x="872157" y="1037847"/>
                <a:ext cx="10945467" cy="2426634"/>
                <a:chOff x="733010" y="680038"/>
                <a:chExt cx="10945467" cy="2426634"/>
              </a:xfrm>
            </p:grpSpPr>
            <p:sp>
              <p:nvSpPr>
                <p:cNvPr id="3" name="TextBox 2">
                  <a:extLst>
                    <a:ext uri="{FF2B5EF4-FFF2-40B4-BE49-F238E27FC236}">
                      <a16:creationId xmlns:a16="http://schemas.microsoft.com/office/drawing/2014/main" id="{1FB9E1AB-A1FB-D2A3-D0C0-67911D860F19}"/>
                    </a:ext>
                  </a:extLst>
                </p:cNvPr>
                <p:cNvSpPr txBox="1"/>
                <p:nvPr/>
              </p:nvSpPr>
              <p:spPr>
                <a:xfrm>
                  <a:off x="733010" y="680038"/>
                  <a:ext cx="10945467" cy="1261884"/>
                </a:xfrm>
                <a:prstGeom prst="rect">
                  <a:avLst/>
                </a:prstGeom>
                <a:noFill/>
              </p:spPr>
              <p:txBody>
                <a:bodyPr wrap="square">
                  <a:spAutoFit/>
                </a:bodyPr>
                <a:lstStyle/>
                <a:p>
                  <a:r>
                    <a:rPr lang="en-US" sz="2200" b="1" dirty="0">
                      <a:solidFill>
                        <a:srgbClr val="C00000"/>
                      </a:solidFill>
                    </a:rPr>
                    <a:t>3. Threshold Function:</a:t>
                  </a:r>
                </a:p>
                <a:p>
                  <a:r>
                    <a:rPr lang="en-US" dirty="0"/>
                    <a:t>	The threshold function is </a:t>
                  </a:r>
                  <a:r>
                    <a:rPr lang="en-US" b="1" dirty="0"/>
                    <a:t>almost like the step function, </a:t>
                  </a:r>
                  <a:r>
                    <a:rPr lang="en-US" dirty="0"/>
                    <a:t>with the only difference being the fact that </a:t>
                  </a:r>
                  <a:r>
                    <a:rPr lang="en-US" b="1" dirty="0">
                      <a:solidFill>
                        <a:srgbClr val="C00000"/>
                      </a:solidFill>
                    </a:rPr>
                    <a:t>θ is used as a threshold value instead of 0</a:t>
                  </a:r>
                  <a:r>
                    <a:rPr lang="en-US" dirty="0"/>
                    <a:t>. </a:t>
                  </a:r>
                </a:p>
                <a:p>
                  <a:r>
                    <a:rPr lang="en-US" dirty="0"/>
                    <a:t>It can mathematically be expressed as follows: </a:t>
                  </a:r>
                </a:p>
              </p:txBody>
            </p:sp>
            <p:pic>
              <p:nvPicPr>
                <p:cNvPr id="4" name="image68.jpeg">
                  <a:extLst>
                    <a:ext uri="{FF2B5EF4-FFF2-40B4-BE49-F238E27FC236}">
                      <a16:creationId xmlns:a16="http://schemas.microsoft.com/office/drawing/2014/main" id="{4145C7A6-D095-8D16-D474-BCFB97FD72B1}"/>
                    </a:ext>
                  </a:extLst>
                </p:cNvPr>
                <p:cNvPicPr>
                  <a:picLocks noChangeAspect="1"/>
                </p:cNvPicPr>
                <p:nvPr/>
              </p:nvPicPr>
              <p:blipFill>
                <a:blip r:embed="rId2" cstate="print"/>
                <a:stretch>
                  <a:fillRect/>
                </a:stretch>
              </p:blipFill>
              <p:spPr>
                <a:xfrm>
                  <a:off x="1396736" y="2276061"/>
                  <a:ext cx="4258630" cy="830611"/>
                </a:xfrm>
                <a:prstGeom prst="rect">
                  <a:avLst/>
                </a:prstGeom>
              </p:spPr>
            </p:pic>
          </p:grpSp>
          <p:pic>
            <p:nvPicPr>
              <p:cNvPr id="4100" name="Picture 4">
                <a:extLst>
                  <a:ext uri="{FF2B5EF4-FFF2-40B4-BE49-F238E27FC236}">
                    <a16:creationId xmlns:a16="http://schemas.microsoft.com/office/drawing/2014/main" id="{6B2ECC9A-D54A-59E0-5719-D7CF008CE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806" y="2178492"/>
                <a:ext cx="4058685" cy="423224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EB6EBD15-C46A-2293-25D2-8491C5385A27}"/>
                </a:ext>
              </a:extLst>
            </p:cNvPr>
            <p:cNvSpPr txBox="1"/>
            <p:nvPr/>
          </p:nvSpPr>
          <p:spPr>
            <a:xfrm>
              <a:off x="872157" y="3593576"/>
              <a:ext cx="6096000" cy="2031325"/>
            </a:xfrm>
            <a:prstGeom prst="rect">
              <a:avLst/>
            </a:prstGeom>
            <a:noFill/>
          </p:spPr>
          <p:txBody>
            <a:bodyPr wrap="square">
              <a:spAutoFit/>
            </a:bodyPr>
            <a:lstStyle/>
            <a:p>
              <a:r>
                <a:rPr lang="en-US" b="1" i="0" dirty="0">
                  <a:solidFill>
                    <a:srgbClr val="C00000"/>
                  </a:solidFill>
                  <a:effectLst/>
                  <a:latin typeface="Söhne"/>
                </a:rPr>
                <a:t>Note</a:t>
              </a:r>
              <a:r>
                <a:rPr lang="en-US" b="0" i="0" dirty="0">
                  <a:solidFill>
                    <a:srgbClr val="0D0D0D"/>
                  </a:solidFill>
                  <a:effectLst/>
                  <a:latin typeface="Söhne"/>
                </a:rPr>
                <a:t>:</a:t>
              </a:r>
            </a:p>
            <a:p>
              <a:r>
                <a:rPr lang="en-US" dirty="0">
                  <a:solidFill>
                    <a:srgbClr val="0D0D0D"/>
                  </a:solidFill>
                  <a:latin typeface="Söhne"/>
                </a:rPr>
                <a:t>	</a:t>
              </a:r>
              <a:r>
                <a:rPr lang="en-US" b="0" i="0" dirty="0">
                  <a:solidFill>
                    <a:srgbClr val="0D0D0D"/>
                  </a:solidFill>
                  <a:effectLst/>
                  <a:latin typeface="Söhne"/>
                </a:rPr>
                <a:t>θ represents a </a:t>
              </a:r>
              <a:r>
                <a:rPr lang="en-US" b="1" i="0" dirty="0">
                  <a:solidFill>
                    <a:srgbClr val="0D0D0D"/>
                  </a:solidFill>
                  <a:effectLst/>
                  <a:latin typeface="Söhne"/>
                </a:rPr>
                <a:t>threshold value </a:t>
              </a:r>
              <a:r>
                <a:rPr lang="en-US" b="0" i="0" dirty="0">
                  <a:solidFill>
                    <a:srgbClr val="0D0D0D"/>
                  </a:solidFill>
                  <a:effectLst/>
                  <a:latin typeface="Söhne"/>
                </a:rPr>
                <a:t>that determines the point at which the function transitions from one state to another.</a:t>
              </a:r>
            </a:p>
            <a:p>
              <a:r>
                <a:rPr lang="en-US" b="0" i="0" dirty="0">
                  <a:solidFill>
                    <a:srgbClr val="0D0D0D"/>
                  </a:solidFill>
                  <a:effectLst/>
                  <a:latin typeface="Söhne"/>
                </a:rPr>
                <a:t>	Here, θ acts as the boundary or threshold. If the input x is greater than or equal to θ, the function outputs 1. If x is less than θ, the function outputs 0.</a:t>
              </a:r>
              <a:endParaRPr lang="en-US" dirty="0"/>
            </a:p>
          </p:txBody>
        </p:sp>
      </p:grpSp>
    </p:spTree>
    <p:extLst>
      <p:ext uri="{BB962C8B-B14F-4D97-AF65-F5344CB8AC3E}">
        <p14:creationId xmlns:p14="http://schemas.microsoft.com/office/powerpoint/2010/main" val="1797760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C5F331-CB03-1B9E-C859-44B1C63A63D3}"/>
              </a:ext>
            </a:extLst>
          </p:cNvPr>
          <p:cNvSpPr txBox="1"/>
          <p:nvPr/>
        </p:nvSpPr>
        <p:spPr>
          <a:xfrm>
            <a:off x="792645" y="715692"/>
            <a:ext cx="10557842" cy="2092881"/>
          </a:xfrm>
          <a:prstGeom prst="rect">
            <a:avLst/>
          </a:prstGeom>
          <a:noFill/>
        </p:spPr>
        <p:txBody>
          <a:bodyPr wrap="square">
            <a:spAutoFit/>
          </a:bodyPr>
          <a:lstStyle/>
          <a:p>
            <a:r>
              <a:rPr lang="en-US" sz="2200" b="1" dirty="0">
                <a:solidFill>
                  <a:srgbClr val="C00000"/>
                </a:solidFill>
              </a:rPr>
              <a:t>What is Threshold Value?:</a:t>
            </a:r>
          </a:p>
          <a:p>
            <a:r>
              <a:rPr lang="en-US" dirty="0"/>
              <a:t>	Threshold is a set of values , based on that the final output of the network will be calculated.</a:t>
            </a:r>
          </a:p>
          <a:p>
            <a:r>
              <a:rPr lang="en-US" dirty="0"/>
              <a:t>A comparison is made between the calculated net input and the threshold value to obtain the final output.</a:t>
            </a:r>
          </a:p>
          <a:p>
            <a:r>
              <a:rPr lang="en-US" dirty="0"/>
              <a:t>	As simple as, If I give you a problem and ask you to solve and tell me the answer, if and only if your answer is greater than 5. So in this example the Threshold value is 5.</a:t>
            </a:r>
          </a:p>
          <a:p>
            <a:endParaRPr lang="en-US" dirty="0"/>
          </a:p>
          <a:p>
            <a:r>
              <a:rPr lang="en-US" dirty="0"/>
              <a:t>The activation function using threshold value can be defined as </a:t>
            </a:r>
          </a:p>
        </p:txBody>
      </p:sp>
      <p:pic>
        <p:nvPicPr>
          <p:cNvPr id="6" name="image68.jpeg">
            <a:extLst>
              <a:ext uri="{FF2B5EF4-FFF2-40B4-BE49-F238E27FC236}">
                <a16:creationId xmlns:a16="http://schemas.microsoft.com/office/drawing/2014/main" id="{AC22B71B-E4FE-72B5-39C9-1692F2786936}"/>
              </a:ext>
            </a:extLst>
          </p:cNvPr>
          <p:cNvPicPr>
            <a:picLocks noChangeAspect="1"/>
          </p:cNvPicPr>
          <p:nvPr/>
        </p:nvPicPr>
        <p:blipFill>
          <a:blip r:embed="rId2" cstate="print"/>
          <a:stretch>
            <a:fillRect/>
          </a:stretch>
        </p:blipFill>
        <p:spPr>
          <a:xfrm>
            <a:off x="2271379" y="3429000"/>
            <a:ext cx="4258630" cy="830611"/>
          </a:xfrm>
          <a:prstGeom prst="rect">
            <a:avLst/>
          </a:prstGeom>
        </p:spPr>
      </p:pic>
      <p:sp>
        <p:nvSpPr>
          <p:cNvPr id="8" name="TextBox 7">
            <a:extLst>
              <a:ext uri="{FF2B5EF4-FFF2-40B4-BE49-F238E27FC236}">
                <a16:creationId xmlns:a16="http://schemas.microsoft.com/office/drawing/2014/main" id="{CA672AF9-6194-37B9-73A4-A045AB061AEA}"/>
              </a:ext>
            </a:extLst>
          </p:cNvPr>
          <p:cNvSpPr txBox="1"/>
          <p:nvPr/>
        </p:nvSpPr>
        <p:spPr>
          <a:xfrm>
            <a:off x="6954906" y="3659639"/>
            <a:ext cx="4395581" cy="369332"/>
          </a:xfrm>
          <a:prstGeom prst="rect">
            <a:avLst/>
          </a:prstGeom>
          <a:noFill/>
        </p:spPr>
        <p:txBody>
          <a:bodyPr wrap="square">
            <a:spAutoFit/>
          </a:bodyPr>
          <a:lstStyle/>
          <a:p>
            <a:r>
              <a:rPr lang="en-US" b="1" dirty="0"/>
              <a:t>Where</a:t>
            </a:r>
            <a:r>
              <a:rPr lang="en-US" dirty="0"/>
              <a:t>, </a:t>
            </a:r>
            <a:r>
              <a:rPr lang="en-US" b="1" dirty="0">
                <a:solidFill>
                  <a:srgbClr val="C00000"/>
                </a:solidFill>
              </a:rPr>
              <a:t>Theta</a:t>
            </a:r>
            <a:r>
              <a:rPr lang="en-US" dirty="0"/>
              <a:t> is the fixed threshold value</a:t>
            </a:r>
          </a:p>
        </p:txBody>
      </p:sp>
    </p:spTree>
    <p:extLst>
      <p:ext uri="{BB962C8B-B14F-4D97-AF65-F5344CB8AC3E}">
        <p14:creationId xmlns:p14="http://schemas.microsoft.com/office/powerpoint/2010/main" val="2940105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772BD-124A-A198-935A-82BB6434291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CC2A78A-161B-BBDD-66E9-4FAA856BC4FE}"/>
              </a:ext>
            </a:extLst>
          </p:cNvPr>
          <p:cNvSpPr txBox="1"/>
          <p:nvPr/>
        </p:nvSpPr>
        <p:spPr>
          <a:xfrm>
            <a:off x="663437" y="640282"/>
            <a:ext cx="10756624" cy="2154436"/>
          </a:xfrm>
          <a:prstGeom prst="rect">
            <a:avLst/>
          </a:prstGeom>
          <a:noFill/>
        </p:spPr>
        <p:txBody>
          <a:bodyPr wrap="square">
            <a:spAutoFit/>
          </a:bodyPr>
          <a:lstStyle/>
          <a:p>
            <a:r>
              <a:rPr lang="en-US" sz="2200" b="1" dirty="0">
                <a:solidFill>
                  <a:srgbClr val="C00000"/>
                </a:solidFill>
              </a:rPr>
              <a:t>4. </a:t>
            </a:r>
            <a:r>
              <a:rPr lang="en-US" sz="2200" b="1" dirty="0" err="1">
                <a:solidFill>
                  <a:srgbClr val="C00000"/>
                </a:solidFill>
              </a:rPr>
              <a:t>ReLU</a:t>
            </a:r>
            <a:r>
              <a:rPr lang="en-US" sz="2200" b="1" dirty="0">
                <a:solidFill>
                  <a:srgbClr val="C00000"/>
                </a:solidFill>
              </a:rPr>
              <a:t> (Rectified Linear Unit) function:</a:t>
            </a:r>
          </a:p>
          <a:p>
            <a:pPr algn="l"/>
            <a:r>
              <a:rPr lang="en-US" b="0" i="0" dirty="0">
                <a:solidFill>
                  <a:srgbClr val="0D0D0D"/>
                </a:solidFill>
                <a:effectLst/>
                <a:latin typeface="Söhne"/>
              </a:rPr>
              <a:t>	The </a:t>
            </a:r>
            <a:r>
              <a:rPr lang="en-US" b="1" i="0" dirty="0">
                <a:solidFill>
                  <a:schemeClr val="accent6"/>
                </a:solidFill>
                <a:effectLst/>
                <a:latin typeface="Söhne"/>
              </a:rPr>
              <a:t>Rectified Linear Unit (</a:t>
            </a:r>
            <a:r>
              <a:rPr lang="en-US" b="1" i="0" dirty="0" err="1">
                <a:solidFill>
                  <a:schemeClr val="accent6"/>
                </a:solidFill>
                <a:effectLst/>
                <a:latin typeface="Söhne"/>
              </a:rPr>
              <a:t>ReLU</a:t>
            </a:r>
            <a:r>
              <a:rPr lang="en-US" b="1" i="0" dirty="0">
                <a:solidFill>
                  <a:schemeClr val="accent6"/>
                </a:solidFill>
                <a:effectLst/>
                <a:latin typeface="Söhne"/>
              </a:rPr>
              <a:t>) </a:t>
            </a:r>
            <a:r>
              <a:rPr lang="en-US" b="0" i="0" dirty="0">
                <a:solidFill>
                  <a:srgbClr val="0D0D0D"/>
                </a:solidFill>
                <a:effectLst/>
                <a:latin typeface="Söhne"/>
              </a:rPr>
              <a:t>function is a popular activation function used in artificial neural networks, particularly in deep learning models. </a:t>
            </a:r>
          </a:p>
          <a:p>
            <a:pPr algn="l"/>
            <a:r>
              <a:rPr lang="en-US" dirty="0">
                <a:solidFill>
                  <a:srgbClr val="0D0D0D"/>
                </a:solidFill>
                <a:latin typeface="Söhne"/>
              </a:rPr>
              <a:t>	</a:t>
            </a:r>
            <a:r>
              <a:rPr lang="en-US" b="0" i="0" dirty="0">
                <a:solidFill>
                  <a:srgbClr val="0D0D0D"/>
                </a:solidFill>
                <a:effectLst/>
                <a:latin typeface="Söhne"/>
              </a:rPr>
              <a:t>It </a:t>
            </a:r>
            <a:r>
              <a:rPr lang="en-US" b="1" i="0" dirty="0">
                <a:solidFill>
                  <a:srgbClr val="0D0D0D"/>
                </a:solidFill>
                <a:effectLst/>
                <a:latin typeface="Söhne"/>
              </a:rPr>
              <a:t>introduces non-linearity to the network </a:t>
            </a:r>
            <a:r>
              <a:rPr lang="en-US" b="1" i="0" dirty="0">
                <a:solidFill>
                  <a:srgbClr val="C00000"/>
                </a:solidFill>
                <a:effectLst/>
                <a:latin typeface="Söhne"/>
              </a:rPr>
              <a:t>by outputting the input directly if it is positive, and zero otherwise.</a:t>
            </a:r>
            <a:r>
              <a:rPr lang="en-US" b="0" i="0" dirty="0">
                <a:solidFill>
                  <a:srgbClr val="0D0D0D"/>
                </a:solidFill>
                <a:effectLst/>
                <a:latin typeface="Söhne"/>
              </a:rPr>
              <a:t> Mathematically, the </a:t>
            </a:r>
            <a:r>
              <a:rPr lang="en-US" b="0" i="0" dirty="0" err="1">
                <a:solidFill>
                  <a:srgbClr val="0D0D0D"/>
                </a:solidFill>
                <a:effectLst/>
                <a:latin typeface="Söhne"/>
              </a:rPr>
              <a:t>ReLU</a:t>
            </a:r>
            <a:r>
              <a:rPr lang="en-US" b="0" i="0" dirty="0">
                <a:solidFill>
                  <a:srgbClr val="0D0D0D"/>
                </a:solidFill>
                <a:effectLst/>
                <a:latin typeface="Söhne"/>
              </a:rPr>
              <a:t> function can be defined as:</a:t>
            </a:r>
          </a:p>
          <a:p>
            <a:pPr algn="l"/>
            <a:r>
              <a:rPr lang="en-US" b="0" i="0" dirty="0">
                <a:solidFill>
                  <a:srgbClr val="0D0D0D"/>
                </a:solidFill>
                <a:effectLst/>
                <a:latin typeface="KaTeX_Main"/>
              </a:rPr>
              <a:t> </a:t>
            </a:r>
            <a:r>
              <a:rPr lang="en-US" dirty="0">
                <a:solidFill>
                  <a:srgbClr val="0D0D0D"/>
                </a:solidFill>
                <a:latin typeface="KaTeX_Main"/>
              </a:rPr>
              <a:t>	</a:t>
            </a:r>
          </a:p>
          <a:p>
            <a:pPr algn="l"/>
            <a:r>
              <a:rPr lang="en-US" sz="2200" b="1" i="1" dirty="0">
                <a:solidFill>
                  <a:srgbClr val="0D0D0D"/>
                </a:solidFill>
                <a:effectLst/>
                <a:latin typeface="KaTeX_Main"/>
              </a:rPr>
              <a:t>	</a:t>
            </a:r>
            <a:r>
              <a:rPr lang="en-US" sz="2200" b="1" i="1" dirty="0">
                <a:solidFill>
                  <a:srgbClr val="0D0D0D"/>
                </a:solidFill>
                <a:effectLst/>
                <a:latin typeface="KaTeX_Math"/>
              </a:rPr>
              <a:t>f</a:t>
            </a:r>
            <a:r>
              <a:rPr lang="en-US" sz="2200" b="1" i="0" dirty="0">
                <a:solidFill>
                  <a:srgbClr val="0D0D0D"/>
                </a:solidFill>
                <a:effectLst/>
                <a:latin typeface="KaTeX_Main"/>
              </a:rPr>
              <a:t>(</a:t>
            </a:r>
            <a:r>
              <a:rPr lang="en-US" sz="2200" b="1" i="1" dirty="0">
                <a:solidFill>
                  <a:srgbClr val="0D0D0D"/>
                </a:solidFill>
                <a:effectLst/>
                <a:latin typeface="KaTeX_Math"/>
              </a:rPr>
              <a:t>x</a:t>
            </a:r>
            <a:r>
              <a:rPr lang="en-US" sz="2200" b="1" i="0" dirty="0">
                <a:solidFill>
                  <a:srgbClr val="0D0D0D"/>
                </a:solidFill>
                <a:effectLst/>
                <a:latin typeface="KaTeX_Main"/>
              </a:rPr>
              <a:t>)=max(0,</a:t>
            </a:r>
            <a:r>
              <a:rPr lang="en-US" sz="2200" b="1" i="1" dirty="0">
                <a:solidFill>
                  <a:srgbClr val="0D0D0D"/>
                </a:solidFill>
                <a:effectLst/>
                <a:latin typeface="KaTeX_Math"/>
              </a:rPr>
              <a:t>x</a:t>
            </a:r>
            <a:r>
              <a:rPr lang="en-US" sz="2200" b="1" i="0" dirty="0">
                <a:solidFill>
                  <a:srgbClr val="0D0D0D"/>
                </a:solidFill>
                <a:effectLst/>
                <a:latin typeface="KaTeX_Main"/>
              </a:rPr>
              <a:t>)</a:t>
            </a:r>
          </a:p>
        </p:txBody>
      </p:sp>
      <p:sp>
        <p:nvSpPr>
          <p:cNvPr id="8" name="TextBox 7">
            <a:extLst>
              <a:ext uri="{FF2B5EF4-FFF2-40B4-BE49-F238E27FC236}">
                <a16:creationId xmlns:a16="http://schemas.microsoft.com/office/drawing/2014/main" id="{38EFFDED-EADF-69C0-FFA3-0DA7F7C1BE6F}"/>
              </a:ext>
            </a:extLst>
          </p:cNvPr>
          <p:cNvSpPr txBox="1"/>
          <p:nvPr/>
        </p:nvSpPr>
        <p:spPr>
          <a:xfrm>
            <a:off x="663437" y="2989808"/>
            <a:ext cx="6462920" cy="2092881"/>
          </a:xfrm>
          <a:prstGeom prst="rect">
            <a:avLst/>
          </a:prstGeom>
          <a:noFill/>
        </p:spPr>
        <p:txBody>
          <a:bodyPr wrap="square">
            <a:spAutoFit/>
          </a:bodyPr>
          <a:lstStyle/>
          <a:p>
            <a:pPr algn="l"/>
            <a:r>
              <a:rPr lang="en-US" b="1" i="0" dirty="0">
                <a:solidFill>
                  <a:srgbClr val="C00000"/>
                </a:solidFill>
                <a:effectLst/>
                <a:latin typeface="Söhne"/>
              </a:rPr>
              <a:t>Where, </a:t>
            </a:r>
          </a:p>
          <a:p>
            <a:pPr algn="l">
              <a:buFont typeface="Arial" panose="020B0604020202020204" pitchFamily="34" charset="0"/>
              <a:buChar char="•"/>
            </a:pPr>
            <a:r>
              <a:rPr lang="en-US" b="0" i="0" dirty="0">
                <a:solidFill>
                  <a:srgbClr val="0D0D0D"/>
                </a:solidFill>
                <a:effectLst/>
                <a:latin typeface="Söhne"/>
              </a:rPr>
              <a:t>For any input </a:t>
            </a:r>
            <a:r>
              <a:rPr lang="en-US" sz="2200" b="1" i="1" dirty="0">
                <a:solidFill>
                  <a:srgbClr val="0D0D0D"/>
                </a:solidFill>
                <a:effectLst/>
                <a:latin typeface="KaTeX_Math"/>
              </a:rPr>
              <a:t>x</a:t>
            </a:r>
            <a:r>
              <a:rPr lang="en-US" b="0" i="0" dirty="0">
                <a:solidFill>
                  <a:srgbClr val="0D0D0D"/>
                </a:solidFill>
                <a:effectLst/>
                <a:latin typeface="Söhne"/>
              </a:rPr>
              <a:t>, if </a:t>
            </a:r>
            <a:r>
              <a:rPr lang="en-US" sz="2200" b="1" i="1" dirty="0">
                <a:solidFill>
                  <a:srgbClr val="0D0D0D"/>
                </a:solidFill>
                <a:effectLst/>
                <a:latin typeface="KaTeX_Math"/>
              </a:rPr>
              <a:t>x</a:t>
            </a:r>
            <a:r>
              <a:rPr lang="en-US" b="0" i="0" dirty="0">
                <a:solidFill>
                  <a:srgbClr val="0D0D0D"/>
                </a:solidFill>
                <a:effectLst/>
                <a:latin typeface="Söhne"/>
              </a:rPr>
              <a:t> is greater than zero, the </a:t>
            </a:r>
            <a:r>
              <a:rPr lang="en-US" b="1" i="0" dirty="0">
                <a:solidFill>
                  <a:srgbClr val="C00000"/>
                </a:solidFill>
                <a:effectLst/>
                <a:latin typeface="Söhne"/>
              </a:rPr>
              <a:t>function outputs </a:t>
            </a:r>
            <a:r>
              <a:rPr lang="en-US" sz="2200" b="1" i="1" dirty="0">
                <a:solidFill>
                  <a:srgbClr val="C00000"/>
                </a:solidFill>
                <a:effectLst/>
                <a:latin typeface="KaTeX_Math"/>
              </a:rPr>
              <a:t>x</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If </a:t>
            </a:r>
            <a:r>
              <a:rPr lang="en-US" b="0" i="1" dirty="0">
                <a:solidFill>
                  <a:srgbClr val="0D0D0D"/>
                </a:solidFill>
                <a:effectLst/>
                <a:latin typeface="KaTeX_Math"/>
              </a:rPr>
              <a:t>x</a:t>
            </a:r>
            <a:r>
              <a:rPr lang="en-US" b="0" i="0" dirty="0">
                <a:solidFill>
                  <a:srgbClr val="0D0D0D"/>
                </a:solidFill>
                <a:effectLst/>
                <a:latin typeface="Söhne"/>
              </a:rPr>
              <a:t> is less than zero, the function outputs zero.</a:t>
            </a:r>
          </a:p>
          <a:p>
            <a:pPr algn="l"/>
            <a:r>
              <a:rPr lang="en-US" b="0" i="0" dirty="0">
                <a:solidFill>
                  <a:srgbClr val="0D0D0D"/>
                </a:solidFill>
                <a:effectLst/>
                <a:latin typeface="Söhne"/>
              </a:rPr>
              <a:t>	</a:t>
            </a:r>
          </a:p>
          <a:p>
            <a:pPr algn="l"/>
            <a:r>
              <a:rPr lang="en-US" b="0" i="0" dirty="0">
                <a:solidFill>
                  <a:srgbClr val="0D0D0D"/>
                </a:solidFill>
                <a:effectLst/>
                <a:latin typeface="Söhne"/>
              </a:rPr>
              <a:t>	Graphically, the </a:t>
            </a:r>
            <a:r>
              <a:rPr lang="en-US" b="0" i="0" dirty="0" err="1">
                <a:solidFill>
                  <a:srgbClr val="0D0D0D"/>
                </a:solidFill>
                <a:effectLst/>
                <a:latin typeface="Söhne"/>
              </a:rPr>
              <a:t>ReLU</a:t>
            </a:r>
            <a:r>
              <a:rPr lang="en-US" b="0" i="0" dirty="0">
                <a:solidFill>
                  <a:srgbClr val="0D0D0D"/>
                </a:solidFill>
                <a:effectLst/>
                <a:latin typeface="Söhne"/>
              </a:rPr>
              <a:t> function appears as a linear function with a positive slope for positive input values, and it flattens out to zero for negative input values.</a:t>
            </a:r>
          </a:p>
        </p:txBody>
      </p:sp>
      <p:pic>
        <p:nvPicPr>
          <p:cNvPr id="9" name="image71.jpeg">
            <a:extLst>
              <a:ext uri="{FF2B5EF4-FFF2-40B4-BE49-F238E27FC236}">
                <a16:creationId xmlns:a16="http://schemas.microsoft.com/office/drawing/2014/main" id="{2FE9E90E-515B-0FEA-D08B-E8C32F43A01B}"/>
              </a:ext>
            </a:extLst>
          </p:cNvPr>
          <p:cNvPicPr>
            <a:picLocks noChangeAspect="1"/>
          </p:cNvPicPr>
          <p:nvPr/>
        </p:nvPicPr>
        <p:blipFill>
          <a:blip r:embed="rId2" cstate="print"/>
          <a:stretch>
            <a:fillRect/>
          </a:stretch>
        </p:blipFill>
        <p:spPr>
          <a:xfrm>
            <a:off x="7622056" y="2456163"/>
            <a:ext cx="4203765" cy="3845245"/>
          </a:xfrm>
          <a:prstGeom prst="rect">
            <a:avLst/>
          </a:prstGeom>
        </p:spPr>
      </p:pic>
      <p:pic>
        <p:nvPicPr>
          <p:cNvPr id="10" name="image70.jpeg">
            <a:extLst>
              <a:ext uri="{FF2B5EF4-FFF2-40B4-BE49-F238E27FC236}">
                <a16:creationId xmlns:a16="http://schemas.microsoft.com/office/drawing/2014/main" id="{2A8E2A36-171F-2938-5060-A2B65B736D38}"/>
              </a:ext>
            </a:extLst>
          </p:cNvPr>
          <p:cNvPicPr>
            <a:picLocks noChangeAspect="1"/>
          </p:cNvPicPr>
          <p:nvPr/>
        </p:nvPicPr>
        <p:blipFill>
          <a:blip r:embed="rId3" cstate="print"/>
          <a:stretch>
            <a:fillRect/>
          </a:stretch>
        </p:blipFill>
        <p:spPr>
          <a:xfrm>
            <a:off x="3955829" y="2185535"/>
            <a:ext cx="3008144" cy="1017633"/>
          </a:xfrm>
          <a:prstGeom prst="rect">
            <a:avLst/>
          </a:prstGeom>
        </p:spPr>
      </p:pic>
    </p:spTree>
    <p:extLst>
      <p:ext uri="{BB962C8B-B14F-4D97-AF65-F5344CB8AC3E}">
        <p14:creationId xmlns:p14="http://schemas.microsoft.com/office/powerpoint/2010/main" val="23358612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E0DE8-E4C4-1E2F-C44C-776EB42A91A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FEA535-029C-7C67-F235-6AAEB7A55221}"/>
              </a:ext>
            </a:extLst>
          </p:cNvPr>
          <p:cNvSpPr txBox="1"/>
          <p:nvPr/>
        </p:nvSpPr>
        <p:spPr>
          <a:xfrm>
            <a:off x="876133" y="705177"/>
            <a:ext cx="10925589" cy="5816977"/>
          </a:xfrm>
          <a:prstGeom prst="rect">
            <a:avLst/>
          </a:prstGeom>
          <a:noFill/>
        </p:spPr>
        <p:txBody>
          <a:bodyPr wrap="square">
            <a:spAutoFit/>
          </a:bodyPr>
          <a:lstStyle/>
          <a:p>
            <a:r>
              <a:rPr lang="en-US" sz="2200" b="1" dirty="0">
                <a:solidFill>
                  <a:srgbClr val="C00000"/>
                </a:solidFill>
              </a:rPr>
              <a:t>5. S</a:t>
            </a:r>
            <a:r>
              <a:rPr lang="en-US" sz="2200" b="1" i="0" dirty="0">
                <a:solidFill>
                  <a:srgbClr val="C00000"/>
                </a:solidFill>
                <a:effectLst/>
              </a:rPr>
              <a:t>igmoid Function or </a:t>
            </a:r>
            <a:r>
              <a:rPr lang="en-US" sz="2400" b="1" i="0" dirty="0">
                <a:solidFill>
                  <a:srgbClr val="C00000"/>
                </a:solidFill>
                <a:effectLst/>
                <a:latin typeface="sohne"/>
              </a:rPr>
              <a:t>Logistic Function</a:t>
            </a:r>
            <a:r>
              <a:rPr lang="en-US" sz="2200" b="1" i="0" dirty="0">
                <a:solidFill>
                  <a:srgbClr val="C00000"/>
                </a:solidFill>
                <a:effectLst/>
              </a:rPr>
              <a:t>:</a:t>
            </a:r>
          </a:p>
          <a:p>
            <a:pPr algn="l"/>
            <a:r>
              <a:rPr lang="en-US" b="0" i="0" dirty="0">
                <a:solidFill>
                  <a:srgbClr val="0D0D0D"/>
                </a:solidFill>
                <a:effectLst/>
              </a:rPr>
              <a:t>	</a:t>
            </a:r>
            <a:r>
              <a:rPr lang="en-US" sz="2400" b="0" i="0" dirty="0">
                <a:solidFill>
                  <a:srgbClr val="0D0D0D"/>
                </a:solidFill>
                <a:effectLst/>
              </a:rPr>
              <a:t>The sigmoid function is a common activation function used in artificial neural networks. It is a </a:t>
            </a:r>
            <a:r>
              <a:rPr lang="en-US" sz="2400" b="1" i="0" dirty="0">
                <a:solidFill>
                  <a:srgbClr val="C00000"/>
                </a:solidFill>
                <a:effectLst/>
              </a:rPr>
              <a:t>smooth, S-shaped function</a:t>
            </a:r>
            <a:r>
              <a:rPr lang="en-US" sz="2400" b="0" i="0" dirty="0">
                <a:solidFill>
                  <a:srgbClr val="0D0D0D"/>
                </a:solidFill>
                <a:effectLst/>
              </a:rPr>
              <a:t> that </a:t>
            </a:r>
            <a:r>
              <a:rPr lang="en-US" sz="2400" b="1" i="0" dirty="0">
                <a:solidFill>
                  <a:srgbClr val="00B0F0"/>
                </a:solidFill>
                <a:effectLst/>
              </a:rPr>
              <a:t>squashes</a:t>
            </a:r>
            <a:r>
              <a:rPr lang="en-US" sz="2400" b="0" i="0" dirty="0">
                <a:solidFill>
                  <a:srgbClr val="0D0D0D"/>
                </a:solidFill>
                <a:effectLst/>
              </a:rPr>
              <a:t> or </a:t>
            </a:r>
            <a:r>
              <a:rPr lang="en-US" sz="2400" b="1" i="0" dirty="0">
                <a:solidFill>
                  <a:srgbClr val="00B0F0"/>
                </a:solidFill>
                <a:effectLst/>
              </a:rPr>
              <a:t>compresses</a:t>
            </a:r>
            <a:r>
              <a:rPr lang="en-US" sz="2400" b="0" i="0" dirty="0">
                <a:solidFill>
                  <a:srgbClr val="0D0D0D"/>
                </a:solidFill>
                <a:effectLst/>
              </a:rPr>
              <a:t> the input values into the range between </a:t>
            </a:r>
            <a:r>
              <a:rPr lang="en-US" sz="2400" b="1" i="0" dirty="0">
                <a:solidFill>
                  <a:srgbClr val="0D0D0D"/>
                </a:solidFill>
                <a:effectLst/>
              </a:rPr>
              <a:t>0 and 1</a:t>
            </a:r>
            <a:r>
              <a:rPr lang="en-US" sz="2400" b="0" i="0" dirty="0">
                <a:solidFill>
                  <a:srgbClr val="0D0D0D"/>
                </a:solidFill>
                <a:effectLst/>
              </a:rPr>
              <a:t>. </a:t>
            </a:r>
          </a:p>
          <a:p>
            <a:pPr algn="l"/>
            <a:r>
              <a:rPr lang="en-US" sz="2400" dirty="0">
                <a:solidFill>
                  <a:srgbClr val="0D0D0D"/>
                </a:solidFill>
              </a:rPr>
              <a:t>	</a:t>
            </a:r>
            <a:r>
              <a:rPr lang="en-US" sz="2400" b="0" i="0" dirty="0">
                <a:solidFill>
                  <a:srgbClr val="0D0D0D"/>
                </a:solidFill>
                <a:effectLst/>
              </a:rPr>
              <a:t>The sigmoid function is particularly useful for </a:t>
            </a:r>
            <a:r>
              <a:rPr lang="en-US" sz="2400" b="1" i="0" dirty="0">
                <a:solidFill>
                  <a:srgbClr val="C00000"/>
                </a:solidFill>
                <a:effectLst/>
              </a:rPr>
              <a:t>binary classification tasks</a:t>
            </a:r>
            <a:r>
              <a:rPr lang="en-US" sz="2400" b="0" i="0" dirty="0">
                <a:solidFill>
                  <a:srgbClr val="0D0D0D"/>
                </a:solidFill>
                <a:effectLst/>
              </a:rPr>
              <a:t>, where the goal is to produce a probability score indicating the likelihood of an input belonging to one of two classes.</a:t>
            </a:r>
          </a:p>
          <a:p>
            <a:pPr algn="l"/>
            <a:endParaRPr lang="en-US" sz="2400" b="1" dirty="0">
              <a:solidFill>
                <a:srgbClr val="0D0D0D"/>
              </a:solidFill>
            </a:endParaRPr>
          </a:p>
          <a:p>
            <a:pPr algn="l"/>
            <a:r>
              <a:rPr lang="en-US" sz="2400" b="1" dirty="0"/>
              <a:t>There are two types of sigmoid function: </a:t>
            </a:r>
          </a:p>
          <a:p>
            <a:pPr marL="342900" indent="-342900" algn="l">
              <a:buAutoNum type="arabicPeriod"/>
            </a:pPr>
            <a:r>
              <a:rPr lang="en-US" sz="2400" dirty="0"/>
              <a:t>Binary sigmoid function </a:t>
            </a:r>
          </a:p>
          <a:p>
            <a:pPr marL="342900" indent="-342900" algn="l">
              <a:buAutoNum type="arabicPeriod"/>
            </a:pPr>
            <a:r>
              <a:rPr lang="en-US" sz="2400" dirty="0"/>
              <a:t>Bipolar sigmoid function</a:t>
            </a:r>
          </a:p>
          <a:p>
            <a:pPr algn="l"/>
            <a:endParaRPr lang="en-US" b="0" i="0" dirty="0">
              <a:solidFill>
                <a:srgbClr val="0D0D0D"/>
              </a:solidFill>
              <a:effectLst/>
            </a:endParaRPr>
          </a:p>
          <a:p>
            <a:pPr algn="l"/>
            <a:endParaRPr lang="en-US" b="0" i="0" dirty="0">
              <a:solidFill>
                <a:srgbClr val="0D0D0D"/>
              </a:solidFill>
              <a:effectLst/>
            </a:endParaRPr>
          </a:p>
          <a:p>
            <a:pPr algn="l"/>
            <a:r>
              <a:rPr lang="en-US" dirty="0">
                <a:solidFill>
                  <a:srgbClr val="0D0D0D"/>
                </a:solidFill>
                <a:latin typeface="Söhne"/>
              </a:rPr>
              <a:t>	</a:t>
            </a:r>
          </a:p>
          <a:p>
            <a:pPr algn="l"/>
            <a:endParaRPr lang="en-US" b="0" i="0" dirty="0">
              <a:solidFill>
                <a:srgbClr val="0D0D0D"/>
              </a:solidFill>
              <a:effectLst/>
              <a:latin typeface="Söhne"/>
            </a:endParaRPr>
          </a:p>
          <a:p>
            <a:endParaRPr lang="en-US" dirty="0"/>
          </a:p>
          <a:p>
            <a:pPr algn="l"/>
            <a:endParaRPr lang="en-US" b="0" i="0" dirty="0">
              <a:solidFill>
                <a:srgbClr val="0D0D0D"/>
              </a:solidFill>
              <a:effectLst/>
            </a:endParaRPr>
          </a:p>
        </p:txBody>
      </p:sp>
    </p:spTree>
    <p:extLst>
      <p:ext uri="{BB962C8B-B14F-4D97-AF65-F5344CB8AC3E}">
        <p14:creationId xmlns:p14="http://schemas.microsoft.com/office/powerpoint/2010/main" val="4294684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82FEF1-977A-DE7A-417C-58B36782D03B}"/>
              </a:ext>
            </a:extLst>
          </p:cNvPr>
          <p:cNvSpPr txBox="1"/>
          <p:nvPr/>
        </p:nvSpPr>
        <p:spPr>
          <a:xfrm>
            <a:off x="544748" y="302359"/>
            <a:ext cx="10894979" cy="6278642"/>
          </a:xfrm>
          <a:prstGeom prst="rect">
            <a:avLst/>
          </a:prstGeom>
          <a:noFill/>
        </p:spPr>
        <p:txBody>
          <a:bodyPr wrap="square">
            <a:spAutoFit/>
          </a:bodyPr>
          <a:lstStyle/>
          <a:p>
            <a:r>
              <a:rPr lang="en-US" sz="2400" b="1" i="0" dirty="0">
                <a:solidFill>
                  <a:srgbClr val="374151"/>
                </a:solidFill>
                <a:effectLst/>
                <a:latin typeface="Söhne"/>
              </a:rPr>
              <a:t>Regression :</a:t>
            </a:r>
          </a:p>
          <a:p>
            <a:r>
              <a:rPr lang="en-US" dirty="0">
                <a:solidFill>
                  <a:srgbClr val="374151"/>
                </a:solidFill>
                <a:latin typeface="Söhne"/>
              </a:rPr>
              <a:t>	</a:t>
            </a:r>
            <a:r>
              <a:rPr lang="en-US" b="0" i="0" dirty="0">
                <a:solidFill>
                  <a:srgbClr val="374151"/>
                </a:solidFill>
                <a:effectLst/>
                <a:latin typeface="Söhne"/>
              </a:rPr>
              <a:t>Regression is a type of supervised machine learning task where the goal is to predict a </a:t>
            </a:r>
            <a:r>
              <a:rPr lang="en-US" b="1" i="0" dirty="0">
                <a:solidFill>
                  <a:srgbClr val="374151"/>
                </a:solidFill>
                <a:effectLst/>
                <a:latin typeface="Söhne"/>
              </a:rPr>
              <a:t>continuous numerical value</a:t>
            </a:r>
            <a:r>
              <a:rPr lang="en-US" b="0" i="0" dirty="0">
                <a:solidFill>
                  <a:srgbClr val="374151"/>
                </a:solidFill>
                <a:effectLst/>
                <a:latin typeface="Söhne"/>
              </a:rPr>
              <a:t> or outcome based on input features.</a:t>
            </a:r>
          </a:p>
          <a:p>
            <a:r>
              <a:rPr lang="en-US" b="0" i="0" dirty="0">
                <a:solidFill>
                  <a:srgbClr val="05192D"/>
                </a:solidFill>
                <a:effectLst/>
                <a:latin typeface="Studio-Feixen-Sans"/>
              </a:rPr>
              <a:t>	Regression is a type of supervised machine learning where algorithms </a:t>
            </a:r>
            <a:r>
              <a:rPr lang="en-US" b="1" i="0" dirty="0">
                <a:solidFill>
                  <a:srgbClr val="05192D"/>
                </a:solidFill>
                <a:effectLst/>
                <a:latin typeface="Studio-Feixen-Sans"/>
              </a:rPr>
              <a:t>learn</a:t>
            </a:r>
            <a:r>
              <a:rPr lang="en-US" b="0" i="0" dirty="0">
                <a:solidFill>
                  <a:srgbClr val="05192D"/>
                </a:solidFill>
                <a:effectLst/>
                <a:latin typeface="Studio-Feixen-Sans"/>
              </a:rPr>
              <a:t> from the data to predict continuous values such as sales, salary, weight, or temperature.</a:t>
            </a:r>
            <a:endParaRPr lang="en-US" b="0" i="0" dirty="0">
              <a:solidFill>
                <a:srgbClr val="374151"/>
              </a:solidFill>
              <a:effectLst/>
              <a:latin typeface="Söhne"/>
            </a:endParaRPr>
          </a:p>
          <a:p>
            <a:endParaRPr lang="en-US" dirty="0">
              <a:solidFill>
                <a:srgbClr val="374151"/>
              </a:solidFill>
              <a:latin typeface="Söhne"/>
            </a:endParaRPr>
          </a:p>
          <a:p>
            <a:pPr algn="l"/>
            <a:r>
              <a:rPr lang="en-US" b="1" i="0" dirty="0">
                <a:solidFill>
                  <a:srgbClr val="374151"/>
                </a:solidFill>
                <a:effectLst/>
                <a:latin typeface="Söhne"/>
              </a:rPr>
              <a:t>Note:</a:t>
            </a:r>
            <a:br>
              <a:rPr lang="en-US" b="0" i="0" dirty="0">
                <a:solidFill>
                  <a:srgbClr val="374151"/>
                </a:solidFill>
                <a:effectLst/>
                <a:latin typeface="Söhne"/>
              </a:rPr>
            </a:br>
            <a:r>
              <a:rPr lang="en-US" b="0" i="0" dirty="0">
                <a:solidFill>
                  <a:srgbClr val="374151"/>
                </a:solidFill>
                <a:effectLst/>
                <a:latin typeface="Söhne"/>
              </a:rPr>
              <a:t>In the context of regression in machine learning, a continuous numerical value refers to an outcome or target variable that can take on an infinite number of values within a specific range. In case of </a:t>
            </a:r>
            <a:r>
              <a:rPr lang="en-US" b="0" i="0" dirty="0">
                <a:solidFill>
                  <a:srgbClr val="0D0D0D"/>
                </a:solidFill>
                <a:effectLst/>
                <a:latin typeface="Söhne"/>
              </a:rPr>
              <a:t>predicting a person's age, age is considered a continuous numerical value because it can theoretically take on any value within a certain range (for example, from 0 to 100+ years). </a:t>
            </a:r>
            <a:r>
              <a:rPr lang="en-US" b="1" i="0" dirty="0">
                <a:solidFill>
                  <a:srgbClr val="0D0D0D"/>
                </a:solidFill>
                <a:effectLst/>
                <a:latin typeface="Söhne"/>
              </a:rPr>
              <a:t>There are no gaps or intervals between possible ages</a:t>
            </a:r>
            <a:r>
              <a:rPr lang="en-US" b="0" i="0" dirty="0">
                <a:solidFill>
                  <a:srgbClr val="0D0D0D"/>
                </a:solidFill>
                <a:effectLst/>
                <a:latin typeface="Söhne"/>
              </a:rPr>
              <a:t>, and age can be expressed as a decimal or fraction if necessary (e.g., 25.5 years). </a:t>
            </a:r>
          </a:p>
          <a:p>
            <a:r>
              <a:rPr lang="en-US" dirty="0">
                <a:solidFill>
                  <a:srgbClr val="0D0D0D"/>
                </a:solidFill>
                <a:latin typeface="Söhne"/>
              </a:rPr>
              <a:t>	</a:t>
            </a:r>
            <a:r>
              <a:rPr lang="en-US" b="0" i="0" dirty="0">
                <a:solidFill>
                  <a:srgbClr val="374151"/>
                </a:solidFill>
                <a:effectLst/>
                <a:latin typeface="Söhne"/>
              </a:rPr>
              <a:t>It is a variable that can have any real number value, and there are no distinct categories or classes. The term "continuous" implies that the variable can vary over a continuous range, and there are no gaps or interruptions in the possible values it can take. In contrast, in a classification task, the target variable would be a </a:t>
            </a:r>
            <a:r>
              <a:rPr lang="en-US" b="1" i="0" dirty="0">
                <a:solidFill>
                  <a:srgbClr val="374151"/>
                </a:solidFill>
                <a:effectLst/>
                <a:latin typeface="Söhne"/>
              </a:rPr>
              <a:t>discrete set of categories or classes.</a:t>
            </a:r>
          </a:p>
          <a:p>
            <a:pPr algn="l"/>
            <a:endParaRPr lang="en-US" b="0" i="0" dirty="0">
              <a:solidFill>
                <a:srgbClr val="374151"/>
              </a:solidFill>
              <a:effectLst/>
              <a:latin typeface="Söhne"/>
            </a:endParaRPr>
          </a:p>
          <a:p>
            <a:endParaRPr lang="en-US" b="0" i="0" dirty="0">
              <a:solidFill>
                <a:srgbClr val="374151"/>
              </a:solidFill>
              <a:effectLst/>
              <a:latin typeface="Söhne"/>
            </a:endParaRPr>
          </a:p>
          <a:p>
            <a:r>
              <a:rPr lang="en-US" b="1" dirty="0">
                <a:solidFill>
                  <a:srgbClr val="374151"/>
                </a:solidFill>
                <a:latin typeface="Söhne"/>
              </a:rPr>
              <a:t>Note</a:t>
            </a:r>
            <a:r>
              <a:rPr lang="en-US" dirty="0">
                <a:solidFill>
                  <a:srgbClr val="374151"/>
                </a:solidFill>
                <a:latin typeface="Söhne"/>
              </a:rPr>
              <a:t>:</a:t>
            </a:r>
          </a:p>
          <a:p>
            <a:r>
              <a:rPr lang="en-US" b="0" i="0" dirty="0">
                <a:solidFill>
                  <a:srgbClr val="374151"/>
                </a:solidFill>
                <a:effectLst/>
                <a:latin typeface="Söhne"/>
              </a:rPr>
              <a:t>Here, “discrete set of categories or classes" refers to a set of distinct and separate values that a variable can take</a:t>
            </a:r>
          </a:p>
          <a:p>
            <a:endParaRPr lang="en-US" dirty="0">
              <a:solidFill>
                <a:srgbClr val="374151"/>
              </a:solidFill>
              <a:latin typeface="Söhne"/>
            </a:endParaRPr>
          </a:p>
          <a:p>
            <a:endParaRPr lang="en-US" dirty="0"/>
          </a:p>
        </p:txBody>
      </p:sp>
    </p:spTree>
    <p:extLst>
      <p:ext uri="{BB962C8B-B14F-4D97-AF65-F5344CB8AC3E}">
        <p14:creationId xmlns:p14="http://schemas.microsoft.com/office/powerpoint/2010/main" val="2595684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240CA-2472-D943-A59D-4E3648B3594D}"/>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A78E267C-9028-CAA4-88BB-DBE72C0DEB35}"/>
              </a:ext>
            </a:extLst>
          </p:cNvPr>
          <p:cNvGrpSpPr/>
          <p:nvPr/>
        </p:nvGrpSpPr>
        <p:grpSpPr>
          <a:xfrm>
            <a:off x="459270" y="226866"/>
            <a:ext cx="11273459" cy="5916588"/>
            <a:chOff x="613740" y="470706"/>
            <a:chExt cx="11273459" cy="5916588"/>
          </a:xfrm>
        </p:grpSpPr>
        <p:pic>
          <p:nvPicPr>
            <p:cNvPr id="4" name="image73.jpeg">
              <a:extLst>
                <a:ext uri="{FF2B5EF4-FFF2-40B4-BE49-F238E27FC236}">
                  <a16:creationId xmlns:a16="http://schemas.microsoft.com/office/drawing/2014/main" id="{D538AAD0-D79F-79D0-47F5-C0FF97B8546F}"/>
                </a:ext>
              </a:extLst>
            </p:cNvPr>
            <p:cNvPicPr>
              <a:picLocks noChangeAspect="1"/>
            </p:cNvPicPr>
            <p:nvPr/>
          </p:nvPicPr>
          <p:blipFill>
            <a:blip r:embed="rId2" cstate="print"/>
            <a:stretch>
              <a:fillRect/>
            </a:stretch>
          </p:blipFill>
          <p:spPr>
            <a:xfrm>
              <a:off x="7204766" y="1994200"/>
              <a:ext cx="4501120" cy="4393094"/>
            </a:xfrm>
            <a:prstGeom prst="rect">
              <a:avLst/>
            </a:prstGeom>
          </p:spPr>
        </p:pic>
        <p:grpSp>
          <p:nvGrpSpPr>
            <p:cNvPr id="2" name="Group 1">
              <a:extLst>
                <a:ext uri="{FF2B5EF4-FFF2-40B4-BE49-F238E27FC236}">
                  <a16:creationId xmlns:a16="http://schemas.microsoft.com/office/drawing/2014/main" id="{6A1AB15E-E74C-2506-2DDE-0158CEFFFF38}"/>
                </a:ext>
              </a:extLst>
            </p:cNvPr>
            <p:cNvGrpSpPr/>
            <p:nvPr/>
          </p:nvGrpSpPr>
          <p:grpSpPr>
            <a:xfrm>
              <a:off x="613740" y="470706"/>
              <a:ext cx="11273459" cy="5824724"/>
              <a:chOff x="613740" y="470706"/>
              <a:chExt cx="11273459" cy="5824724"/>
            </a:xfrm>
          </p:grpSpPr>
          <p:sp>
            <p:nvSpPr>
              <p:cNvPr id="3" name="TextBox 2">
                <a:extLst>
                  <a:ext uri="{FF2B5EF4-FFF2-40B4-BE49-F238E27FC236}">
                    <a16:creationId xmlns:a16="http://schemas.microsoft.com/office/drawing/2014/main" id="{5315085F-DBA2-7EF7-4A02-C891DA0F8795}"/>
                  </a:ext>
                </a:extLst>
              </p:cNvPr>
              <p:cNvSpPr txBox="1"/>
              <p:nvPr/>
            </p:nvSpPr>
            <p:spPr>
              <a:xfrm>
                <a:off x="613740" y="470706"/>
                <a:ext cx="11273459" cy="1615827"/>
              </a:xfrm>
              <a:prstGeom prst="rect">
                <a:avLst/>
              </a:prstGeom>
              <a:noFill/>
            </p:spPr>
            <p:txBody>
              <a:bodyPr wrap="square">
                <a:spAutoFit/>
              </a:bodyPr>
              <a:lstStyle/>
              <a:p>
                <a:r>
                  <a:rPr lang="en-US" sz="2100" b="1" dirty="0"/>
                  <a:t>1. Binary sigmoid function:</a:t>
                </a:r>
              </a:p>
              <a:p>
                <a:pPr algn="l"/>
                <a:r>
                  <a:rPr lang="en-US" b="0" i="0" dirty="0">
                    <a:solidFill>
                      <a:srgbClr val="0D0D0D"/>
                    </a:solidFill>
                    <a:effectLst/>
                    <a:latin typeface="Söhne"/>
                  </a:rPr>
                  <a:t>	</a:t>
                </a:r>
                <a:r>
                  <a:rPr lang="en-US" sz="2000" b="0" i="0" dirty="0">
                    <a:solidFill>
                      <a:srgbClr val="0D0D0D"/>
                    </a:solidFill>
                    <a:effectLst/>
                    <a:latin typeface="Söhne"/>
                  </a:rPr>
                  <a:t>The binary sigmoid function is a type of sigmoid function that </a:t>
                </a:r>
                <a:r>
                  <a:rPr lang="en-US" sz="2000" b="1" i="0" dirty="0">
                    <a:solidFill>
                      <a:srgbClr val="C00000"/>
                    </a:solidFill>
                    <a:effectLst/>
                    <a:latin typeface="Söhne"/>
                  </a:rPr>
                  <a:t>produces binary output value</a:t>
                </a:r>
                <a:r>
                  <a:rPr lang="en-US" sz="2000" b="0" i="0" dirty="0">
                    <a:solidFill>
                      <a:srgbClr val="0D0D0D"/>
                    </a:solidFill>
                    <a:effectLst/>
                    <a:latin typeface="Söhne"/>
                  </a:rPr>
                  <a:t>s, </a:t>
                </a:r>
                <a:r>
                  <a:rPr lang="en-US" sz="2000" b="1" i="0" dirty="0">
                    <a:solidFill>
                      <a:srgbClr val="0D0D0D"/>
                    </a:solidFill>
                    <a:effectLst/>
                    <a:latin typeface="Söhne"/>
                  </a:rPr>
                  <a:t>typically 0 or 1.</a:t>
                </a:r>
              </a:p>
              <a:p>
                <a:pPr algn="l"/>
                <a:r>
                  <a:rPr lang="en-US" sz="2000" b="1" i="0" dirty="0">
                    <a:solidFill>
                      <a:srgbClr val="0D0D0D"/>
                    </a:solidFill>
                    <a:effectLst/>
                    <a:latin typeface="Söhne"/>
                  </a:rPr>
                  <a:t>Mathematically</a:t>
                </a:r>
                <a:r>
                  <a:rPr lang="en-US" sz="2000" b="0" i="0" dirty="0">
                    <a:solidFill>
                      <a:srgbClr val="0D0D0D"/>
                    </a:solidFill>
                    <a:effectLst/>
                    <a:latin typeface="Söhne"/>
                  </a:rPr>
                  <a:t>, the binary sigmoid function can be defined as:</a:t>
                </a:r>
              </a:p>
              <a:p>
                <a:pPr algn="l"/>
                <a:endParaRPr lang="en-US" b="0" i="0" dirty="0">
                  <a:solidFill>
                    <a:srgbClr val="0D0D0D"/>
                  </a:solidFill>
                  <a:effectLst/>
                  <a:latin typeface="Söhne"/>
                </a:endParaRPr>
              </a:p>
            </p:txBody>
          </p:sp>
          <p:pic>
            <p:nvPicPr>
              <p:cNvPr id="5124" name="Picture 4">
                <a:extLst>
                  <a:ext uri="{FF2B5EF4-FFF2-40B4-BE49-F238E27FC236}">
                    <a16:creationId xmlns:a16="http://schemas.microsoft.com/office/drawing/2014/main" id="{1BFAC0CB-9B74-248F-7AFD-D06551971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32" y="1879291"/>
                <a:ext cx="2984744" cy="775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49B5DD-D99B-0100-591E-20A930C41B90}"/>
                  </a:ext>
                </a:extLst>
              </p:cNvPr>
              <p:cNvSpPr txBox="1"/>
              <p:nvPr/>
            </p:nvSpPr>
            <p:spPr>
              <a:xfrm>
                <a:off x="613740" y="2817555"/>
                <a:ext cx="6511313" cy="3477875"/>
              </a:xfrm>
              <a:prstGeom prst="rect">
                <a:avLst/>
              </a:prstGeom>
              <a:noFill/>
            </p:spPr>
            <p:txBody>
              <a:bodyPr wrap="square">
                <a:spAutoFit/>
              </a:bodyPr>
              <a:lstStyle/>
              <a:p>
                <a:pPr algn="l">
                  <a:buFont typeface="Arial" panose="020B0604020202020204" pitchFamily="34" charset="0"/>
                  <a:buChar char="•"/>
                </a:pPr>
                <a:r>
                  <a:rPr lang="en-US" sz="2000" b="0" i="0" dirty="0">
                    <a:solidFill>
                      <a:srgbClr val="0D0D0D"/>
                    </a:solidFill>
                    <a:effectLst/>
                    <a:latin typeface="Söhne"/>
                  </a:rPr>
                  <a:t>In this definition, </a:t>
                </a:r>
                <a:r>
                  <a:rPr lang="en-US" sz="2000" b="0" i="1" dirty="0">
                    <a:solidFill>
                      <a:srgbClr val="0D0D0D"/>
                    </a:solidFill>
                    <a:effectLst/>
                    <a:latin typeface="KaTeX_Math"/>
                  </a:rPr>
                  <a:t>x</a:t>
                </a:r>
                <a:r>
                  <a:rPr lang="en-US" sz="2000" b="0" i="0" dirty="0">
                    <a:solidFill>
                      <a:srgbClr val="0D0D0D"/>
                    </a:solidFill>
                    <a:effectLst/>
                    <a:latin typeface="Söhne"/>
                  </a:rPr>
                  <a:t> represents the input to the function, and the threshold is a predetermined value that separates the two classes.</a:t>
                </a:r>
              </a:p>
              <a:p>
                <a:pPr algn="l">
                  <a:buFont typeface="Arial" panose="020B0604020202020204" pitchFamily="34" charset="0"/>
                  <a:buChar char="•"/>
                </a:pPr>
                <a:r>
                  <a:rPr lang="en-US" sz="2000" dirty="0"/>
                  <a:t>where k = steepness or slope parameter of the sigmoid function. By varying the value of k, sigmoid functions with different slopes can be obtained. It has range of (0,1).</a:t>
                </a:r>
                <a:endParaRPr lang="en-US" sz="2000" b="0" i="0" dirty="0">
                  <a:solidFill>
                    <a:srgbClr val="0D0D0D"/>
                  </a:solidFill>
                  <a:effectLst/>
                  <a:latin typeface="Söhne"/>
                </a:endParaRPr>
              </a:p>
              <a:p>
                <a:pPr algn="l">
                  <a:buFont typeface="Arial" panose="020B0604020202020204" pitchFamily="34" charset="0"/>
                  <a:buChar char="•"/>
                </a:pPr>
                <a:r>
                  <a:rPr lang="en-US" sz="2000" b="0" i="0" dirty="0">
                    <a:solidFill>
                      <a:srgbClr val="0D0D0D"/>
                    </a:solidFill>
                    <a:effectLst/>
                    <a:latin typeface="Söhne"/>
                  </a:rPr>
                  <a:t>The binary sigmoid function is commonly used in binary classification tasks, where the goal is to classify inputs into one of two categories.</a:t>
                </a:r>
              </a:p>
              <a:p>
                <a:pPr algn="l">
                  <a:buFont typeface="Arial" panose="020B0604020202020204" pitchFamily="34" charset="0"/>
                  <a:buChar char="•"/>
                </a:pPr>
                <a:r>
                  <a:rPr lang="en-US" sz="2000" dirty="0"/>
                  <a:t>The slope at the origin is k/4. As the value of k becomes very large, the sigmoid function becomes a threshold function</a:t>
                </a:r>
                <a:endParaRPr lang="en-US" sz="2000" b="0" i="0" dirty="0">
                  <a:solidFill>
                    <a:srgbClr val="0D0D0D"/>
                  </a:solidFill>
                  <a:effectLst/>
                  <a:latin typeface="Söhne"/>
                </a:endParaRPr>
              </a:p>
            </p:txBody>
          </p:sp>
        </p:grpSp>
      </p:grpSp>
      <p:sp>
        <p:nvSpPr>
          <p:cNvPr id="14" name="TextBox 13">
            <a:extLst>
              <a:ext uri="{FF2B5EF4-FFF2-40B4-BE49-F238E27FC236}">
                <a16:creationId xmlns:a16="http://schemas.microsoft.com/office/drawing/2014/main" id="{E78FABFD-31BD-F074-8761-4BC86E02A289}"/>
              </a:ext>
            </a:extLst>
          </p:cNvPr>
          <p:cNvSpPr txBox="1"/>
          <p:nvPr/>
        </p:nvSpPr>
        <p:spPr>
          <a:xfrm>
            <a:off x="4244266" y="1635451"/>
            <a:ext cx="4015814" cy="646331"/>
          </a:xfrm>
          <a:prstGeom prst="rect">
            <a:avLst/>
          </a:prstGeom>
          <a:noFill/>
        </p:spPr>
        <p:txBody>
          <a:bodyPr wrap="square">
            <a:spAutoFit/>
          </a:bodyPr>
          <a:lstStyle/>
          <a:p>
            <a:r>
              <a:rPr lang="en-US" dirty="0"/>
              <a:t>Here, e is the exponent, k  is the slope of the line and x is the input</a:t>
            </a:r>
          </a:p>
        </p:txBody>
      </p:sp>
    </p:spTree>
    <p:extLst>
      <p:ext uri="{BB962C8B-B14F-4D97-AF65-F5344CB8AC3E}">
        <p14:creationId xmlns:p14="http://schemas.microsoft.com/office/powerpoint/2010/main" val="19694310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4E938-6348-C8E4-9681-5E2FB4A786E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B42B28D-C6AF-8607-8EC9-B6E84249BAF1}"/>
              </a:ext>
            </a:extLst>
          </p:cNvPr>
          <p:cNvSpPr txBox="1"/>
          <p:nvPr/>
        </p:nvSpPr>
        <p:spPr>
          <a:xfrm>
            <a:off x="633619" y="374496"/>
            <a:ext cx="10985224" cy="1538883"/>
          </a:xfrm>
          <a:prstGeom prst="rect">
            <a:avLst/>
          </a:prstGeom>
          <a:noFill/>
        </p:spPr>
        <p:txBody>
          <a:bodyPr wrap="square">
            <a:spAutoFit/>
          </a:bodyPr>
          <a:lstStyle/>
          <a:p>
            <a:r>
              <a:rPr lang="en-US" sz="2200" b="1" dirty="0"/>
              <a:t>2. Bipolar sigmoid function:</a:t>
            </a:r>
          </a:p>
          <a:p>
            <a:pPr algn="l"/>
            <a:r>
              <a:rPr lang="en-US" b="0" i="0" dirty="0">
                <a:solidFill>
                  <a:srgbClr val="0D0D0D"/>
                </a:solidFill>
                <a:effectLst/>
                <a:latin typeface="Söhne"/>
              </a:rPr>
              <a:t>	The bipolar sigmoid function is another type of sigmoid function that </a:t>
            </a:r>
            <a:r>
              <a:rPr lang="en-US" b="1" i="0" dirty="0">
                <a:solidFill>
                  <a:srgbClr val="C00000"/>
                </a:solidFill>
                <a:effectLst/>
                <a:latin typeface="Söhne"/>
              </a:rPr>
              <a:t>produces bipolar (or signed) output values, typically -1 or 1.</a:t>
            </a:r>
          </a:p>
          <a:p>
            <a:pPr algn="l">
              <a:buFont typeface="Arial" panose="020B0604020202020204" pitchFamily="34" charset="0"/>
              <a:buChar char="•"/>
            </a:pPr>
            <a:r>
              <a:rPr lang="en-US" b="0" i="0" dirty="0">
                <a:solidFill>
                  <a:srgbClr val="0D0D0D"/>
                </a:solidFill>
                <a:effectLst/>
                <a:latin typeface="Söhne"/>
              </a:rPr>
              <a:t>Mathematically, the bipolar sigmoid function can be defined as:</a:t>
            </a:r>
          </a:p>
          <a:p>
            <a:endParaRPr lang="en-US" dirty="0"/>
          </a:p>
        </p:txBody>
      </p:sp>
      <p:pic>
        <p:nvPicPr>
          <p:cNvPr id="6" name="image74.jpeg">
            <a:extLst>
              <a:ext uri="{FF2B5EF4-FFF2-40B4-BE49-F238E27FC236}">
                <a16:creationId xmlns:a16="http://schemas.microsoft.com/office/drawing/2014/main" id="{7700C6E5-82B2-54C7-2B02-A34D1C487443}"/>
              </a:ext>
            </a:extLst>
          </p:cNvPr>
          <p:cNvPicPr>
            <a:picLocks noChangeAspect="1"/>
          </p:cNvPicPr>
          <p:nvPr/>
        </p:nvPicPr>
        <p:blipFill>
          <a:blip r:embed="rId2" cstate="print"/>
          <a:stretch>
            <a:fillRect/>
          </a:stretch>
        </p:blipFill>
        <p:spPr>
          <a:xfrm>
            <a:off x="1419540" y="1872739"/>
            <a:ext cx="4385435" cy="1144422"/>
          </a:xfrm>
          <a:prstGeom prst="rect">
            <a:avLst/>
          </a:prstGeom>
        </p:spPr>
      </p:pic>
      <p:pic>
        <p:nvPicPr>
          <p:cNvPr id="6148" name="Picture 4">
            <a:extLst>
              <a:ext uri="{FF2B5EF4-FFF2-40B4-BE49-F238E27FC236}">
                <a16:creationId xmlns:a16="http://schemas.microsoft.com/office/drawing/2014/main" id="{98EA555B-1DDE-EAB8-2D02-7D57C6766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390" y="2015366"/>
            <a:ext cx="4595453" cy="42750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9A086A-142D-8125-CDEE-7BBF79D90529}"/>
              </a:ext>
            </a:extLst>
          </p:cNvPr>
          <p:cNvSpPr txBox="1"/>
          <p:nvPr/>
        </p:nvSpPr>
        <p:spPr>
          <a:xfrm>
            <a:off x="633619" y="3159788"/>
            <a:ext cx="6488541" cy="3170099"/>
          </a:xfrm>
          <a:prstGeom prst="rect">
            <a:avLst/>
          </a:prstGeom>
          <a:noFill/>
        </p:spPr>
        <p:txBody>
          <a:bodyPr wrap="square">
            <a:spAutoFit/>
          </a:bodyPr>
          <a:lstStyle/>
          <a:p>
            <a:pPr marL="342900" indent="-342900" algn="l">
              <a:buFont typeface="Arial" panose="020B0604020202020204" pitchFamily="34" charset="0"/>
              <a:buChar char="•"/>
            </a:pPr>
            <a:r>
              <a:rPr lang="en-US" sz="2000" b="0" i="0" dirty="0">
                <a:solidFill>
                  <a:srgbClr val="0D0D0D"/>
                </a:solidFill>
                <a:effectLst/>
                <a:latin typeface="Söhne"/>
              </a:rPr>
              <a:t>Like the binary sigmoid function, the bipolar sigmoid function produces output values bounded between -1 and 1.</a:t>
            </a:r>
          </a:p>
          <a:p>
            <a:pPr marL="342900" indent="-342900" algn="l">
              <a:buFont typeface="Arial" panose="020B0604020202020204" pitchFamily="34" charset="0"/>
              <a:buChar char="•"/>
            </a:pPr>
            <a:r>
              <a:rPr lang="en-US" sz="2000" b="0" i="0" dirty="0">
                <a:solidFill>
                  <a:srgbClr val="0D0D0D"/>
                </a:solidFill>
                <a:effectLst/>
                <a:latin typeface="Söhne"/>
              </a:rPr>
              <a:t>The bipolar sigmoid function is useful in contexts where inputs and outputs are </a:t>
            </a:r>
            <a:r>
              <a:rPr lang="en-US" sz="2000" b="1" i="0" dirty="0">
                <a:solidFill>
                  <a:srgbClr val="C00000"/>
                </a:solidFill>
                <a:effectLst/>
                <a:latin typeface="Söhne"/>
              </a:rPr>
              <a:t>naturally signed</a:t>
            </a:r>
            <a:r>
              <a:rPr lang="en-US" sz="2000" b="0" i="0" dirty="0">
                <a:solidFill>
                  <a:srgbClr val="0D0D0D"/>
                </a:solidFill>
                <a:effectLst/>
                <a:latin typeface="Söhne"/>
              </a:rPr>
              <a:t>, such as in certain types of neural networks or signal processing applications.</a:t>
            </a:r>
          </a:p>
          <a:p>
            <a:pPr marL="342900" indent="-342900" algn="l">
              <a:buFont typeface="Arial" panose="020B0604020202020204" pitchFamily="34" charset="0"/>
              <a:buChar char="•"/>
            </a:pPr>
            <a:r>
              <a:rPr lang="en-US" sz="2000" b="0" i="0" dirty="0">
                <a:solidFill>
                  <a:srgbClr val="0D0D0D"/>
                </a:solidFill>
                <a:effectLst/>
                <a:latin typeface="Söhne"/>
              </a:rPr>
              <a:t>It can also be advantageous in scenarios where the mean of the inputs is close to zero, as it allows the </a:t>
            </a:r>
            <a:r>
              <a:rPr lang="en-US" sz="2000" b="1" i="0" dirty="0">
                <a:solidFill>
                  <a:srgbClr val="C00000"/>
                </a:solidFill>
                <a:effectLst/>
                <a:latin typeface="Söhne"/>
              </a:rPr>
              <a:t>network to capture both positive and negative information.</a:t>
            </a:r>
          </a:p>
        </p:txBody>
      </p:sp>
    </p:spTree>
    <p:extLst>
      <p:ext uri="{BB962C8B-B14F-4D97-AF65-F5344CB8AC3E}">
        <p14:creationId xmlns:p14="http://schemas.microsoft.com/office/powerpoint/2010/main" val="2878539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C9881C-5094-27FE-FD19-C65563BDE454}"/>
              </a:ext>
            </a:extLst>
          </p:cNvPr>
          <p:cNvSpPr txBox="1"/>
          <p:nvPr/>
        </p:nvSpPr>
        <p:spPr>
          <a:xfrm>
            <a:off x="454714" y="411682"/>
            <a:ext cx="11313215" cy="5632311"/>
          </a:xfrm>
          <a:prstGeom prst="rect">
            <a:avLst/>
          </a:prstGeom>
          <a:noFill/>
        </p:spPr>
        <p:txBody>
          <a:bodyPr wrap="square">
            <a:spAutoFit/>
          </a:bodyPr>
          <a:lstStyle/>
          <a:p>
            <a:r>
              <a:rPr lang="en-US" sz="2400" b="1" dirty="0">
                <a:solidFill>
                  <a:srgbClr val="C00000"/>
                </a:solidFill>
              </a:rPr>
              <a:t>Artificial Neural Networks: ANN</a:t>
            </a:r>
          </a:p>
          <a:p>
            <a:endParaRPr lang="en-US" dirty="0"/>
          </a:p>
          <a:p>
            <a:r>
              <a:rPr lang="en-US" sz="2000" dirty="0"/>
              <a:t>	The human brain works like a </a:t>
            </a:r>
            <a:r>
              <a:rPr lang="en-US" sz="2000" b="1" dirty="0">
                <a:solidFill>
                  <a:srgbClr val="C00000"/>
                </a:solidFill>
              </a:rPr>
              <a:t>supercomputer</a:t>
            </a:r>
            <a:r>
              <a:rPr lang="en-US" sz="2000" dirty="0"/>
              <a:t>, allowing us to </a:t>
            </a:r>
            <a:r>
              <a:rPr lang="en-US" sz="2000" b="1" dirty="0"/>
              <a:t>make quick decisions and perform complex actions</a:t>
            </a:r>
            <a:r>
              <a:rPr lang="en-US" sz="2000" dirty="0"/>
              <a:t>. </a:t>
            </a:r>
            <a:r>
              <a:rPr lang="en-US" sz="2000" b="1" dirty="0"/>
              <a:t>For example, </a:t>
            </a:r>
            <a:r>
              <a:rPr lang="en-US" sz="2000" dirty="0"/>
              <a:t>think about a </a:t>
            </a:r>
            <a:r>
              <a:rPr lang="en-US" sz="2000" b="1" dirty="0">
                <a:solidFill>
                  <a:srgbClr val="C00000"/>
                </a:solidFill>
              </a:rPr>
              <a:t>cricket fielder </a:t>
            </a:r>
            <a:r>
              <a:rPr lang="en-US" sz="2000" dirty="0"/>
              <a:t>making a great catch. They have to calculate where the ball will land, how fast it's moving, and then decide when and where to jump to catch it. This requires a lot of </a:t>
            </a:r>
            <a:r>
              <a:rPr lang="en-US" sz="2000" b="1" dirty="0"/>
              <a:t>skill</a:t>
            </a:r>
            <a:r>
              <a:rPr lang="en-US" sz="2000" dirty="0"/>
              <a:t> and </a:t>
            </a:r>
            <a:r>
              <a:rPr lang="en-US" sz="2000" b="1" dirty="0"/>
              <a:t>quick</a:t>
            </a:r>
            <a:r>
              <a:rPr lang="en-US" sz="2000" dirty="0"/>
              <a:t> </a:t>
            </a:r>
            <a:r>
              <a:rPr lang="en-US" sz="2000" b="1" dirty="0"/>
              <a:t>thinking</a:t>
            </a:r>
            <a:r>
              <a:rPr lang="en-US" sz="2000" dirty="0"/>
              <a:t>.</a:t>
            </a:r>
          </a:p>
          <a:p>
            <a:endParaRPr lang="en-US" sz="2000" dirty="0"/>
          </a:p>
          <a:p>
            <a:r>
              <a:rPr lang="en-US" sz="2000" dirty="0"/>
              <a:t>	Even simpler tasks, like </a:t>
            </a:r>
            <a:r>
              <a:rPr lang="en-US" sz="2000" b="1" dirty="0"/>
              <a:t>swimming</a:t>
            </a:r>
            <a:r>
              <a:rPr lang="en-US" sz="2000" dirty="0"/>
              <a:t> in a pool, require a lot of coordination and decision-making. Your brain has to figure out the right body movements and breathing techniques to swim effectively, especially since water is much denser than air. Despite these challenges, our brains are able to handle these tasks </a:t>
            </a:r>
            <a:r>
              <a:rPr lang="en-US" sz="2000" b="1" dirty="0">
                <a:solidFill>
                  <a:srgbClr val="C00000"/>
                </a:solidFill>
              </a:rPr>
              <a:t>because of their complex network of neurons</a:t>
            </a:r>
            <a:r>
              <a:rPr lang="en-US" sz="2000" dirty="0"/>
              <a:t>, which allow us to process information and make decisions quickly.</a:t>
            </a:r>
          </a:p>
          <a:p>
            <a:endParaRPr lang="en-US" sz="2000" dirty="0"/>
          </a:p>
          <a:p>
            <a:r>
              <a:rPr lang="en-US" sz="2000" dirty="0"/>
              <a:t>	This amazing </a:t>
            </a:r>
            <a:r>
              <a:rPr lang="en-US" sz="2000" b="1" dirty="0"/>
              <a:t>ability of our brains</a:t>
            </a:r>
            <a:r>
              <a:rPr lang="en-US" sz="2000" dirty="0"/>
              <a:t> has inspired the </a:t>
            </a:r>
            <a:r>
              <a:rPr lang="en-US" sz="2000" b="1" dirty="0">
                <a:solidFill>
                  <a:srgbClr val="C00000"/>
                </a:solidFill>
              </a:rPr>
              <a:t>creation</a:t>
            </a:r>
            <a:r>
              <a:rPr lang="en-US" sz="2000" dirty="0"/>
              <a:t> of </a:t>
            </a:r>
            <a:r>
              <a:rPr lang="en-US" sz="2000" b="1" dirty="0"/>
              <a:t>Artificial Neural Networks (ANN). </a:t>
            </a:r>
            <a:r>
              <a:rPr lang="en-US" sz="2000" dirty="0"/>
              <a:t>These are like </a:t>
            </a:r>
            <a:r>
              <a:rPr lang="en-US" sz="2000" b="1" dirty="0">
                <a:solidFill>
                  <a:srgbClr val="C00000"/>
                </a:solidFill>
              </a:rPr>
              <a:t>computer models of the brain</a:t>
            </a:r>
            <a:r>
              <a:rPr lang="en-US" sz="2000" dirty="0"/>
              <a:t>, made up of </a:t>
            </a:r>
            <a:r>
              <a:rPr lang="en-US" sz="2000" b="1" dirty="0"/>
              <a:t>artificial neurons</a:t>
            </a:r>
            <a:r>
              <a:rPr lang="en-US" sz="2000" dirty="0"/>
              <a:t>. </a:t>
            </a:r>
            <a:r>
              <a:rPr lang="en-US" sz="2000" b="1" dirty="0">
                <a:solidFill>
                  <a:srgbClr val="C00000"/>
                </a:solidFill>
              </a:rPr>
              <a:t>They're designed to mimic how our brains work, </a:t>
            </a:r>
            <a:r>
              <a:rPr lang="en-US" sz="2000" dirty="0"/>
              <a:t>using </a:t>
            </a:r>
            <a:r>
              <a:rPr lang="en-US" sz="2000" b="1" dirty="0">
                <a:solidFill>
                  <a:srgbClr val="C00000"/>
                </a:solidFill>
              </a:rPr>
              <a:t>digital versions </a:t>
            </a:r>
            <a:r>
              <a:rPr lang="en-US" sz="2000" dirty="0"/>
              <a:t>of neurons to process information and make decisions. These artificial neurons are the basic building blocks of artificial neural networks.</a:t>
            </a:r>
          </a:p>
          <a:p>
            <a:endParaRPr lang="en-US" dirty="0"/>
          </a:p>
        </p:txBody>
      </p:sp>
    </p:spTree>
    <p:extLst>
      <p:ext uri="{BB962C8B-B14F-4D97-AF65-F5344CB8AC3E}">
        <p14:creationId xmlns:p14="http://schemas.microsoft.com/office/powerpoint/2010/main" val="664315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A9DE3-862F-C78F-7801-E466CCF4733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794075A-58A0-298F-9FB6-910BBB3E56A1}"/>
              </a:ext>
            </a:extLst>
          </p:cNvPr>
          <p:cNvPicPr>
            <a:picLocks noChangeAspect="1"/>
          </p:cNvPicPr>
          <p:nvPr/>
        </p:nvPicPr>
        <p:blipFill rotWithShape="1">
          <a:blip r:embed="rId2">
            <a:extLst>
              <a:ext uri="{28A0092B-C50C-407E-A947-70E740481C1C}">
                <a14:useLocalDpi xmlns:a14="http://schemas.microsoft.com/office/drawing/2010/main" val="0"/>
              </a:ext>
            </a:extLst>
          </a:blip>
          <a:srcRect t="3599" b="3599"/>
          <a:stretch/>
        </p:blipFill>
        <p:spPr>
          <a:xfrm>
            <a:off x="1517817" y="2165508"/>
            <a:ext cx="8878069" cy="4412975"/>
          </a:xfrm>
          <a:prstGeom prst="rect">
            <a:avLst/>
          </a:prstGeom>
        </p:spPr>
      </p:pic>
      <p:sp>
        <p:nvSpPr>
          <p:cNvPr id="3" name="TextBox 2">
            <a:extLst>
              <a:ext uri="{FF2B5EF4-FFF2-40B4-BE49-F238E27FC236}">
                <a16:creationId xmlns:a16="http://schemas.microsoft.com/office/drawing/2014/main" id="{24475C9C-CD67-A08C-A843-2413F03B96F0}"/>
              </a:ext>
            </a:extLst>
          </p:cNvPr>
          <p:cNvSpPr txBox="1"/>
          <p:nvPr/>
        </p:nvSpPr>
        <p:spPr>
          <a:xfrm>
            <a:off x="772767" y="491195"/>
            <a:ext cx="10786442" cy="2308324"/>
          </a:xfrm>
          <a:prstGeom prst="rect">
            <a:avLst/>
          </a:prstGeom>
          <a:noFill/>
        </p:spPr>
        <p:txBody>
          <a:bodyPr wrap="square">
            <a:spAutoFit/>
          </a:bodyPr>
          <a:lstStyle/>
          <a:p>
            <a:r>
              <a:rPr lang="en-US" sz="1800" b="1" dirty="0"/>
              <a:t>NEURAL NETWORKS:</a:t>
            </a:r>
          </a:p>
          <a:p>
            <a:endParaRPr lang="en-US" b="1" dirty="0"/>
          </a:p>
          <a:p>
            <a:r>
              <a:rPr lang="en-US" dirty="0"/>
              <a:t>	Neural Networks form the </a:t>
            </a:r>
            <a:r>
              <a:rPr lang="en-US" b="1" dirty="0">
                <a:solidFill>
                  <a:srgbClr val="C00000"/>
                </a:solidFill>
              </a:rPr>
              <a:t>base of Deep Learning</a:t>
            </a:r>
            <a:r>
              <a:rPr lang="en-US" dirty="0"/>
              <a:t>, Which is a sub-field of ML where the Algorithms are inspired by the structure of the </a:t>
            </a:r>
            <a:r>
              <a:rPr lang="en-US" b="1" dirty="0">
                <a:solidFill>
                  <a:srgbClr val="C00000"/>
                </a:solidFill>
              </a:rPr>
              <a:t>Human Brain</a:t>
            </a:r>
            <a:r>
              <a:rPr lang="en-US" dirty="0"/>
              <a:t>. </a:t>
            </a:r>
            <a:br>
              <a:rPr lang="en-US" dirty="0"/>
            </a:br>
            <a:r>
              <a:rPr lang="en-US" dirty="0"/>
              <a:t>	Neural Networks </a:t>
            </a:r>
            <a:r>
              <a:rPr lang="en-US" b="1" dirty="0">
                <a:solidFill>
                  <a:srgbClr val="C00000"/>
                </a:solidFill>
              </a:rPr>
              <a:t>take in data </a:t>
            </a:r>
            <a:r>
              <a:rPr lang="en-US" dirty="0"/>
              <a:t>and </a:t>
            </a:r>
            <a:r>
              <a:rPr lang="en-US" b="1" dirty="0"/>
              <a:t>train themselves </a:t>
            </a:r>
            <a:r>
              <a:rPr lang="en-US" dirty="0"/>
              <a:t>to </a:t>
            </a:r>
            <a:r>
              <a:rPr lang="en-US" b="1" dirty="0">
                <a:solidFill>
                  <a:srgbClr val="C00000"/>
                </a:solidFill>
              </a:rPr>
              <a:t>recognize  the  patterns in this data</a:t>
            </a:r>
            <a:r>
              <a:rPr lang="en-US" dirty="0"/>
              <a:t> and then  </a:t>
            </a:r>
            <a:r>
              <a:rPr lang="en-US" b="1" dirty="0">
                <a:solidFill>
                  <a:srgbClr val="C00000"/>
                </a:solidFill>
              </a:rPr>
              <a:t>predicts  the output </a:t>
            </a:r>
            <a:r>
              <a:rPr lang="en-US" dirty="0"/>
              <a:t>for new set of </a:t>
            </a:r>
            <a:r>
              <a:rPr lang="en-US" b="1" dirty="0">
                <a:solidFill>
                  <a:schemeClr val="accent6"/>
                </a:solidFill>
              </a:rPr>
              <a:t>similar data </a:t>
            </a:r>
            <a:r>
              <a:rPr lang="en-US" dirty="0"/>
              <a:t>or </a:t>
            </a:r>
            <a:r>
              <a:rPr lang="en-US" b="1" dirty="0">
                <a:solidFill>
                  <a:schemeClr val="accent6"/>
                </a:solidFill>
              </a:rPr>
              <a:t>unseen data</a:t>
            </a:r>
            <a:r>
              <a:rPr lang="en-US" dirty="0"/>
              <a:t>. </a:t>
            </a:r>
          </a:p>
          <a:p>
            <a:endParaRPr lang="en-US" dirty="0"/>
          </a:p>
          <a:p>
            <a:endParaRPr lang="en-US" dirty="0"/>
          </a:p>
        </p:txBody>
      </p:sp>
    </p:spTree>
    <p:extLst>
      <p:ext uri="{BB962C8B-B14F-4D97-AF65-F5344CB8AC3E}">
        <p14:creationId xmlns:p14="http://schemas.microsoft.com/office/powerpoint/2010/main" val="62855467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B1F7-3901-3079-465E-FDB98B039E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0895CA-7C46-22AD-E00F-C5B38FA3960D}"/>
              </a:ext>
            </a:extLst>
          </p:cNvPr>
          <p:cNvSpPr txBox="1"/>
          <p:nvPr/>
        </p:nvSpPr>
        <p:spPr>
          <a:xfrm>
            <a:off x="718457" y="665909"/>
            <a:ext cx="10786188" cy="5324535"/>
          </a:xfrm>
          <a:prstGeom prst="rect">
            <a:avLst/>
          </a:prstGeom>
          <a:noFill/>
        </p:spPr>
        <p:txBody>
          <a:bodyPr wrap="square">
            <a:spAutoFit/>
          </a:bodyPr>
          <a:lstStyle/>
          <a:p>
            <a:pPr marL="342900" indent="-342900" algn="l">
              <a:buAutoNum type="arabicPeriod"/>
            </a:pPr>
            <a:r>
              <a:rPr lang="en-US" sz="2000" b="1" i="0" dirty="0">
                <a:solidFill>
                  <a:srgbClr val="0D0D0D"/>
                </a:solidFill>
                <a:effectLst/>
                <a:latin typeface="Söhne"/>
              </a:rPr>
              <a:t>Neurons (Nodes):</a:t>
            </a:r>
            <a:r>
              <a:rPr lang="en-US" sz="2000" b="0" i="0" dirty="0">
                <a:solidFill>
                  <a:srgbClr val="0D0D0D"/>
                </a:solidFill>
                <a:effectLst/>
                <a:latin typeface="Söhne"/>
              </a:rPr>
              <a:t> </a:t>
            </a:r>
          </a:p>
          <a:p>
            <a:pPr lvl="1"/>
            <a:r>
              <a:rPr lang="en-US" sz="2000" dirty="0">
                <a:solidFill>
                  <a:srgbClr val="0D0D0D"/>
                </a:solidFill>
                <a:latin typeface="Söhne"/>
              </a:rPr>
              <a:t>	</a:t>
            </a:r>
            <a:r>
              <a:rPr lang="en-US" sz="2000" b="0" i="0" dirty="0">
                <a:solidFill>
                  <a:srgbClr val="0D0D0D"/>
                </a:solidFill>
                <a:effectLst/>
                <a:latin typeface="Söhne"/>
              </a:rPr>
              <a:t>Neurons are the </a:t>
            </a:r>
            <a:r>
              <a:rPr lang="en-US" sz="2000" b="1" i="0" dirty="0">
                <a:solidFill>
                  <a:srgbClr val="00B050"/>
                </a:solidFill>
                <a:effectLst/>
                <a:latin typeface="Söhne"/>
              </a:rPr>
              <a:t>basic computational </a:t>
            </a:r>
            <a:r>
              <a:rPr lang="en-US" sz="2000" b="0" i="0" dirty="0">
                <a:solidFill>
                  <a:srgbClr val="0D0D0D"/>
                </a:solidFill>
                <a:effectLst/>
                <a:latin typeface="Söhne"/>
              </a:rPr>
              <a:t>units of a neural network. Each neuron </a:t>
            </a:r>
            <a:r>
              <a:rPr lang="en-US" sz="2000" b="1" i="0" dirty="0">
                <a:solidFill>
                  <a:srgbClr val="C00000"/>
                </a:solidFill>
                <a:effectLst/>
                <a:latin typeface="Söhne"/>
              </a:rPr>
              <a:t>receives input signals from other neurons or external sources</a:t>
            </a:r>
            <a:r>
              <a:rPr lang="en-US" sz="2000" b="0" i="0" dirty="0">
                <a:solidFill>
                  <a:srgbClr val="0D0D0D"/>
                </a:solidFill>
                <a:effectLst/>
                <a:latin typeface="Söhne"/>
              </a:rPr>
              <a:t>, </a:t>
            </a:r>
            <a:r>
              <a:rPr lang="en-US" sz="2000" b="1" i="0" dirty="0">
                <a:solidFill>
                  <a:schemeClr val="accent1"/>
                </a:solidFill>
                <a:effectLst/>
                <a:latin typeface="Söhne"/>
              </a:rPr>
              <a:t>processes them</a:t>
            </a:r>
            <a:r>
              <a:rPr lang="en-US" sz="2000" b="0" i="0" dirty="0">
                <a:solidFill>
                  <a:srgbClr val="0D0D0D"/>
                </a:solidFill>
                <a:effectLst/>
                <a:latin typeface="Söhne"/>
              </a:rPr>
              <a:t>, and </a:t>
            </a:r>
            <a:r>
              <a:rPr lang="en-US" sz="2000" b="1" i="0" dirty="0">
                <a:solidFill>
                  <a:srgbClr val="00B0F0"/>
                </a:solidFill>
                <a:effectLst/>
                <a:latin typeface="Söhne"/>
              </a:rPr>
              <a:t>produces an output signal. 	</a:t>
            </a:r>
            <a:r>
              <a:rPr lang="en-US" sz="2000" b="0" i="0" dirty="0">
                <a:solidFill>
                  <a:srgbClr val="0D0D0D"/>
                </a:solidFill>
                <a:effectLst/>
                <a:latin typeface="Söhne"/>
              </a:rPr>
              <a:t>In artificial neural networks, </a:t>
            </a:r>
            <a:r>
              <a:rPr lang="en-US" sz="2000" b="1" i="0" dirty="0">
                <a:solidFill>
                  <a:srgbClr val="0D0D0D"/>
                </a:solidFill>
                <a:effectLst/>
                <a:latin typeface="Söhne"/>
              </a:rPr>
              <a:t>neurons are typically organized into layers: </a:t>
            </a:r>
            <a:r>
              <a:rPr lang="en-US" sz="2000" b="1" i="0" dirty="0">
                <a:solidFill>
                  <a:srgbClr val="C00000"/>
                </a:solidFill>
                <a:effectLst/>
                <a:latin typeface="Söhne"/>
              </a:rPr>
              <a:t>input layer, hidden layers (if any), and output layer.</a:t>
            </a:r>
          </a:p>
          <a:p>
            <a:pPr marL="342900" indent="-342900" algn="l">
              <a:buAutoNum type="arabicPeriod"/>
            </a:pPr>
            <a:endParaRPr lang="en-US" sz="2000" b="0" i="0" dirty="0">
              <a:solidFill>
                <a:srgbClr val="0D0D0D"/>
              </a:solidFill>
              <a:effectLst/>
              <a:latin typeface="Söhne"/>
            </a:endParaRPr>
          </a:p>
          <a:p>
            <a:pPr marL="342900" indent="-342900">
              <a:buFontTx/>
              <a:buAutoNum type="arabicPeriod"/>
            </a:pPr>
            <a:r>
              <a:rPr lang="en-US" sz="2000" b="1" i="0" dirty="0">
                <a:solidFill>
                  <a:srgbClr val="0D0D0D"/>
                </a:solidFill>
                <a:effectLst/>
                <a:latin typeface="Söhne"/>
              </a:rPr>
              <a:t>Connections (Edges):</a:t>
            </a:r>
            <a:r>
              <a:rPr lang="en-US" sz="2000" b="0" i="0" dirty="0">
                <a:solidFill>
                  <a:srgbClr val="0D0D0D"/>
                </a:solidFill>
                <a:effectLst/>
                <a:latin typeface="Söhne"/>
              </a:rPr>
              <a:t> </a:t>
            </a:r>
          </a:p>
          <a:p>
            <a:pPr lvl="1"/>
            <a:r>
              <a:rPr lang="en-US" sz="2000" dirty="0">
                <a:solidFill>
                  <a:srgbClr val="0D0D0D"/>
                </a:solidFill>
                <a:latin typeface="Söhne"/>
              </a:rPr>
              <a:t>	</a:t>
            </a:r>
            <a:r>
              <a:rPr lang="en-US" sz="2000" b="0" i="0" dirty="0">
                <a:solidFill>
                  <a:srgbClr val="0D0D0D"/>
                </a:solidFill>
                <a:effectLst/>
                <a:latin typeface="Söhne"/>
              </a:rPr>
              <a:t>Connections represent the </a:t>
            </a:r>
            <a:r>
              <a:rPr lang="en-US" sz="2000" b="1" i="0" dirty="0">
                <a:solidFill>
                  <a:srgbClr val="00B050"/>
                </a:solidFill>
                <a:effectLst/>
                <a:latin typeface="Söhne"/>
              </a:rPr>
              <a:t>flow of information between neurons in different layers</a:t>
            </a:r>
            <a:r>
              <a:rPr lang="en-US" sz="2000" b="0" i="0" dirty="0">
                <a:solidFill>
                  <a:srgbClr val="0D0D0D"/>
                </a:solidFill>
                <a:effectLst/>
                <a:latin typeface="Söhne"/>
              </a:rPr>
              <a:t>. Each connection is associated with a </a:t>
            </a:r>
            <a:r>
              <a:rPr lang="en-US" sz="2000" b="1" i="0" dirty="0">
                <a:solidFill>
                  <a:srgbClr val="0D0D0D"/>
                </a:solidFill>
                <a:effectLst/>
                <a:latin typeface="Söhne"/>
              </a:rPr>
              <a:t>weight</a:t>
            </a:r>
            <a:r>
              <a:rPr lang="en-US" sz="2000" b="0" i="0" dirty="0">
                <a:solidFill>
                  <a:srgbClr val="0D0D0D"/>
                </a:solidFill>
                <a:effectLst/>
                <a:latin typeface="Söhne"/>
              </a:rPr>
              <a:t> that </a:t>
            </a:r>
            <a:r>
              <a:rPr lang="en-US" sz="2000" b="1" i="0" dirty="0">
                <a:solidFill>
                  <a:srgbClr val="C00000"/>
                </a:solidFill>
                <a:effectLst/>
                <a:latin typeface="Söhne"/>
              </a:rPr>
              <a:t>determines the strength of the connection</a:t>
            </a:r>
            <a:r>
              <a:rPr lang="en-US" sz="2000" b="0" i="0" dirty="0">
                <a:solidFill>
                  <a:srgbClr val="0D0D0D"/>
                </a:solidFill>
                <a:effectLst/>
                <a:latin typeface="Söhne"/>
              </a:rPr>
              <a:t>. These </a:t>
            </a:r>
            <a:r>
              <a:rPr lang="en-US" sz="2000" b="1" i="0" dirty="0">
                <a:solidFill>
                  <a:srgbClr val="0D0D0D"/>
                </a:solidFill>
                <a:effectLst/>
                <a:latin typeface="Söhne"/>
              </a:rPr>
              <a:t>weights are </a:t>
            </a:r>
            <a:r>
              <a:rPr lang="en-US" sz="2000" b="1" i="0" dirty="0">
                <a:solidFill>
                  <a:srgbClr val="C00000"/>
                </a:solidFill>
                <a:effectLst/>
                <a:latin typeface="Söhne"/>
              </a:rPr>
              <a:t>adjusted during the learning process </a:t>
            </a:r>
            <a:r>
              <a:rPr lang="en-US" sz="2000" b="1" i="0" dirty="0">
                <a:solidFill>
                  <a:srgbClr val="0D0D0D"/>
                </a:solidFill>
                <a:effectLst/>
                <a:latin typeface="Söhne"/>
              </a:rPr>
              <a:t>t</a:t>
            </a:r>
            <a:r>
              <a:rPr lang="en-US" sz="2000" b="0" i="0" dirty="0">
                <a:solidFill>
                  <a:srgbClr val="0D0D0D"/>
                </a:solidFill>
                <a:effectLst/>
                <a:latin typeface="Söhne"/>
              </a:rPr>
              <a:t>o optimize the network's performance.</a:t>
            </a:r>
            <a:endParaRPr lang="en-US" sz="2000" dirty="0">
              <a:solidFill>
                <a:srgbClr val="0D0D0D"/>
              </a:solidFill>
              <a:latin typeface="Söhne"/>
            </a:endParaRPr>
          </a:p>
          <a:p>
            <a:pPr marL="342900" indent="-342900" algn="l">
              <a:buAutoNum type="arabicPeriod"/>
            </a:pPr>
            <a:endParaRPr lang="en-US" sz="2000" b="0" i="0" dirty="0">
              <a:solidFill>
                <a:srgbClr val="0D0D0D"/>
              </a:solidFill>
              <a:effectLst/>
              <a:latin typeface="Söhne"/>
            </a:endParaRPr>
          </a:p>
          <a:p>
            <a:pPr marL="342900" indent="-342900">
              <a:buFontTx/>
              <a:buAutoNum type="arabicPeriod"/>
            </a:pPr>
            <a:r>
              <a:rPr lang="en-US" sz="2000" b="1" i="0" dirty="0">
                <a:solidFill>
                  <a:srgbClr val="0D0D0D"/>
                </a:solidFill>
                <a:effectLst/>
                <a:latin typeface="Söhne"/>
              </a:rPr>
              <a:t>Layers:</a:t>
            </a:r>
            <a:r>
              <a:rPr lang="en-US" sz="2000" b="0" i="0" dirty="0">
                <a:solidFill>
                  <a:srgbClr val="0D0D0D"/>
                </a:solidFill>
                <a:effectLst/>
                <a:latin typeface="Söhne"/>
              </a:rPr>
              <a:t> </a:t>
            </a:r>
          </a:p>
          <a:p>
            <a:pPr lvl="1"/>
            <a:r>
              <a:rPr lang="en-US" sz="2000" dirty="0">
                <a:solidFill>
                  <a:srgbClr val="0D0D0D"/>
                </a:solidFill>
                <a:latin typeface="Söhne"/>
              </a:rPr>
              <a:t>	</a:t>
            </a:r>
            <a:r>
              <a:rPr lang="en-US" sz="2000" b="0" i="0" dirty="0">
                <a:solidFill>
                  <a:srgbClr val="0D0D0D"/>
                </a:solidFill>
                <a:effectLst/>
                <a:latin typeface="Söhne"/>
              </a:rPr>
              <a:t>A neural network is composed of </a:t>
            </a:r>
            <a:r>
              <a:rPr lang="en-US" sz="2000" b="1" i="0" dirty="0">
                <a:solidFill>
                  <a:srgbClr val="C00000"/>
                </a:solidFill>
                <a:effectLst/>
                <a:latin typeface="Söhne"/>
              </a:rPr>
              <a:t>multiple layers of neurons</a:t>
            </a:r>
            <a:r>
              <a:rPr lang="en-US" sz="2000" b="0" i="0" dirty="0">
                <a:solidFill>
                  <a:srgbClr val="0D0D0D"/>
                </a:solidFill>
                <a:effectLst/>
                <a:latin typeface="Söhne"/>
              </a:rPr>
              <a:t>. The </a:t>
            </a:r>
            <a:r>
              <a:rPr lang="en-US" sz="2000" b="1" i="0" dirty="0">
                <a:solidFill>
                  <a:srgbClr val="00B0F0"/>
                </a:solidFill>
                <a:effectLst/>
                <a:latin typeface="Söhne"/>
              </a:rPr>
              <a:t>input layer </a:t>
            </a:r>
            <a:r>
              <a:rPr lang="en-US" sz="2000" b="0" i="0" dirty="0">
                <a:solidFill>
                  <a:srgbClr val="0D0D0D"/>
                </a:solidFill>
                <a:effectLst/>
                <a:latin typeface="Söhne"/>
              </a:rPr>
              <a:t>receives input data, the </a:t>
            </a:r>
            <a:r>
              <a:rPr lang="en-US" sz="2000" b="1" i="0" dirty="0">
                <a:solidFill>
                  <a:srgbClr val="00B0F0"/>
                </a:solidFill>
                <a:effectLst/>
                <a:latin typeface="Söhne"/>
              </a:rPr>
              <a:t>output layer </a:t>
            </a:r>
            <a:r>
              <a:rPr lang="en-US" sz="2000" b="0" i="0" dirty="0">
                <a:solidFill>
                  <a:srgbClr val="0D0D0D"/>
                </a:solidFill>
                <a:effectLst/>
                <a:latin typeface="Söhne"/>
              </a:rPr>
              <a:t>produces the network's output, and one or more </a:t>
            </a:r>
            <a:r>
              <a:rPr lang="en-US" sz="2000" b="1" i="0" dirty="0">
                <a:solidFill>
                  <a:srgbClr val="00B0F0"/>
                </a:solidFill>
                <a:effectLst/>
                <a:latin typeface="Söhne"/>
              </a:rPr>
              <a:t>hidden layers </a:t>
            </a:r>
            <a:r>
              <a:rPr lang="en-US" sz="2000" b="0" i="0" dirty="0">
                <a:solidFill>
                  <a:srgbClr val="0D0D0D"/>
                </a:solidFill>
                <a:effectLst/>
                <a:latin typeface="Söhne"/>
              </a:rPr>
              <a:t>(if present) </a:t>
            </a:r>
            <a:r>
              <a:rPr lang="en-US" sz="2000" b="1" i="0" dirty="0">
                <a:solidFill>
                  <a:srgbClr val="0D0D0D"/>
                </a:solidFill>
                <a:effectLst/>
                <a:latin typeface="Söhne"/>
              </a:rPr>
              <a:t>perform intermediate computations. </a:t>
            </a:r>
            <a:r>
              <a:rPr lang="en-US" sz="2000" b="0" i="0" dirty="0">
                <a:solidFill>
                  <a:srgbClr val="0D0D0D"/>
                </a:solidFill>
                <a:effectLst/>
                <a:latin typeface="Söhne"/>
              </a:rPr>
              <a:t>The number of layers and the number of neurons in each layer can vary depending on the </a:t>
            </a:r>
            <a:r>
              <a:rPr lang="en-US" sz="2000" b="1" i="0" dirty="0">
                <a:solidFill>
                  <a:srgbClr val="C00000"/>
                </a:solidFill>
                <a:effectLst/>
                <a:latin typeface="Söhne"/>
              </a:rPr>
              <a:t>complexity of the problem </a:t>
            </a:r>
            <a:r>
              <a:rPr lang="en-US" sz="2000" b="1" i="0" dirty="0">
                <a:solidFill>
                  <a:srgbClr val="0D0D0D"/>
                </a:solidFill>
                <a:effectLst/>
                <a:latin typeface="Söhne"/>
              </a:rPr>
              <a:t>and </a:t>
            </a:r>
            <a:r>
              <a:rPr lang="en-US" sz="2000" b="1" i="0" dirty="0">
                <a:solidFill>
                  <a:srgbClr val="C00000"/>
                </a:solidFill>
                <a:effectLst/>
                <a:latin typeface="Söhne"/>
              </a:rPr>
              <a:t>the architecture of the network</a:t>
            </a:r>
            <a:r>
              <a:rPr lang="en-US" sz="2000" b="1" i="0" dirty="0">
                <a:solidFill>
                  <a:srgbClr val="0D0D0D"/>
                </a:solidFill>
                <a:effectLst/>
                <a:latin typeface="Söhne"/>
              </a:rPr>
              <a:t>.</a:t>
            </a:r>
          </a:p>
          <a:p>
            <a:pPr marL="342900" indent="-342900" algn="l">
              <a:buAutoNum type="arabicPeriod"/>
            </a:pPr>
            <a:endParaRPr lang="en-US" sz="2000" b="0" i="0" dirty="0">
              <a:solidFill>
                <a:srgbClr val="0D0D0D"/>
              </a:solidFill>
              <a:effectLst/>
              <a:latin typeface="Söhne"/>
            </a:endParaRPr>
          </a:p>
        </p:txBody>
      </p:sp>
    </p:spTree>
    <p:extLst>
      <p:ext uri="{BB962C8B-B14F-4D97-AF65-F5344CB8AC3E}">
        <p14:creationId xmlns:p14="http://schemas.microsoft.com/office/powerpoint/2010/main" val="20914008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198C9-6B6F-8B81-2D67-C7729E72FF6E}"/>
              </a:ext>
            </a:extLst>
          </p:cNvPr>
          <p:cNvSpPr txBox="1"/>
          <p:nvPr/>
        </p:nvSpPr>
        <p:spPr>
          <a:xfrm>
            <a:off x="683079" y="327745"/>
            <a:ext cx="10261730" cy="2400657"/>
          </a:xfrm>
          <a:prstGeom prst="rect">
            <a:avLst/>
          </a:prstGeom>
          <a:noFill/>
        </p:spPr>
        <p:txBody>
          <a:bodyPr wrap="square">
            <a:spAutoFit/>
          </a:bodyPr>
          <a:lstStyle/>
          <a:p>
            <a:r>
              <a:rPr lang="en-US" sz="2400" b="1" i="0" dirty="0">
                <a:solidFill>
                  <a:srgbClr val="C00000"/>
                </a:solidFill>
                <a:effectLst/>
                <a:latin typeface="Söhne"/>
              </a:rPr>
              <a:t>Structure of an Artificial Neural Network:</a:t>
            </a:r>
          </a:p>
          <a:p>
            <a:r>
              <a:rPr lang="en-US" dirty="0">
                <a:solidFill>
                  <a:srgbClr val="0D0D0D"/>
                </a:solidFill>
                <a:latin typeface="Söhne"/>
              </a:rPr>
              <a:t>	</a:t>
            </a:r>
            <a:r>
              <a:rPr lang="en-US" b="0" i="0" dirty="0">
                <a:solidFill>
                  <a:srgbClr val="0D0D0D"/>
                </a:solidFill>
                <a:effectLst/>
                <a:latin typeface="Söhne"/>
              </a:rPr>
              <a:t>The architecture of an artificial neural network (ANN) refers to its structural layout, including the arrangement of neurons (nodes) and the connections between them. The architecture determines how information flows through the network and how computations are performed. </a:t>
            </a:r>
          </a:p>
          <a:p>
            <a:endParaRPr lang="en-US" dirty="0">
              <a:solidFill>
                <a:srgbClr val="0D0D0D"/>
              </a:solidFill>
              <a:latin typeface="Söhne"/>
            </a:endParaRPr>
          </a:p>
          <a:p>
            <a:r>
              <a:rPr lang="en-US" b="1" i="0" dirty="0">
                <a:solidFill>
                  <a:srgbClr val="0D0D0D"/>
                </a:solidFill>
                <a:effectLst/>
                <a:latin typeface="Söhne"/>
              </a:rPr>
              <a:t>Input Layer:</a:t>
            </a:r>
          </a:p>
          <a:p>
            <a:r>
              <a:rPr lang="en-US" b="1" dirty="0">
                <a:solidFill>
                  <a:srgbClr val="0D0D0D"/>
                </a:solidFill>
                <a:latin typeface="Söhne"/>
              </a:rPr>
              <a:t>Hidden Layer</a:t>
            </a:r>
          </a:p>
          <a:p>
            <a:r>
              <a:rPr lang="en-US" b="1" i="0" dirty="0">
                <a:solidFill>
                  <a:srgbClr val="0D0D0D"/>
                </a:solidFill>
                <a:effectLst/>
                <a:latin typeface="Söhne"/>
              </a:rPr>
              <a:t>Output Layer</a:t>
            </a:r>
            <a:endParaRPr lang="en-US" b="0" i="0" dirty="0">
              <a:solidFill>
                <a:srgbClr val="0D0D0D"/>
              </a:solidFill>
              <a:effectLst/>
              <a:latin typeface="Söhne"/>
            </a:endParaRPr>
          </a:p>
        </p:txBody>
      </p:sp>
    </p:spTree>
    <p:extLst>
      <p:ext uri="{BB962C8B-B14F-4D97-AF65-F5344CB8AC3E}">
        <p14:creationId xmlns:p14="http://schemas.microsoft.com/office/powerpoint/2010/main" val="145215039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26FAAC-1B67-04BD-9783-81277DA9A0B4}"/>
              </a:ext>
            </a:extLst>
          </p:cNvPr>
          <p:cNvSpPr txBox="1"/>
          <p:nvPr/>
        </p:nvSpPr>
        <p:spPr>
          <a:xfrm>
            <a:off x="2004805" y="2767280"/>
            <a:ext cx="8182390" cy="1323439"/>
          </a:xfrm>
          <a:prstGeom prst="rect">
            <a:avLst/>
          </a:prstGeom>
          <a:noFill/>
        </p:spPr>
        <p:txBody>
          <a:bodyPr wrap="square">
            <a:spAutoFit/>
          </a:bodyPr>
          <a:lstStyle/>
          <a:p>
            <a:pPr algn="ctr"/>
            <a:r>
              <a:rPr lang="en-US" sz="4000" b="1" dirty="0">
                <a:solidFill>
                  <a:srgbClr val="C00000"/>
                </a:solidFill>
                <a:latin typeface="Times New Roman" panose="02020603050405020304" pitchFamily="18" charset="0"/>
                <a:cs typeface="Times New Roman" panose="02020603050405020304" pitchFamily="18" charset="0"/>
              </a:rPr>
              <a:t>Implementations of ANN: </a:t>
            </a:r>
            <a:r>
              <a:rPr lang="en-US" sz="4000" b="1" dirty="0">
                <a:solidFill>
                  <a:srgbClr val="00B050"/>
                </a:solidFill>
                <a:latin typeface="Times New Roman" panose="02020603050405020304" pitchFamily="18" charset="0"/>
                <a:cs typeface="Times New Roman" panose="02020603050405020304" pitchFamily="18" charset="0"/>
              </a:rPr>
              <a:t>McCulloch-Pitts Model of Neuron</a:t>
            </a:r>
          </a:p>
        </p:txBody>
      </p:sp>
      <p:sp>
        <p:nvSpPr>
          <p:cNvPr id="3" name="TextBox 2">
            <a:extLst>
              <a:ext uri="{FF2B5EF4-FFF2-40B4-BE49-F238E27FC236}">
                <a16:creationId xmlns:a16="http://schemas.microsoft.com/office/drawing/2014/main" id="{9A58FEBA-FB1D-DB44-0B76-5A9FBBB99BFB}"/>
              </a:ext>
            </a:extLst>
          </p:cNvPr>
          <p:cNvSpPr txBox="1"/>
          <p:nvPr/>
        </p:nvSpPr>
        <p:spPr>
          <a:xfrm>
            <a:off x="0" y="6642556"/>
            <a:ext cx="6097656" cy="215444"/>
          </a:xfrm>
          <a:prstGeom prst="rect">
            <a:avLst/>
          </a:prstGeom>
          <a:noFill/>
        </p:spPr>
        <p:txBody>
          <a:bodyPr wrap="square">
            <a:spAutoFit/>
          </a:bodyPr>
          <a:lstStyle/>
          <a:p>
            <a:r>
              <a:rPr lang="en-US" sz="800" dirty="0"/>
              <a:t>https://www.youtube.com/watch?v=JLHpDjevkd0</a:t>
            </a:r>
          </a:p>
        </p:txBody>
      </p:sp>
    </p:spTree>
    <p:extLst>
      <p:ext uri="{BB962C8B-B14F-4D97-AF65-F5344CB8AC3E}">
        <p14:creationId xmlns:p14="http://schemas.microsoft.com/office/powerpoint/2010/main" val="27706843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3D5A3-F89B-3E3D-3B7F-F4884A18B84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42CBB64-8E06-A0E5-3575-D9FBC9276083}"/>
              </a:ext>
            </a:extLst>
          </p:cNvPr>
          <p:cNvSpPr txBox="1"/>
          <p:nvPr/>
        </p:nvSpPr>
        <p:spPr>
          <a:xfrm>
            <a:off x="613740" y="258901"/>
            <a:ext cx="10706929" cy="3170099"/>
          </a:xfrm>
          <a:prstGeom prst="rect">
            <a:avLst/>
          </a:prstGeom>
          <a:noFill/>
        </p:spPr>
        <p:txBody>
          <a:bodyPr wrap="square">
            <a:spAutoFit/>
          </a:bodyPr>
          <a:lstStyle/>
          <a:p>
            <a:pPr algn="l"/>
            <a:r>
              <a:rPr lang="en-US" sz="2000" b="1" i="0" dirty="0">
                <a:solidFill>
                  <a:srgbClr val="C00000"/>
                </a:solidFill>
                <a:effectLst/>
                <a:latin typeface="Söhne"/>
              </a:rPr>
              <a:t>McCulloch-Pitts (M-P):</a:t>
            </a:r>
            <a:br>
              <a:rPr lang="en-US" b="0" i="0" dirty="0">
                <a:solidFill>
                  <a:srgbClr val="0D0D0D"/>
                </a:solidFill>
                <a:effectLst/>
                <a:latin typeface="Söhne"/>
              </a:rPr>
            </a:br>
            <a:r>
              <a:rPr lang="en-US" b="0" i="0" dirty="0">
                <a:solidFill>
                  <a:srgbClr val="0D0D0D"/>
                </a:solidFill>
                <a:effectLst/>
                <a:latin typeface="Söhne"/>
              </a:rPr>
              <a:t>	The McCulloch-Pitts (M-P) model of a neuron, proposed by </a:t>
            </a:r>
            <a:r>
              <a:rPr lang="en-US" b="1" i="0" dirty="0">
                <a:solidFill>
                  <a:srgbClr val="0D0D0D"/>
                </a:solidFill>
                <a:effectLst/>
                <a:latin typeface="Söhne"/>
              </a:rPr>
              <a:t>Warren McCulloch </a:t>
            </a:r>
            <a:r>
              <a:rPr lang="en-US" b="0" i="0" dirty="0">
                <a:solidFill>
                  <a:srgbClr val="0D0D0D"/>
                </a:solidFill>
                <a:effectLst/>
                <a:latin typeface="Söhne"/>
              </a:rPr>
              <a:t>and </a:t>
            </a:r>
            <a:r>
              <a:rPr lang="en-US" b="1" i="0" dirty="0">
                <a:solidFill>
                  <a:srgbClr val="0D0D0D"/>
                </a:solidFill>
                <a:effectLst/>
                <a:latin typeface="Söhne"/>
              </a:rPr>
              <a:t>Walter Pitts </a:t>
            </a:r>
            <a:r>
              <a:rPr lang="en-US" b="0" i="0" dirty="0">
                <a:solidFill>
                  <a:srgbClr val="0D0D0D"/>
                </a:solidFill>
                <a:effectLst/>
                <a:latin typeface="Söhne"/>
              </a:rPr>
              <a:t>in </a:t>
            </a:r>
            <a:r>
              <a:rPr lang="en-US" b="1" i="0" dirty="0">
                <a:solidFill>
                  <a:srgbClr val="0D0D0D"/>
                </a:solidFill>
                <a:effectLst/>
                <a:latin typeface="Söhne"/>
              </a:rPr>
              <a:t>1943</a:t>
            </a:r>
            <a:r>
              <a:rPr lang="en-US" b="0" i="0" dirty="0">
                <a:solidFill>
                  <a:srgbClr val="0D0D0D"/>
                </a:solidFill>
                <a:effectLst/>
                <a:latin typeface="Söhne"/>
              </a:rPr>
              <a:t>, is one of the earliest formalizations </a:t>
            </a:r>
            <a:r>
              <a:rPr lang="en-US" b="1" i="0" dirty="0">
                <a:solidFill>
                  <a:srgbClr val="C00000"/>
                </a:solidFill>
                <a:effectLst/>
                <a:latin typeface="Söhne"/>
              </a:rPr>
              <a:t>of how neurons might work in the brain</a:t>
            </a:r>
            <a:r>
              <a:rPr lang="en-US" b="0" i="0" dirty="0">
                <a:solidFill>
                  <a:srgbClr val="0D0D0D"/>
                </a:solidFill>
                <a:effectLst/>
                <a:latin typeface="Söhne"/>
              </a:rPr>
              <a:t>. It laid the </a:t>
            </a:r>
            <a:r>
              <a:rPr lang="en-US" b="1" i="0" dirty="0">
                <a:solidFill>
                  <a:srgbClr val="0D0D0D"/>
                </a:solidFill>
                <a:effectLst/>
                <a:latin typeface="Söhne"/>
              </a:rPr>
              <a:t>foundation</a:t>
            </a:r>
            <a:r>
              <a:rPr lang="en-US" b="0" i="0" dirty="0">
                <a:solidFill>
                  <a:srgbClr val="0D0D0D"/>
                </a:solidFill>
                <a:effectLst/>
                <a:latin typeface="Söhne"/>
              </a:rPr>
              <a:t> for the development of artificial neural networks.</a:t>
            </a:r>
          </a:p>
          <a:p>
            <a:pPr algn="l"/>
            <a:r>
              <a:rPr lang="en-US" b="0" i="0" dirty="0">
                <a:solidFill>
                  <a:srgbClr val="0D0D0D"/>
                </a:solidFill>
                <a:effectLst/>
                <a:latin typeface="Söhne"/>
              </a:rPr>
              <a:t>	The M-P neuron model is a </a:t>
            </a:r>
            <a:r>
              <a:rPr lang="en-US" b="1" i="0" dirty="0">
                <a:solidFill>
                  <a:srgbClr val="C00000"/>
                </a:solidFill>
                <a:effectLst/>
                <a:latin typeface="Söhne"/>
              </a:rPr>
              <a:t>simplified abstraction of a biological neuron</a:t>
            </a:r>
            <a:r>
              <a:rPr lang="en-US" b="0" i="0" dirty="0">
                <a:solidFill>
                  <a:srgbClr val="0D0D0D"/>
                </a:solidFill>
                <a:effectLst/>
                <a:latin typeface="Söhne"/>
              </a:rPr>
              <a:t>. </a:t>
            </a:r>
            <a:r>
              <a:rPr lang="en-US" b="1" i="0" dirty="0">
                <a:solidFill>
                  <a:srgbClr val="0D0D0D"/>
                </a:solidFill>
                <a:effectLst/>
                <a:latin typeface="Söhne"/>
              </a:rPr>
              <a:t>It describes a </a:t>
            </a:r>
            <a:r>
              <a:rPr lang="en-US" b="1" i="0" dirty="0">
                <a:solidFill>
                  <a:srgbClr val="C00000"/>
                </a:solidFill>
                <a:effectLst/>
                <a:latin typeface="Söhne"/>
              </a:rPr>
              <a:t>computational model of a single neuron </a:t>
            </a:r>
            <a:r>
              <a:rPr lang="en-US" b="1" i="0" dirty="0">
                <a:solidFill>
                  <a:srgbClr val="00B0F0"/>
                </a:solidFill>
                <a:effectLst/>
                <a:latin typeface="Söhne"/>
              </a:rPr>
              <a:t>that takes binary inputs </a:t>
            </a:r>
            <a:r>
              <a:rPr lang="en-US" b="1" i="0" dirty="0">
                <a:solidFill>
                  <a:srgbClr val="0D0D0D"/>
                </a:solidFill>
                <a:effectLst/>
                <a:latin typeface="Söhne"/>
              </a:rPr>
              <a:t>(0 or 1) and </a:t>
            </a:r>
            <a:r>
              <a:rPr lang="en-US" b="1" i="0" dirty="0">
                <a:solidFill>
                  <a:srgbClr val="00B050"/>
                </a:solidFill>
                <a:effectLst/>
                <a:latin typeface="Söhne"/>
              </a:rPr>
              <a:t>produces a binary output</a:t>
            </a:r>
            <a:r>
              <a:rPr lang="en-US" b="1" i="0" dirty="0">
                <a:solidFill>
                  <a:srgbClr val="0D0D0D"/>
                </a:solidFill>
                <a:effectLst/>
                <a:latin typeface="Söhne"/>
              </a:rPr>
              <a:t> (0 or 1) </a:t>
            </a:r>
            <a:r>
              <a:rPr lang="en-US" b="1" i="0" dirty="0">
                <a:solidFill>
                  <a:srgbClr val="FFC000"/>
                </a:solidFill>
                <a:effectLst/>
                <a:latin typeface="Söhne"/>
              </a:rPr>
              <a:t>based on a set of weighted inputs and a threshold.</a:t>
            </a:r>
          </a:p>
          <a:p>
            <a:pPr algn="l"/>
            <a:r>
              <a:rPr lang="en-US" dirty="0">
                <a:solidFill>
                  <a:srgbClr val="0D0D0D"/>
                </a:solidFill>
                <a:latin typeface="Söhne"/>
              </a:rPr>
              <a:t>	</a:t>
            </a:r>
            <a:r>
              <a:rPr lang="en-US" b="0" i="0" dirty="0">
                <a:solidFill>
                  <a:srgbClr val="242424"/>
                </a:solidFill>
                <a:effectLst/>
                <a:latin typeface="source-serif-pro"/>
              </a:rPr>
              <a:t> The McCulloch-Pitts neuron </a:t>
            </a:r>
            <a:r>
              <a:rPr lang="en-US" b="1" i="0" dirty="0">
                <a:solidFill>
                  <a:srgbClr val="C00000"/>
                </a:solidFill>
                <a:effectLst/>
                <a:latin typeface="source-serif-pro"/>
              </a:rPr>
              <a:t>was a binary device</a:t>
            </a:r>
            <a:r>
              <a:rPr lang="en-US" b="0" i="0" dirty="0">
                <a:solidFill>
                  <a:srgbClr val="242424"/>
                </a:solidFill>
                <a:effectLst/>
                <a:latin typeface="source-serif-pro"/>
              </a:rPr>
              <a:t>, functioning in an </a:t>
            </a:r>
            <a:r>
              <a:rPr lang="en-US" b="1" i="0" dirty="0">
                <a:solidFill>
                  <a:srgbClr val="242424"/>
                </a:solidFill>
                <a:effectLst/>
                <a:latin typeface="source-serif-pro"/>
              </a:rPr>
              <a:t>all-or-nothing manner. </a:t>
            </a:r>
            <a:r>
              <a:rPr lang="en-US" b="1" i="0" dirty="0">
                <a:solidFill>
                  <a:srgbClr val="C00000"/>
                </a:solidFill>
                <a:effectLst/>
                <a:latin typeface="source-serif-pro"/>
              </a:rPr>
              <a:t>It had multiple inputs and one output; </a:t>
            </a:r>
            <a:r>
              <a:rPr lang="en-US" b="0" i="0" dirty="0">
                <a:solidFill>
                  <a:srgbClr val="242424"/>
                </a:solidFill>
                <a:effectLst/>
                <a:latin typeface="source-serif-pro"/>
              </a:rPr>
              <a:t>if the combined inputs exceeded a certain threshold, the neuron would </a:t>
            </a:r>
            <a:r>
              <a:rPr lang="en-US" b="1" i="0" dirty="0">
                <a:solidFill>
                  <a:srgbClr val="242424"/>
                </a:solidFill>
                <a:effectLst/>
                <a:latin typeface="source-serif-pro"/>
              </a:rPr>
              <a:t>‘</a:t>
            </a:r>
            <a:r>
              <a:rPr lang="en-US" b="1" i="0" dirty="0">
                <a:solidFill>
                  <a:srgbClr val="C00000"/>
                </a:solidFill>
                <a:effectLst/>
                <a:latin typeface="source-serif-pro"/>
              </a:rPr>
              <a:t>fire</a:t>
            </a:r>
            <a:r>
              <a:rPr lang="en-US" b="1" i="0" dirty="0">
                <a:solidFill>
                  <a:srgbClr val="242424"/>
                </a:solidFill>
                <a:effectLst/>
                <a:latin typeface="source-serif-pro"/>
              </a:rPr>
              <a:t>’, </a:t>
            </a:r>
            <a:r>
              <a:rPr lang="en-US" b="0" i="0" dirty="0">
                <a:solidFill>
                  <a:srgbClr val="242424"/>
                </a:solidFill>
                <a:effectLst/>
                <a:latin typeface="source-serif-pro"/>
              </a:rPr>
              <a:t>otherwise, it </a:t>
            </a:r>
            <a:r>
              <a:rPr lang="en-US" b="1" i="0" dirty="0">
                <a:solidFill>
                  <a:srgbClr val="C00000"/>
                </a:solidFill>
                <a:effectLst/>
                <a:latin typeface="source-serif-pro"/>
              </a:rPr>
              <a:t>remained inactive</a:t>
            </a:r>
            <a:r>
              <a:rPr lang="en-US" b="0" i="0" dirty="0">
                <a:solidFill>
                  <a:srgbClr val="242424"/>
                </a:solidFill>
                <a:effectLst/>
                <a:latin typeface="source-serif-pro"/>
              </a:rPr>
              <a:t>. This simple yet powerful concept mimicked the basic function of neurons in the </a:t>
            </a:r>
            <a:r>
              <a:rPr lang="en-US" b="1" i="0" dirty="0">
                <a:solidFill>
                  <a:srgbClr val="C00000"/>
                </a:solidFill>
                <a:effectLst/>
                <a:latin typeface="source-serif-pro"/>
              </a:rPr>
              <a:t>brain</a:t>
            </a:r>
            <a:r>
              <a:rPr lang="en-US" b="0" i="0" dirty="0">
                <a:solidFill>
                  <a:srgbClr val="242424"/>
                </a:solidFill>
                <a:effectLst/>
                <a:latin typeface="source-serif-pro"/>
              </a:rPr>
              <a:t>.</a:t>
            </a:r>
            <a:endParaRPr lang="en-US" b="0" i="0" dirty="0">
              <a:solidFill>
                <a:srgbClr val="0D0D0D"/>
              </a:solidFill>
              <a:effectLst/>
              <a:latin typeface="Söhne"/>
            </a:endParaRPr>
          </a:p>
        </p:txBody>
      </p:sp>
      <p:pic>
        <p:nvPicPr>
          <p:cNvPr id="1026" name="Picture 2">
            <a:extLst>
              <a:ext uri="{FF2B5EF4-FFF2-40B4-BE49-F238E27FC236}">
                <a16:creationId xmlns:a16="http://schemas.microsoft.com/office/drawing/2014/main" id="{B4E81793-7287-7A3D-047A-D108541D66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44"/>
          <a:stretch/>
        </p:blipFill>
        <p:spPr bwMode="auto">
          <a:xfrm>
            <a:off x="1678886" y="3187620"/>
            <a:ext cx="7962071" cy="367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6891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32DE6-FABF-B51B-1DD6-8FF59D1D928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59BE6FC-AA60-2977-C105-E44092488859}"/>
              </a:ext>
            </a:extLst>
          </p:cNvPr>
          <p:cNvSpPr txBox="1"/>
          <p:nvPr/>
        </p:nvSpPr>
        <p:spPr>
          <a:xfrm>
            <a:off x="663436" y="424863"/>
            <a:ext cx="10816260" cy="1200329"/>
          </a:xfrm>
          <a:prstGeom prst="rect">
            <a:avLst/>
          </a:prstGeom>
          <a:noFill/>
        </p:spPr>
        <p:txBody>
          <a:bodyPr wrap="square">
            <a:spAutoFit/>
          </a:bodyPr>
          <a:lstStyle/>
          <a:p>
            <a:r>
              <a:rPr lang="en-US" dirty="0"/>
              <a:t>	M-P has a </a:t>
            </a:r>
            <a:r>
              <a:rPr lang="en-US" b="1" dirty="0">
                <a:solidFill>
                  <a:srgbClr val="C00000"/>
                </a:solidFill>
              </a:rPr>
              <a:t>threshold function as activation function</a:t>
            </a:r>
            <a:r>
              <a:rPr lang="en-US" dirty="0"/>
              <a:t>. So, </a:t>
            </a:r>
            <a:r>
              <a:rPr lang="en-US" b="1" dirty="0">
                <a:solidFill>
                  <a:srgbClr val="00B0F0"/>
                </a:solidFill>
              </a:rPr>
              <a:t>the output signal </a:t>
            </a:r>
            <a:r>
              <a:rPr lang="en-US" b="1" dirty="0" err="1">
                <a:solidFill>
                  <a:srgbClr val="00B0F0"/>
                </a:solidFill>
              </a:rPr>
              <a:t>yout</a:t>
            </a:r>
            <a:r>
              <a:rPr lang="en-US" b="1" dirty="0">
                <a:solidFill>
                  <a:srgbClr val="00B0F0"/>
                </a:solidFill>
              </a:rPr>
              <a:t>; is 1 if the input </a:t>
            </a:r>
            <a:r>
              <a:rPr lang="en-US" b="1" dirty="0" err="1">
                <a:solidFill>
                  <a:srgbClr val="00B0F0"/>
                </a:solidFill>
              </a:rPr>
              <a:t>ysum</a:t>
            </a:r>
            <a:r>
              <a:rPr lang="en-US" b="1" dirty="0">
                <a:solidFill>
                  <a:srgbClr val="00B0F0"/>
                </a:solidFill>
              </a:rPr>
              <a:t> is greater than or equal to a given threshold value, else 0. </a:t>
            </a:r>
          </a:p>
          <a:p>
            <a:r>
              <a:rPr lang="en-US" dirty="0"/>
              <a:t>	Simple McCulloch-Pitts neurons can be used to design </a:t>
            </a:r>
            <a:r>
              <a:rPr lang="en-US" b="1" dirty="0">
                <a:solidFill>
                  <a:srgbClr val="C00000"/>
                </a:solidFill>
              </a:rPr>
              <a:t>logical operations</a:t>
            </a:r>
            <a:r>
              <a:rPr lang="en-US" dirty="0"/>
              <a:t>. For that purpose, the connection weights need to be correctly decided along with the threshold function.</a:t>
            </a:r>
          </a:p>
        </p:txBody>
      </p:sp>
      <p:sp>
        <p:nvSpPr>
          <p:cNvPr id="8" name="TextBox 7">
            <a:extLst>
              <a:ext uri="{FF2B5EF4-FFF2-40B4-BE49-F238E27FC236}">
                <a16:creationId xmlns:a16="http://schemas.microsoft.com/office/drawing/2014/main" id="{B61868F3-31A5-6AD6-7D84-58354EDB7280}"/>
              </a:ext>
            </a:extLst>
          </p:cNvPr>
          <p:cNvSpPr txBox="1"/>
          <p:nvPr/>
        </p:nvSpPr>
        <p:spPr>
          <a:xfrm>
            <a:off x="663436" y="2083401"/>
            <a:ext cx="10816260" cy="3970318"/>
          </a:xfrm>
          <a:prstGeom prst="rect">
            <a:avLst/>
          </a:prstGeom>
          <a:noFill/>
        </p:spPr>
        <p:txBody>
          <a:bodyPr wrap="square">
            <a:spAutoFit/>
          </a:bodyPr>
          <a:lstStyle/>
          <a:p>
            <a:r>
              <a:rPr lang="en-US" b="1" i="0" dirty="0">
                <a:solidFill>
                  <a:srgbClr val="C00000"/>
                </a:solidFill>
                <a:effectLst/>
                <a:latin typeface="Times New Roman" panose="02020603050405020304" pitchFamily="18" charset="0"/>
                <a:cs typeface="Times New Roman" panose="02020603050405020304" pitchFamily="18" charset="0"/>
              </a:rPr>
              <a:t>Example:</a:t>
            </a:r>
          </a:p>
          <a:p>
            <a:r>
              <a:rPr lang="en-US" b="0" i="0" dirty="0">
                <a:solidFill>
                  <a:srgbClr val="273239"/>
                </a:solidFill>
                <a:effectLst/>
                <a:latin typeface="Times New Roman" panose="02020603050405020304" pitchFamily="18" charset="0"/>
                <a:cs typeface="Times New Roman" panose="02020603050405020304" pitchFamily="18" charset="0"/>
              </a:rPr>
              <a:t>	John carries an umbrella </a:t>
            </a:r>
            <a:r>
              <a:rPr lang="en-US" b="1" i="0" dirty="0">
                <a:solidFill>
                  <a:srgbClr val="C00000"/>
                </a:solidFill>
                <a:effectLst/>
                <a:latin typeface="Times New Roman" panose="02020603050405020304" pitchFamily="18" charset="0"/>
                <a:cs typeface="Times New Roman" panose="02020603050405020304" pitchFamily="18" charset="0"/>
              </a:rPr>
              <a:t>if it is sunny or if it is raining</a:t>
            </a:r>
            <a:r>
              <a:rPr lang="en-US" b="0" i="0" dirty="0">
                <a:solidFill>
                  <a:srgbClr val="273239"/>
                </a:solidFill>
                <a:effectLst/>
                <a:latin typeface="Times New Roman" panose="02020603050405020304" pitchFamily="18" charset="0"/>
                <a:cs typeface="Times New Roman" panose="02020603050405020304" pitchFamily="18" charset="0"/>
              </a:rPr>
              <a:t>. There are four given situations. I need to decide when John will carry the umbrella. The situations are as follows:</a:t>
            </a:r>
          </a:p>
          <a:p>
            <a:pPr marL="285750" indent="-285750">
              <a:buFont typeface="Arial" panose="020B0604020202020204" pitchFamily="34" charset="0"/>
              <a:buChar char="•"/>
            </a:pPr>
            <a:r>
              <a:rPr lang="en-US" b="1" dirty="0"/>
              <a:t>Situation 1 —</a:t>
            </a:r>
            <a:r>
              <a:rPr lang="en-US" dirty="0"/>
              <a:t> It is not raining nor is it sunny. </a:t>
            </a:r>
          </a:p>
          <a:p>
            <a:pPr marL="285750" indent="-285750">
              <a:buFont typeface="Arial" panose="020B0604020202020204" pitchFamily="34" charset="0"/>
              <a:buChar char="•"/>
            </a:pPr>
            <a:r>
              <a:rPr lang="en-US" b="1" dirty="0"/>
              <a:t>Situation 2 — </a:t>
            </a:r>
            <a:r>
              <a:rPr lang="en-US" dirty="0"/>
              <a:t>It is not raining, but it is sunny. </a:t>
            </a:r>
          </a:p>
          <a:p>
            <a:pPr marL="285750" indent="-285750">
              <a:buFont typeface="Arial" panose="020B0604020202020204" pitchFamily="34" charset="0"/>
              <a:buChar char="•"/>
            </a:pPr>
            <a:r>
              <a:rPr lang="en-US" b="1" dirty="0"/>
              <a:t>Situation 3 — </a:t>
            </a:r>
            <a:r>
              <a:rPr lang="en-US" dirty="0"/>
              <a:t>It is raining, and it is not sunny. </a:t>
            </a:r>
          </a:p>
          <a:p>
            <a:pPr marL="285750" indent="-285750">
              <a:buFont typeface="Arial" panose="020B0604020202020204" pitchFamily="34" charset="0"/>
              <a:buChar char="•"/>
            </a:pPr>
            <a:r>
              <a:rPr lang="en-US" b="1" dirty="0"/>
              <a:t>Situation 4 — </a:t>
            </a:r>
            <a:r>
              <a:rPr lang="en-US" dirty="0"/>
              <a:t>Wow, it is so strange! It is raining as well as it is sunny.</a:t>
            </a:r>
          </a:p>
          <a:p>
            <a:endParaRPr lang="en-US" dirty="0">
              <a:latin typeface="Times New Roman" panose="02020603050405020304" pitchFamily="18" charset="0"/>
              <a:cs typeface="Times New Roman" panose="02020603050405020304" pitchFamily="18" charset="0"/>
            </a:endParaRPr>
          </a:p>
          <a:p>
            <a:pPr algn="l" fontAlgn="base"/>
            <a:r>
              <a:rPr lang="en-US" b="0" i="0" dirty="0">
                <a:solidFill>
                  <a:srgbClr val="273239"/>
                </a:solidFill>
                <a:effectLst/>
                <a:latin typeface="Times New Roman" panose="02020603050405020304" pitchFamily="18" charset="0"/>
                <a:cs typeface="Times New Roman" panose="02020603050405020304" pitchFamily="18" charset="0"/>
              </a:rPr>
              <a:t>To </a:t>
            </a:r>
            <a:r>
              <a:rPr lang="en-US" b="0" i="0" dirty="0" err="1">
                <a:solidFill>
                  <a:srgbClr val="273239"/>
                </a:solidFill>
                <a:effectLst/>
                <a:latin typeface="Times New Roman" panose="02020603050405020304" pitchFamily="18" charset="0"/>
                <a:cs typeface="Times New Roman" panose="02020603050405020304" pitchFamily="18" charset="0"/>
              </a:rPr>
              <a:t>analyse</a:t>
            </a:r>
            <a:r>
              <a:rPr lang="en-US" b="0" i="0" dirty="0">
                <a:solidFill>
                  <a:srgbClr val="273239"/>
                </a:solidFill>
                <a:effectLst/>
                <a:latin typeface="Times New Roman" panose="02020603050405020304" pitchFamily="18" charset="0"/>
                <a:cs typeface="Times New Roman" panose="02020603050405020304" pitchFamily="18" charset="0"/>
              </a:rPr>
              <a:t> the situations using the McCulloch-Pitts neural model, I can consider the </a:t>
            </a:r>
            <a:r>
              <a:rPr lang="en-US" b="1" i="0" dirty="0">
                <a:solidFill>
                  <a:srgbClr val="C00000"/>
                </a:solidFill>
                <a:effectLst/>
                <a:latin typeface="Times New Roman" panose="02020603050405020304" pitchFamily="18" charset="0"/>
                <a:cs typeface="Times New Roman" panose="02020603050405020304" pitchFamily="18" charset="0"/>
              </a:rPr>
              <a:t> input signals </a:t>
            </a:r>
            <a:r>
              <a:rPr lang="en-US" b="0" i="0" dirty="0">
                <a:solidFill>
                  <a:srgbClr val="273239"/>
                </a:solidFill>
                <a:effectLst/>
                <a:latin typeface="Times New Roman" panose="02020603050405020304" pitchFamily="18" charset="0"/>
                <a:cs typeface="Times New Roman" panose="02020603050405020304" pitchFamily="18" charset="0"/>
              </a:rPr>
              <a:t>as follows:</a:t>
            </a:r>
          </a:p>
          <a:p>
            <a:pPr lvl="1" fontAlgn="base">
              <a:buFont typeface="Arial" panose="020B0604020202020204" pitchFamily="34" charset="0"/>
              <a:buChar char="•"/>
            </a:pPr>
            <a:r>
              <a:rPr lang="en-US" b="1" i="0" dirty="0">
                <a:solidFill>
                  <a:srgbClr val="273239"/>
                </a:solidFill>
                <a:effectLst/>
                <a:latin typeface="Times New Roman" panose="02020603050405020304" pitchFamily="18" charset="0"/>
                <a:cs typeface="Times New Roman" panose="02020603050405020304" pitchFamily="18" charset="0"/>
              </a:rPr>
              <a:t>X</a:t>
            </a:r>
            <a:r>
              <a:rPr lang="en-US" b="1" i="0" baseline="-25000" dirty="0">
                <a:solidFill>
                  <a:srgbClr val="273239"/>
                </a:solidFill>
                <a:effectLst/>
                <a:latin typeface="Times New Roman" panose="02020603050405020304" pitchFamily="18" charset="0"/>
                <a:cs typeface="Times New Roman" panose="02020603050405020304" pitchFamily="18" charset="0"/>
              </a:rPr>
              <a:t>1</a:t>
            </a:r>
            <a:r>
              <a:rPr lang="en-US" b="1" i="0" dirty="0">
                <a:solidFill>
                  <a:srgbClr val="273239"/>
                </a:solidFill>
                <a:effectLst/>
                <a:latin typeface="Times New Roman" panose="02020603050405020304" pitchFamily="18" charset="0"/>
                <a:cs typeface="Times New Roman" panose="02020603050405020304" pitchFamily="18" charset="0"/>
              </a:rPr>
              <a:t>: Is it raining?</a:t>
            </a:r>
          </a:p>
          <a:p>
            <a:pPr lvl="1" fontAlgn="base">
              <a:buFont typeface="Arial" panose="020B0604020202020204" pitchFamily="34" charset="0"/>
              <a:buChar char="•"/>
            </a:pPr>
            <a:r>
              <a:rPr lang="en-US" b="1" i="0" dirty="0">
                <a:solidFill>
                  <a:srgbClr val="273239"/>
                </a:solidFill>
                <a:effectLst/>
                <a:latin typeface="Times New Roman" panose="02020603050405020304" pitchFamily="18" charset="0"/>
                <a:cs typeface="Times New Roman" panose="02020603050405020304" pitchFamily="18" charset="0"/>
              </a:rPr>
              <a:t>X</a:t>
            </a:r>
            <a:r>
              <a:rPr lang="en-US" b="1" i="0" baseline="-25000" dirty="0">
                <a:solidFill>
                  <a:srgbClr val="273239"/>
                </a:solidFill>
                <a:effectLst/>
                <a:latin typeface="Times New Roman" panose="02020603050405020304" pitchFamily="18" charset="0"/>
                <a:cs typeface="Times New Roman" panose="02020603050405020304" pitchFamily="18" charset="0"/>
              </a:rPr>
              <a:t>2</a:t>
            </a:r>
            <a:r>
              <a:rPr lang="en-US" b="1" i="0" dirty="0">
                <a:solidFill>
                  <a:srgbClr val="273239"/>
                </a:solidFill>
                <a:effectLst/>
                <a:latin typeface="Times New Roman" panose="02020603050405020304" pitchFamily="18" charset="0"/>
                <a:cs typeface="Times New Roman" panose="02020603050405020304" pitchFamily="18" charset="0"/>
              </a:rPr>
              <a:t> : Is it sunny?</a:t>
            </a:r>
          </a:p>
          <a:p>
            <a:pPr lvl="1" fontAlgn="base">
              <a:buFont typeface="Arial" panose="020B0604020202020204" pitchFamily="34" charset="0"/>
              <a:buChar char="•"/>
            </a:pPr>
            <a:endParaRPr lang="en-US" b="1" i="0" dirty="0">
              <a:solidFill>
                <a:srgbClr val="273239"/>
              </a:solidFill>
              <a:effectLst/>
              <a:latin typeface="Times New Roman" panose="02020603050405020304" pitchFamily="18" charset="0"/>
              <a:cs typeface="Times New Roman" panose="02020603050405020304" pitchFamily="18" charset="0"/>
            </a:endParaRPr>
          </a:p>
          <a:p>
            <a:pPr algn="l" fontAlgn="base"/>
            <a:r>
              <a:rPr lang="en-US" b="0" i="0" dirty="0">
                <a:solidFill>
                  <a:srgbClr val="273239"/>
                </a:solidFill>
                <a:effectLst/>
                <a:latin typeface="Times New Roman" panose="02020603050405020304" pitchFamily="18" charset="0"/>
                <a:cs typeface="Times New Roman" panose="02020603050405020304" pitchFamily="18" charset="0"/>
              </a:rPr>
              <a:t>	So, the value of both scenarios can be either </a:t>
            </a:r>
            <a:r>
              <a:rPr lang="en-US" b="1" i="0" dirty="0">
                <a:solidFill>
                  <a:srgbClr val="273239"/>
                </a:solidFill>
                <a:effectLst/>
                <a:latin typeface="Times New Roman" panose="02020603050405020304" pitchFamily="18" charset="0"/>
                <a:cs typeface="Times New Roman" panose="02020603050405020304" pitchFamily="18" charset="0"/>
              </a:rPr>
              <a:t>0 or 1</a:t>
            </a:r>
            <a:r>
              <a:rPr lang="en-US" b="0" i="0" dirty="0">
                <a:solidFill>
                  <a:srgbClr val="273239"/>
                </a:solidFill>
                <a:effectLst/>
                <a:latin typeface="Times New Roman" panose="02020603050405020304" pitchFamily="18" charset="0"/>
                <a:cs typeface="Times New Roman" panose="02020603050405020304" pitchFamily="18" charset="0"/>
              </a:rPr>
              <a:t>. Let’s Consider that the </a:t>
            </a:r>
            <a:r>
              <a:rPr lang="en-US" b="1" i="0" dirty="0">
                <a:solidFill>
                  <a:srgbClr val="C00000"/>
                </a:solidFill>
                <a:effectLst/>
                <a:latin typeface="Times New Roman" panose="02020603050405020304" pitchFamily="18" charset="0"/>
                <a:cs typeface="Times New Roman" panose="02020603050405020304" pitchFamily="18" charset="0"/>
              </a:rPr>
              <a:t>value of both weights X</a:t>
            </a:r>
            <a:r>
              <a:rPr lang="en-US" b="1" i="0" baseline="-25000" dirty="0">
                <a:solidFill>
                  <a:srgbClr val="C00000"/>
                </a:solidFill>
                <a:effectLst/>
                <a:latin typeface="Times New Roman" panose="02020603050405020304" pitchFamily="18" charset="0"/>
                <a:cs typeface="Times New Roman" panose="02020603050405020304" pitchFamily="18" charset="0"/>
              </a:rPr>
              <a:t>1</a:t>
            </a:r>
            <a:r>
              <a:rPr lang="en-US" b="1" i="0" dirty="0">
                <a:solidFill>
                  <a:srgbClr val="C00000"/>
                </a:solidFill>
                <a:effectLst/>
                <a:latin typeface="Times New Roman" panose="02020603050405020304" pitchFamily="18" charset="0"/>
                <a:cs typeface="Times New Roman" panose="02020603050405020304" pitchFamily="18" charset="0"/>
              </a:rPr>
              <a:t> and X</a:t>
            </a:r>
            <a:r>
              <a:rPr lang="en-US" b="1" i="0" baseline="-25000" dirty="0">
                <a:solidFill>
                  <a:srgbClr val="C00000"/>
                </a:solidFill>
                <a:effectLst/>
                <a:latin typeface="Times New Roman" panose="02020603050405020304" pitchFamily="18" charset="0"/>
                <a:cs typeface="Times New Roman" panose="02020603050405020304" pitchFamily="18" charset="0"/>
              </a:rPr>
              <a:t>2 </a:t>
            </a:r>
            <a:r>
              <a:rPr lang="en-US" b="1" i="0" dirty="0">
                <a:solidFill>
                  <a:srgbClr val="C00000"/>
                </a:solidFill>
                <a:effectLst/>
                <a:latin typeface="Times New Roman" panose="02020603050405020304" pitchFamily="18" charset="0"/>
                <a:cs typeface="Times New Roman" panose="02020603050405020304" pitchFamily="18" charset="0"/>
              </a:rPr>
              <a:t>as 1 and a threshold function </a:t>
            </a:r>
            <a:r>
              <a:rPr lang="en-US" b="1" dirty="0">
                <a:solidFill>
                  <a:srgbClr val="C00000"/>
                </a:solidFill>
              </a:rPr>
              <a:t>θ </a:t>
            </a:r>
            <a:r>
              <a:rPr lang="en-US" b="1" dirty="0"/>
              <a:t>as</a:t>
            </a:r>
            <a:r>
              <a:rPr lang="en-US" b="1" dirty="0">
                <a:solidFill>
                  <a:srgbClr val="C00000"/>
                </a:solidFill>
              </a:rPr>
              <a:t> 1</a:t>
            </a:r>
            <a:r>
              <a:rPr lang="en-US" b="0" i="0" dirty="0">
                <a:solidFill>
                  <a:srgbClr val="273239"/>
                </a:solidFill>
                <a:effectLst/>
                <a:latin typeface="Times New Roman" panose="02020603050405020304" pitchFamily="18" charset="0"/>
                <a:cs typeface="Times New Roman" panose="02020603050405020304" pitchFamily="18" charset="0"/>
              </a:rPr>
              <a:t>. The output will be given in the next slide.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26031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8617-D011-93A4-07CB-02FE5C3D21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4CED55-0A22-B915-FEEE-77A683D67AA0}"/>
              </a:ext>
            </a:extLst>
          </p:cNvPr>
          <p:cNvSpPr txBox="1"/>
          <p:nvPr/>
        </p:nvSpPr>
        <p:spPr>
          <a:xfrm>
            <a:off x="922681" y="518335"/>
            <a:ext cx="6097656" cy="430887"/>
          </a:xfrm>
          <a:prstGeom prst="rect">
            <a:avLst/>
          </a:prstGeom>
          <a:noFill/>
        </p:spPr>
        <p:txBody>
          <a:bodyPr wrap="square">
            <a:spAutoFit/>
          </a:bodyPr>
          <a:lstStyle/>
          <a:p>
            <a:pPr algn="l" fontAlgn="base"/>
            <a:r>
              <a:rPr lang="en-US" sz="2200" b="1" i="0" dirty="0">
                <a:solidFill>
                  <a:srgbClr val="C00000"/>
                </a:solidFill>
                <a:effectLst/>
                <a:latin typeface="Times New Roman" panose="02020603050405020304" pitchFamily="18" charset="0"/>
                <a:cs typeface="Times New Roman" panose="02020603050405020304" pitchFamily="18" charset="0"/>
              </a:rPr>
              <a:t>So, the neural network model will look like:</a:t>
            </a:r>
          </a:p>
        </p:txBody>
      </p:sp>
      <p:grpSp>
        <p:nvGrpSpPr>
          <p:cNvPr id="10" name="Group 9">
            <a:extLst>
              <a:ext uri="{FF2B5EF4-FFF2-40B4-BE49-F238E27FC236}">
                <a16:creationId xmlns:a16="http://schemas.microsoft.com/office/drawing/2014/main" id="{A401628C-17C3-DE93-EF7D-DAC8B5543135}"/>
              </a:ext>
            </a:extLst>
          </p:cNvPr>
          <p:cNvGrpSpPr/>
          <p:nvPr/>
        </p:nvGrpSpPr>
        <p:grpSpPr>
          <a:xfrm>
            <a:off x="722985" y="1527560"/>
            <a:ext cx="10968023" cy="4389520"/>
            <a:chOff x="922681" y="1496029"/>
            <a:chExt cx="10968023" cy="4389520"/>
          </a:xfrm>
        </p:grpSpPr>
        <p:grpSp>
          <p:nvGrpSpPr>
            <p:cNvPr id="7" name="Group 6">
              <a:extLst>
                <a:ext uri="{FF2B5EF4-FFF2-40B4-BE49-F238E27FC236}">
                  <a16:creationId xmlns:a16="http://schemas.microsoft.com/office/drawing/2014/main" id="{92D4E25B-E42E-8341-E5C7-53833121AFE0}"/>
                </a:ext>
              </a:extLst>
            </p:cNvPr>
            <p:cNvGrpSpPr/>
            <p:nvPr/>
          </p:nvGrpSpPr>
          <p:grpSpPr>
            <a:xfrm>
              <a:off x="922681" y="1496029"/>
              <a:ext cx="10199205" cy="4389520"/>
              <a:chOff x="922681" y="1496029"/>
              <a:chExt cx="10199205" cy="4389520"/>
            </a:xfrm>
          </p:grpSpPr>
          <p:pic>
            <p:nvPicPr>
              <p:cNvPr id="3074" name="Picture 2">
                <a:extLst>
                  <a:ext uri="{FF2B5EF4-FFF2-40B4-BE49-F238E27FC236}">
                    <a16:creationId xmlns:a16="http://schemas.microsoft.com/office/drawing/2014/main" id="{A85480A0-B01C-B018-3A18-46B2B464CC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84" b="21830"/>
              <a:stretch/>
            </p:blipFill>
            <p:spPr bwMode="auto">
              <a:xfrm>
                <a:off x="922681" y="1500809"/>
                <a:ext cx="10199205" cy="438474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68.jpeg">
                <a:extLst>
                  <a:ext uri="{FF2B5EF4-FFF2-40B4-BE49-F238E27FC236}">
                    <a16:creationId xmlns:a16="http://schemas.microsoft.com/office/drawing/2014/main" id="{305D4F0C-150A-7B96-89CC-E57DD7D325E0}"/>
                  </a:ext>
                </a:extLst>
              </p:cNvPr>
              <p:cNvPicPr>
                <a:picLocks noChangeAspect="1"/>
              </p:cNvPicPr>
              <p:nvPr/>
            </p:nvPicPr>
            <p:blipFill>
              <a:blip r:embed="rId3" cstate="print"/>
              <a:stretch>
                <a:fillRect/>
              </a:stretch>
            </p:blipFill>
            <p:spPr>
              <a:xfrm>
                <a:off x="6181565" y="1496029"/>
                <a:ext cx="4258630" cy="830611"/>
              </a:xfrm>
              <a:prstGeom prst="rect">
                <a:avLst/>
              </a:prstGeom>
            </p:spPr>
          </p:pic>
          <p:cxnSp>
            <p:nvCxnSpPr>
              <p:cNvPr id="5" name="Straight Arrow Connector 4">
                <a:extLst>
                  <a:ext uri="{FF2B5EF4-FFF2-40B4-BE49-F238E27FC236}">
                    <a16:creationId xmlns:a16="http://schemas.microsoft.com/office/drawing/2014/main" id="{3B9A5F34-79B5-478F-1C2B-B57A0FF21378}"/>
                  </a:ext>
                </a:extLst>
              </p:cNvPr>
              <p:cNvCxnSpPr>
                <a:cxnSpLocks/>
              </p:cNvCxnSpPr>
              <p:nvPr/>
            </p:nvCxnSpPr>
            <p:spPr>
              <a:xfrm flipV="1">
                <a:off x="8239760" y="2326640"/>
                <a:ext cx="0" cy="4165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9" name="TextBox 8">
              <a:extLst>
                <a:ext uri="{FF2B5EF4-FFF2-40B4-BE49-F238E27FC236}">
                  <a16:creationId xmlns:a16="http://schemas.microsoft.com/office/drawing/2014/main" id="{CA8FEB63-C8D8-461E-4642-6C659D8951D3}"/>
                </a:ext>
              </a:extLst>
            </p:cNvPr>
            <p:cNvSpPr txBox="1"/>
            <p:nvPr/>
          </p:nvSpPr>
          <p:spPr>
            <a:xfrm>
              <a:off x="11382704" y="3155681"/>
              <a:ext cx="508000" cy="707886"/>
            </a:xfrm>
            <a:prstGeom prst="rect">
              <a:avLst/>
            </a:prstGeom>
            <a:noFill/>
          </p:spPr>
          <p:txBody>
            <a:bodyPr wrap="square">
              <a:spAutoFit/>
            </a:bodyPr>
            <a:lstStyle/>
            <a:p>
              <a:r>
                <a:rPr lang="en-US" sz="4000" b="1" dirty="0">
                  <a:solidFill>
                    <a:srgbClr val="C00000"/>
                  </a:solidFill>
                </a:rPr>
                <a:t>1</a:t>
              </a:r>
              <a:endParaRPr lang="en-US" sz="4000" dirty="0"/>
            </a:p>
          </p:txBody>
        </p:sp>
      </p:grpSp>
    </p:spTree>
    <p:extLst>
      <p:ext uri="{BB962C8B-B14F-4D97-AF65-F5344CB8AC3E}">
        <p14:creationId xmlns:p14="http://schemas.microsoft.com/office/powerpoint/2010/main" val="1672037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19C82-8272-26D0-C952-F6C58839E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68" y="1222442"/>
            <a:ext cx="4762500" cy="3810000"/>
          </a:xfrm>
          <a:prstGeom prst="rect">
            <a:avLst/>
          </a:prstGeom>
        </p:spPr>
      </p:pic>
      <p:sp>
        <p:nvSpPr>
          <p:cNvPr id="7" name="TextBox 6">
            <a:extLst>
              <a:ext uri="{FF2B5EF4-FFF2-40B4-BE49-F238E27FC236}">
                <a16:creationId xmlns:a16="http://schemas.microsoft.com/office/drawing/2014/main" id="{E62524C5-4A09-3603-10C2-AE7C40519E9E}"/>
              </a:ext>
            </a:extLst>
          </p:cNvPr>
          <p:cNvSpPr txBox="1"/>
          <p:nvPr/>
        </p:nvSpPr>
        <p:spPr>
          <a:xfrm>
            <a:off x="848738" y="804153"/>
            <a:ext cx="6094378" cy="830997"/>
          </a:xfrm>
          <a:prstGeom prst="rect">
            <a:avLst/>
          </a:prstGeom>
          <a:noFill/>
        </p:spPr>
        <p:txBody>
          <a:bodyPr wrap="square">
            <a:spAutoFit/>
          </a:bodyPr>
          <a:lstStyle/>
          <a:p>
            <a:r>
              <a:rPr lang="en-US" sz="2400" b="1" i="0" dirty="0">
                <a:effectLst/>
                <a:latin typeface="Google Sans"/>
              </a:rPr>
              <a:t>Example:</a:t>
            </a:r>
          </a:p>
          <a:p>
            <a:endParaRPr lang="en-US" sz="2400" b="1" dirty="0"/>
          </a:p>
        </p:txBody>
      </p:sp>
      <p:sp>
        <p:nvSpPr>
          <p:cNvPr id="9" name="TextBox 8">
            <a:extLst>
              <a:ext uri="{FF2B5EF4-FFF2-40B4-BE49-F238E27FC236}">
                <a16:creationId xmlns:a16="http://schemas.microsoft.com/office/drawing/2014/main" id="{EE8AC45D-836A-95E1-9350-DFA7D29A7B15}"/>
              </a:ext>
            </a:extLst>
          </p:cNvPr>
          <p:cNvSpPr txBox="1"/>
          <p:nvPr/>
        </p:nvSpPr>
        <p:spPr>
          <a:xfrm>
            <a:off x="848738" y="1364583"/>
            <a:ext cx="4568088" cy="707886"/>
          </a:xfrm>
          <a:prstGeom prst="rect">
            <a:avLst/>
          </a:prstGeom>
          <a:noFill/>
        </p:spPr>
        <p:txBody>
          <a:bodyPr wrap="square">
            <a:spAutoFit/>
          </a:bodyPr>
          <a:lstStyle/>
          <a:p>
            <a:r>
              <a:rPr lang="en-US" sz="2000" dirty="0">
                <a:solidFill>
                  <a:srgbClr val="000000"/>
                </a:solidFill>
                <a:latin typeface="inter-regular"/>
              </a:rPr>
              <a:t>P</a:t>
            </a:r>
            <a:r>
              <a:rPr lang="en-US" sz="2000" b="0" i="0" dirty="0">
                <a:solidFill>
                  <a:srgbClr val="000000"/>
                </a:solidFill>
                <a:effectLst/>
                <a:latin typeface="inter-regular"/>
              </a:rPr>
              <a:t>redicting the </a:t>
            </a:r>
            <a:r>
              <a:rPr lang="en-US" sz="2000" b="1" i="0" dirty="0">
                <a:solidFill>
                  <a:srgbClr val="000000"/>
                </a:solidFill>
                <a:effectLst/>
                <a:latin typeface="inter-regular"/>
              </a:rPr>
              <a:t>salary</a:t>
            </a:r>
            <a:r>
              <a:rPr lang="en-US" sz="2000" b="0" i="0" dirty="0">
                <a:solidFill>
                  <a:srgbClr val="000000"/>
                </a:solidFill>
                <a:effectLst/>
                <a:latin typeface="inter-regular"/>
              </a:rPr>
              <a:t> of an employee on the basis of </a:t>
            </a:r>
            <a:r>
              <a:rPr lang="en-US" sz="2000" i="0" dirty="0">
                <a:solidFill>
                  <a:srgbClr val="000000"/>
                </a:solidFill>
                <a:effectLst/>
                <a:latin typeface="inter-bold"/>
              </a:rPr>
              <a:t>the</a:t>
            </a:r>
            <a:r>
              <a:rPr lang="en-US" sz="2000" b="1" i="0" dirty="0">
                <a:solidFill>
                  <a:srgbClr val="000000"/>
                </a:solidFill>
                <a:effectLst/>
                <a:latin typeface="inter-bold"/>
              </a:rPr>
              <a:t> year of experience</a:t>
            </a:r>
            <a:r>
              <a:rPr lang="en-US" sz="2000" b="0" i="0" dirty="0">
                <a:solidFill>
                  <a:srgbClr val="000000"/>
                </a:solidFill>
                <a:effectLst/>
                <a:latin typeface="inter-regular"/>
              </a:rPr>
              <a:t>.</a:t>
            </a:r>
            <a:endParaRPr lang="en-US" sz="2000" dirty="0"/>
          </a:p>
        </p:txBody>
      </p:sp>
      <p:sp>
        <p:nvSpPr>
          <p:cNvPr id="11" name="TextBox 10">
            <a:extLst>
              <a:ext uri="{FF2B5EF4-FFF2-40B4-BE49-F238E27FC236}">
                <a16:creationId xmlns:a16="http://schemas.microsoft.com/office/drawing/2014/main" id="{1136232F-A5CF-197D-6786-E0D4592D0A33}"/>
              </a:ext>
            </a:extLst>
          </p:cNvPr>
          <p:cNvSpPr txBox="1"/>
          <p:nvPr/>
        </p:nvSpPr>
        <p:spPr>
          <a:xfrm>
            <a:off x="7434364" y="757986"/>
            <a:ext cx="2050104" cy="369332"/>
          </a:xfrm>
          <a:prstGeom prst="rect">
            <a:avLst/>
          </a:prstGeom>
          <a:noFill/>
        </p:spPr>
        <p:txBody>
          <a:bodyPr wrap="square">
            <a:spAutoFit/>
          </a:bodyPr>
          <a:lstStyle/>
          <a:p>
            <a:r>
              <a:rPr lang="en-US" b="1" i="0" dirty="0">
                <a:effectLst/>
                <a:latin typeface="Google Sans"/>
              </a:rPr>
              <a:t>Linear Regression: </a:t>
            </a:r>
          </a:p>
        </p:txBody>
      </p:sp>
    </p:spTree>
    <p:extLst>
      <p:ext uri="{BB962C8B-B14F-4D97-AF65-F5344CB8AC3E}">
        <p14:creationId xmlns:p14="http://schemas.microsoft.com/office/powerpoint/2010/main" val="268492876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9CDE56D-3F23-F302-2CDC-DF387B539DC8}"/>
              </a:ext>
            </a:extLst>
          </p:cNvPr>
          <p:cNvGraphicFramePr>
            <a:graphicFrameLocks noGrp="1"/>
          </p:cNvGraphicFramePr>
          <p:nvPr>
            <p:extLst>
              <p:ext uri="{D42A27DB-BD31-4B8C-83A1-F6EECF244321}">
                <p14:modId xmlns:p14="http://schemas.microsoft.com/office/powerpoint/2010/main" val="3518844255"/>
              </p:ext>
            </p:extLst>
          </p:nvPr>
        </p:nvGraphicFramePr>
        <p:xfrm>
          <a:off x="815010" y="1093270"/>
          <a:ext cx="4542184" cy="3041410"/>
        </p:xfrm>
        <a:graphic>
          <a:graphicData uri="http://schemas.openxmlformats.org/drawingml/2006/table">
            <a:tbl>
              <a:tblPr/>
              <a:tblGrid>
                <a:gridCol w="1113182">
                  <a:extLst>
                    <a:ext uri="{9D8B030D-6E8A-4147-A177-3AD203B41FA5}">
                      <a16:colId xmlns:a16="http://schemas.microsoft.com/office/drawing/2014/main" val="3352429930"/>
                    </a:ext>
                  </a:extLst>
                </a:gridCol>
                <a:gridCol w="703691">
                  <a:extLst>
                    <a:ext uri="{9D8B030D-6E8A-4147-A177-3AD203B41FA5}">
                      <a16:colId xmlns:a16="http://schemas.microsoft.com/office/drawing/2014/main" val="1303127047"/>
                    </a:ext>
                  </a:extLst>
                </a:gridCol>
                <a:gridCol w="908437">
                  <a:extLst>
                    <a:ext uri="{9D8B030D-6E8A-4147-A177-3AD203B41FA5}">
                      <a16:colId xmlns:a16="http://schemas.microsoft.com/office/drawing/2014/main" val="1824283261"/>
                    </a:ext>
                  </a:extLst>
                </a:gridCol>
                <a:gridCol w="908437">
                  <a:extLst>
                    <a:ext uri="{9D8B030D-6E8A-4147-A177-3AD203B41FA5}">
                      <a16:colId xmlns:a16="http://schemas.microsoft.com/office/drawing/2014/main" val="4001565651"/>
                    </a:ext>
                  </a:extLst>
                </a:gridCol>
                <a:gridCol w="908437">
                  <a:extLst>
                    <a:ext uri="{9D8B030D-6E8A-4147-A177-3AD203B41FA5}">
                      <a16:colId xmlns:a16="http://schemas.microsoft.com/office/drawing/2014/main" val="2866121869"/>
                    </a:ext>
                  </a:extLst>
                </a:gridCol>
              </a:tblGrid>
              <a:tr h="608282">
                <a:tc>
                  <a:txBody>
                    <a:bodyPr/>
                    <a:lstStyle/>
                    <a:p>
                      <a:pPr algn="ctr" fontAlgn="base"/>
                      <a:r>
                        <a:rPr lang="en-US" sz="2000" b="1" dirty="0">
                          <a:effectLst/>
                        </a:rPr>
                        <a:t>Situation</a:t>
                      </a:r>
                      <a:endParaRPr lang="en-US" sz="2000" b="0" dirty="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1">
                          <a:effectLst/>
                        </a:rPr>
                        <a:t>x</a:t>
                      </a:r>
                      <a:r>
                        <a:rPr lang="en-US" sz="2000" b="1" baseline="-25000">
                          <a:effectLst/>
                        </a:rPr>
                        <a:t>1</a:t>
                      </a:r>
                      <a:endParaRPr lang="en-US" sz="2000" b="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1">
                          <a:effectLst/>
                        </a:rPr>
                        <a:t>x</a:t>
                      </a:r>
                      <a:r>
                        <a:rPr lang="en-US" sz="2000" b="1" baseline="-25000">
                          <a:effectLst/>
                        </a:rPr>
                        <a:t>2</a:t>
                      </a:r>
                      <a:endParaRPr lang="en-US" sz="2000" b="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1">
                          <a:effectLst/>
                        </a:rPr>
                        <a:t>y</a:t>
                      </a:r>
                      <a:r>
                        <a:rPr lang="en-US" sz="2000" b="1" baseline="-25000">
                          <a:effectLst/>
                        </a:rPr>
                        <a:t>sum</a:t>
                      </a:r>
                      <a:endParaRPr lang="en-US" sz="2000" b="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1">
                          <a:effectLst/>
                        </a:rPr>
                        <a:t>y</a:t>
                      </a:r>
                      <a:r>
                        <a:rPr lang="en-US" sz="2000" b="1" baseline="-25000">
                          <a:effectLst/>
                        </a:rPr>
                        <a:t>out</a:t>
                      </a:r>
                      <a:endParaRPr lang="en-US" sz="2000" b="0">
                        <a:effectLst/>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22990316"/>
                  </a:ext>
                </a:extLst>
              </a:tr>
              <a:tr h="608282">
                <a:tc>
                  <a:txBody>
                    <a:bodyPr/>
                    <a:lstStyle/>
                    <a:p>
                      <a:pPr algn="ctr" fontAlgn="base"/>
                      <a:r>
                        <a:rPr lang="en-US" sz="2000" b="1" dirty="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dirty="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87151314"/>
                  </a:ext>
                </a:extLst>
              </a:tr>
              <a:tr h="608282">
                <a:tc>
                  <a:txBody>
                    <a:bodyPr/>
                    <a:lstStyle/>
                    <a:p>
                      <a:pPr algn="ctr" fontAlgn="base"/>
                      <a:r>
                        <a:rPr lang="en-US" sz="2000" b="1" dirty="0">
                          <a:effectLst/>
                        </a:rPr>
                        <a:t>2</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54847224"/>
                  </a:ext>
                </a:extLst>
              </a:tr>
              <a:tr h="608282">
                <a:tc>
                  <a:txBody>
                    <a:bodyPr/>
                    <a:lstStyle/>
                    <a:p>
                      <a:pPr algn="ctr" fontAlgn="base"/>
                      <a:r>
                        <a:rPr lang="en-US" sz="2000" b="1" dirty="0">
                          <a:effectLst/>
                        </a:rPr>
                        <a:t>3</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0</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dirty="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59575631"/>
                  </a:ext>
                </a:extLst>
              </a:tr>
              <a:tr h="608282">
                <a:tc>
                  <a:txBody>
                    <a:bodyPr/>
                    <a:lstStyle/>
                    <a:p>
                      <a:pPr algn="ctr" fontAlgn="base"/>
                      <a:r>
                        <a:rPr lang="en-US" sz="2000" b="1" dirty="0">
                          <a:effectLst/>
                        </a:rPr>
                        <a:t>4</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a:effectLst/>
                        </a:rPr>
                        <a:t>2</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2000" b="0" dirty="0">
                          <a:effectLst/>
                        </a:rPr>
                        <a:t>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48292924"/>
                  </a:ext>
                </a:extLst>
              </a:tr>
            </a:tbl>
          </a:graphicData>
        </a:graphic>
      </p:graphicFrame>
      <p:sp>
        <p:nvSpPr>
          <p:cNvPr id="8" name="TextBox 7">
            <a:extLst>
              <a:ext uri="{FF2B5EF4-FFF2-40B4-BE49-F238E27FC236}">
                <a16:creationId xmlns:a16="http://schemas.microsoft.com/office/drawing/2014/main" id="{6BE1D3CC-12A4-DDDD-CB20-A0E8B0E15A59}"/>
              </a:ext>
            </a:extLst>
          </p:cNvPr>
          <p:cNvSpPr txBox="1"/>
          <p:nvPr/>
        </p:nvSpPr>
        <p:spPr>
          <a:xfrm>
            <a:off x="626166" y="640280"/>
            <a:ext cx="6097656" cy="369332"/>
          </a:xfrm>
          <a:prstGeom prst="rect">
            <a:avLst/>
          </a:prstGeom>
          <a:noFill/>
        </p:spPr>
        <p:txBody>
          <a:bodyPr wrap="square">
            <a:spAutoFit/>
          </a:bodyPr>
          <a:lstStyle/>
          <a:p>
            <a:r>
              <a:rPr lang="en-US" b="1" i="0" dirty="0">
                <a:solidFill>
                  <a:srgbClr val="273239"/>
                </a:solidFill>
                <a:effectLst/>
                <a:latin typeface="Nunito" pitchFamily="2" charset="0"/>
              </a:rPr>
              <a:t>Truth Table for this case will be: </a:t>
            </a:r>
            <a:endParaRPr lang="en-US" dirty="0"/>
          </a:p>
        </p:txBody>
      </p:sp>
      <p:sp>
        <p:nvSpPr>
          <p:cNvPr id="10" name="TextBox 9">
            <a:extLst>
              <a:ext uri="{FF2B5EF4-FFF2-40B4-BE49-F238E27FC236}">
                <a16:creationId xmlns:a16="http://schemas.microsoft.com/office/drawing/2014/main" id="{EAE12E09-F422-80F8-72E0-50E05A40A0DD}"/>
              </a:ext>
            </a:extLst>
          </p:cNvPr>
          <p:cNvSpPr txBox="1"/>
          <p:nvPr/>
        </p:nvSpPr>
        <p:spPr>
          <a:xfrm>
            <a:off x="626166" y="4417121"/>
            <a:ext cx="6097656" cy="369332"/>
          </a:xfrm>
          <a:prstGeom prst="rect">
            <a:avLst/>
          </a:prstGeom>
          <a:noFill/>
        </p:spPr>
        <p:txBody>
          <a:bodyPr wrap="square">
            <a:spAutoFit/>
          </a:bodyPr>
          <a:lstStyle/>
          <a:p>
            <a:r>
              <a:rPr lang="en-US" b="1" i="0" dirty="0">
                <a:solidFill>
                  <a:srgbClr val="273239"/>
                </a:solidFill>
                <a:effectLst/>
                <a:latin typeface="Nunito" pitchFamily="2" charset="0"/>
              </a:rPr>
              <a:t>So, I can say that,</a:t>
            </a:r>
            <a:endParaRPr lang="en-US" b="1" dirty="0"/>
          </a:p>
        </p:txBody>
      </p:sp>
      <p:pic>
        <p:nvPicPr>
          <p:cNvPr id="13" name="Picture 12">
            <a:extLst>
              <a:ext uri="{FF2B5EF4-FFF2-40B4-BE49-F238E27FC236}">
                <a16:creationId xmlns:a16="http://schemas.microsoft.com/office/drawing/2014/main" id="{32A0844E-629C-ECFC-1D05-FD4DF4F0B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762" y="4786453"/>
            <a:ext cx="3785367" cy="1659738"/>
          </a:xfrm>
          <a:prstGeom prst="rect">
            <a:avLst/>
          </a:prstGeom>
        </p:spPr>
      </p:pic>
      <p:sp>
        <p:nvSpPr>
          <p:cNvPr id="15" name="TextBox 14">
            <a:extLst>
              <a:ext uri="{FF2B5EF4-FFF2-40B4-BE49-F238E27FC236}">
                <a16:creationId xmlns:a16="http://schemas.microsoft.com/office/drawing/2014/main" id="{EDB88EDA-7201-32F0-C1FC-229C923EB318}"/>
              </a:ext>
            </a:extLst>
          </p:cNvPr>
          <p:cNvSpPr txBox="1"/>
          <p:nvPr/>
        </p:nvSpPr>
        <p:spPr>
          <a:xfrm>
            <a:off x="6179654" y="1116752"/>
            <a:ext cx="5677729" cy="2031325"/>
          </a:xfrm>
          <a:prstGeom prst="rect">
            <a:avLst/>
          </a:prstGeom>
          <a:noFill/>
        </p:spPr>
        <p:txBody>
          <a:bodyPr wrap="square">
            <a:spAutoFit/>
          </a:bodyPr>
          <a:lstStyle/>
          <a:p>
            <a:r>
              <a:rPr lang="en-US" b="1" i="0" dirty="0">
                <a:solidFill>
                  <a:srgbClr val="C00000"/>
                </a:solidFill>
                <a:effectLst/>
                <a:latin typeface="Nunito" pitchFamily="2" charset="0"/>
              </a:rPr>
              <a:t>Conclusion</a:t>
            </a:r>
            <a:r>
              <a:rPr lang="en-US" b="1" i="0" dirty="0">
                <a:solidFill>
                  <a:srgbClr val="273239"/>
                </a:solidFill>
                <a:effectLst/>
                <a:latin typeface="Nunito" pitchFamily="2" charset="0"/>
              </a:rPr>
              <a:t>:</a:t>
            </a:r>
          </a:p>
          <a:p>
            <a:r>
              <a:rPr lang="en-US" b="0" i="0" dirty="0">
                <a:solidFill>
                  <a:srgbClr val="273239"/>
                </a:solidFill>
                <a:effectLst/>
                <a:latin typeface="Nunito" pitchFamily="2" charset="0"/>
              </a:rPr>
              <a:t>	The truth table built with respect to the problem is depicted above. From the truth table, I can conclude that in </a:t>
            </a:r>
            <a:r>
              <a:rPr lang="en-US" b="1" i="0" dirty="0">
                <a:solidFill>
                  <a:srgbClr val="C00000"/>
                </a:solidFill>
                <a:effectLst/>
                <a:latin typeface="Nunito" pitchFamily="2" charset="0"/>
              </a:rPr>
              <a:t>the situations where the value of </a:t>
            </a:r>
            <a:r>
              <a:rPr lang="en-US" b="1" i="1" dirty="0" err="1">
                <a:solidFill>
                  <a:srgbClr val="C00000"/>
                </a:solidFill>
                <a:effectLst/>
                <a:latin typeface="Nunito" pitchFamily="2" charset="0"/>
              </a:rPr>
              <a:t>y</a:t>
            </a:r>
            <a:r>
              <a:rPr lang="en-US" b="1" i="1" baseline="-25000" dirty="0" err="1">
                <a:solidFill>
                  <a:srgbClr val="C00000"/>
                </a:solidFill>
                <a:effectLst/>
                <a:latin typeface="Nunito" pitchFamily="2" charset="0"/>
              </a:rPr>
              <a:t>out</a:t>
            </a:r>
            <a:r>
              <a:rPr lang="en-US" b="1" i="0" dirty="0">
                <a:solidFill>
                  <a:srgbClr val="C00000"/>
                </a:solidFill>
                <a:effectLst/>
                <a:latin typeface="Nunito" pitchFamily="2" charset="0"/>
              </a:rPr>
              <a:t> is 1,</a:t>
            </a:r>
            <a:r>
              <a:rPr lang="en-US" b="0" i="0" dirty="0">
                <a:solidFill>
                  <a:srgbClr val="273239"/>
                </a:solidFill>
                <a:effectLst/>
                <a:latin typeface="Nunito" pitchFamily="2" charset="0"/>
              </a:rPr>
              <a:t> </a:t>
            </a:r>
            <a:r>
              <a:rPr lang="en-US" b="1" i="0" dirty="0">
                <a:solidFill>
                  <a:srgbClr val="00B050"/>
                </a:solidFill>
                <a:effectLst/>
                <a:latin typeface="Nunito" pitchFamily="2" charset="0"/>
              </a:rPr>
              <a:t>John needs to carry an umbrella</a:t>
            </a:r>
            <a:r>
              <a:rPr lang="en-US" b="0" i="0" dirty="0">
                <a:solidFill>
                  <a:srgbClr val="273239"/>
                </a:solidFill>
                <a:effectLst/>
                <a:latin typeface="Nunito" pitchFamily="2" charset="0"/>
              </a:rPr>
              <a:t>. Hence, he will need to carry an umbrella in scenarios 2, 3 and 4. </a:t>
            </a:r>
            <a:endParaRPr lang="en-US" dirty="0"/>
          </a:p>
        </p:txBody>
      </p:sp>
      <p:sp>
        <p:nvSpPr>
          <p:cNvPr id="3" name="TextBox 2">
            <a:extLst>
              <a:ext uri="{FF2B5EF4-FFF2-40B4-BE49-F238E27FC236}">
                <a16:creationId xmlns:a16="http://schemas.microsoft.com/office/drawing/2014/main" id="{0CCEDF4C-0B1F-6934-EFBF-33821229A972}"/>
              </a:ext>
            </a:extLst>
          </p:cNvPr>
          <p:cNvSpPr txBox="1"/>
          <p:nvPr/>
        </p:nvSpPr>
        <p:spPr>
          <a:xfrm>
            <a:off x="5761383" y="4884228"/>
            <a:ext cx="6096000" cy="369332"/>
          </a:xfrm>
          <a:prstGeom prst="rect">
            <a:avLst/>
          </a:prstGeom>
          <a:noFill/>
        </p:spPr>
        <p:txBody>
          <a:bodyPr wrap="square">
            <a:spAutoFit/>
          </a:bodyPr>
          <a:lstStyle/>
          <a:p>
            <a:r>
              <a:rPr lang="en-US" dirty="0">
                <a:solidFill>
                  <a:srgbClr val="273239"/>
                </a:solidFill>
                <a:latin typeface="Nunito" pitchFamily="2" charset="0"/>
              </a:rPr>
              <a:t>Here, </a:t>
            </a:r>
            <a:r>
              <a:rPr lang="en-US" dirty="0" err="1">
                <a:solidFill>
                  <a:srgbClr val="273239"/>
                </a:solidFill>
                <a:latin typeface="Nunito" pitchFamily="2" charset="0"/>
              </a:rPr>
              <a:t>i</a:t>
            </a:r>
            <a:r>
              <a:rPr lang="en-US" dirty="0">
                <a:solidFill>
                  <a:srgbClr val="273239"/>
                </a:solidFill>
                <a:latin typeface="Nunito" pitchFamily="2" charset="0"/>
              </a:rPr>
              <a:t> = 1 to 2 because the max( </a:t>
            </a:r>
            <a:r>
              <a:rPr lang="en-US" dirty="0" err="1">
                <a:solidFill>
                  <a:srgbClr val="273239"/>
                </a:solidFill>
                <a:latin typeface="Nunito" pitchFamily="2" charset="0"/>
              </a:rPr>
              <a:t>ysum</a:t>
            </a:r>
            <a:r>
              <a:rPr lang="en-US" dirty="0">
                <a:solidFill>
                  <a:srgbClr val="273239"/>
                </a:solidFill>
                <a:latin typeface="Nunito" pitchFamily="2" charset="0"/>
              </a:rPr>
              <a:t>) in the table is 2</a:t>
            </a:r>
            <a:endParaRPr lang="en-US" dirty="0"/>
          </a:p>
        </p:txBody>
      </p:sp>
    </p:spTree>
    <p:extLst>
      <p:ext uri="{BB962C8B-B14F-4D97-AF65-F5344CB8AC3E}">
        <p14:creationId xmlns:p14="http://schemas.microsoft.com/office/powerpoint/2010/main" val="388893087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9D2F4-5FF2-B2C0-EBF8-C3C75FEF60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1FF05D-1BEB-F642-F099-8A7280CD1D13}"/>
              </a:ext>
            </a:extLst>
          </p:cNvPr>
          <p:cNvSpPr txBox="1"/>
          <p:nvPr/>
        </p:nvSpPr>
        <p:spPr>
          <a:xfrm>
            <a:off x="2279318" y="1340438"/>
            <a:ext cx="7240602" cy="3170099"/>
          </a:xfrm>
          <a:prstGeom prst="rect">
            <a:avLst/>
          </a:prstGeom>
          <a:noFill/>
        </p:spPr>
        <p:txBody>
          <a:bodyPr wrap="square">
            <a:spAutoFit/>
          </a:bodyPr>
          <a:lstStyle/>
          <a:p>
            <a:r>
              <a:rPr lang="en-US" sz="3200" b="1" dirty="0">
                <a:solidFill>
                  <a:srgbClr val="C00000"/>
                </a:solidFill>
              </a:rPr>
              <a:t>Important Terminologies:</a:t>
            </a:r>
          </a:p>
          <a:p>
            <a:pPr marL="342900" indent="-342900">
              <a:buAutoNum type="arabicPeriod"/>
            </a:pPr>
            <a:r>
              <a:rPr lang="en-US" sz="2800" dirty="0"/>
              <a:t>What is Artificial Neural Network</a:t>
            </a:r>
          </a:p>
          <a:p>
            <a:pPr marL="342900" indent="-342900">
              <a:buAutoNum type="arabicPeriod"/>
            </a:pPr>
            <a:r>
              <a:rPr lang="en-US" sz="2800" dirty="0"/>
              <a:t>Pre-Activation Function</a:t>
            </a:r>
          </a:p>
          <a:p>
            <a:pPr marL="342900" indent="-342900">
              <a:buAutoNum type="arabicPeriod"/>
            </a:pPr>
            <a:r>
              <a:rPr lang="en-US" sz="2800" dirty="0"/>
              <a:t>Activation Function</a:t>
            </a:r>
          </a:p>
          <a:p>
            <a:pPr marL="342900" indent="-342900">
              <a:buAutoNum type="arabicPeriod"/>
            </a:pPr>
            <a:r>
              <a:rPr lang="en-US" sz="2800" dirty="0"/>
              <a:t>Threshold Value</a:t>
            </a:r>
          </a:p>
          <a:p>
            <a:pPr marL="342900" indent="-342900">
              <a:buAutoNum type="arabicPeriod"/>
            </a:pPr>
            <a:r>
              <a:rPr lang="en-US" sz="2800" dirty="0"/>
              <a:t>Why do we need Activation Function</a:t>
            </a:r>
          </a:p>
          <a:p>
            <a:pPr marL="342900" indent="-342900">
              <a:buAutoNum type="arabicPeriod"/>
            </a:pPr>
            <a:r>
              <a:rPr lang="en-US" sz="2800" dirty="0"/>
              <a:t>Types of Activation Functions</a:t>
            </a:r>
          </a:p>
        </p:txBody>
      </p:sp>
    </p:spTree>
    <p:extLst>
      <p:ext uri="{BB962C8B-B14F-4D97-AF65-F5344CB8AC3E}">
        <p14:creationId xmlns:p14="http://schemas.microsoft.com/office/powerpoint/2010/main" val="37066712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8AF5B2-AA62-3216-287A-BF96979EDE26}"/>
              </a:ext>
            </a:extLst>
          </p:cNvPr>
          <p:cNvSpPr txBox="1"/>
          <p:nvPr/>
        </p:nvSpPr>
        <p:spPr>
          <a:xfrm>
            <a:off x="693255" y="699917"/>
            <a:ext cx="10905710" cy="2277547"/>
          </a:xfrm>
          <a:prstGeom prst="rect">
            <a:avLst/>
          </a:prstGeom>
          <a:noFill/>
        </p:spPr>
        <p:txBody>
          <a:bodyPr wrap="square">
            <a:spAutoFit/>
          </a:bodyPr>
          <a:lstStyle/>
          <a:p>
            <a:pPr marL="342900" indent="-342900">
              <a:buAutoNum type="arabicPeriod"/>
            </a:pPr>
            <a:r>
              <a:rPr lang="en-US" sz="2200" b="1" dirty="0">
                <a:solidFill>
                  <a:srgbClr val="C00000"/>
                </a:solidFill>
              </a:rPr>
              <a:t>What is Artificial Neural Network:</a:t>
            </a:r>
          </a:p>
          <a:p>
            <a:pPr lvl="1"/>
            <a:r>
              <a:rPr lang="en-US" sz="2000" dirty="0"/>
              <a:t>	An Artificial Neural Network is a Network of Neurons, which typically conveys or contains 3 Layers. Input Layer, Hidden Layer, and Output Layer.</a:t>
            </a:r>
          </a:p>
          <a:p>
            <a:pPr lvl="1"/>
            <a:r>
              <a:rPr lang="en-US" sz="2000" dirty="0"/>
              <a:t>	Input Layer takes the input, Hidden Layer processes the input and the output layer produces the output.</a:t>
            </a:r>
          </a:p>
          <a:p>
            <a:pPr lvl="1"/>
            <a:r>
              <a:rPr lang="en-US" sz="2000" dirty="0"/>
              <a:t>But each and every processing is done in the Hidden layer. So each neuron in the hidden layer will do the following,</a:t>
            </a:r>
          </a:p>
        </p:txBody>
      </p:sp>
      <p:grpSp>
        <p:nvGrpSpPr>
          <p:cNvPr id="2" name="Group 1">
            <a:extLst>
              <a:ext uri="{FF2B5EF4-FFF2-40B4-BE49-F238E27FC236}">
                <a16:creationId xmlns:a16="http://schemas.microsoft.com/office/drawing/2014/main" id="{471E0D16-3B3E-C866-E3F4-4E6B37574EF8}"/>
              </a:ext>
            </a:extLst>
          </p:cNvPr>
          <p:cNvGrpSpPr/>
          <p:nvPr/>
        </p:nvGrpSpPr>
        <p:grpSpPr>
          <a:xfrm>
            <a:off x="1140515" y="2743775"/>
            <a:ext cx="9910970" cy="2408265"/>
            <a:chOff x="1140515" y="2743775"/>
            <a:chExt cx="9910970" cy="2408265"/>
          </a:xfrm>
        </p:grpSpPr>
        <p:pic>
          <p:nvPicPr>
            <p:cNvPr id="7" name="Picture 6">
              <a:extLst>
                <a:ext uri="{FF2B5EF4-FFF2-40B4-BE49-F238E27FC236}">
                  <a16:creationId xmlns:a16="http://schemas.microsoft.com/office/drawing/2014/main" id="{3C62F828-9F93-8420-3A81-AD9E44B21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275" y="2743775"/>
              <a:ext cx="3567210" cy="2408265"/>
            </a:xfrm>
            <a:prstGeom prst="rect">
              <a:avLst/>
            </a:prstGeom>
          </p:spPr>
        </p:pic>
        <p:sp>
          <p:nvSpPr>
            <p:cNvPr id="9" name="TextBox 8">
              <a:extLst>
                <a:ext uri="{FF2B5EF4-FFF2-40B4-BE49-F238E27FC236}">
                  <a16:creationId xmlns:a16="http://schemas.microsoft.com/office/drawing/2014/main" id="{D56FEC4A-62A6-5FB3-8DF8-8C9F2D6EBDDD}"/>
                </a:ext>
              </a:extLst>
            </p:cNvPr>
            <p:cNvSpPr txBox="1"/>
            <p:nvPr/>
          </p:nvSpPr>
          <p:spPr>
            <a:xfrm>
              <a:off x="1140515" y="3264212"/>
              <a:ext cx="6097656" cy="1631216"/>
            </a:xfrm>
            <a:prstGeom prst="rect">
              <a:avLst/>
            </a:prstGeom>
            <a:noFill/>
          </p:spPr>
          <p:txBody>
            <a:bodyPr wrap="square">
              <a:spAutoFit/>
            </a:bodyPr>
            <a:lstStyle/>
            <a:p>
              <a:pPr marL="342900" indent="-342900">
                <a:buAutoNum type="arabicPeriod"/>
              </a:pPr>
              <a:r>
                <a:rPr lang="en-US" sz="2000" b="1" dirty="0"/>
                <a:t>Pre-Activation Function:</a:t>
              </a:r>
            </a:p>
            <a:p>
              <a:pPr lvl="1"/>
              <a:r>
                <a:rPr lang="en-US" sz="2000" dirty="0"/>
                <a:t>It is basically the summation of all the input as the net input and it passes the input to the function which is called as Activation function.</a:t>
              </a:r>
              <a:endParaRPr lang="en-US" sz="2000" b="1" dirty="0"/>
            </a:p>
            <a:p>
              <a:pPr lvl="1"/>
              <a:r>
                <a:rPr lang="en-US" sz="2000" dirty="0"/>
                <a:t>	</a:t>
              </a:r>
            </a:p>
          </p:txBody>
        </p:sp>
      </p:grpSp>
    </p:spTree>
    <p:extLst>
      <p:ext uri="{BB962C8B-B14F-4D97-AF65-F5344CB8AC3E}">
        <p14:creationId xmlns:p14="http://schemas.microsoft.com/office/powerpoint/2010/main" val="226933868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7DCB6-7CAE-49F4-0757-B1EC1BB5EC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F82EE38-5DE0-BE8E-48BB-DCAAEB8E1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942" y="1677245"/>
            <a:ext cx="8304345" cy="4865369"/>
          </a:xfrm>
          <a:prstGeom prst="rect">
            <a:avLst/>
          </a:prstGeom>
        </p:spPr>
      </p:pic>
      <p:sp>
        <p:nvSpPr>
          <p:cNvPr id="3" name="TextBox 2">
            <a:extLst>
              <a:ext uri="{FF2B5EF4-FFF2-40B4-BE49-F238E27FC236}">
                <a16:creationId xmlns:a16="http://schemas.microsoft.com/office/drawing/2014/main" id="{D3084D28-2F82-7663-4E07-B5CB171CAB4D}"/>
              </a:ext>
            </a:extLst>
          </p:cNvPr>
          <p:cNvSpPr txBox="1"/>
          <p:nvPr/>
        </p:nvSpPr>
        <p:spPr>
          <a:xfrm>
            <a:off x="1975402" y="553925"/>
            <a:ext cx="6930059" cy="461665"/>
          </a:xfrm>
          <a:prstGeom prst="rect">
            <a:avLst/>
          </a:prstGeom>
          <a:noFill/>
        </p:spPr>
        <p:txBody>
          <a:bodyPr wrap="square">
            <a:spAutoFit/>
          </a:bodyPr>
          <a:lstStyle/>
          <a:p>
            <a:pPr algn="ctr"/>
            <a:r>
              <a:rPr lang="en-US" sz="2400" b="1" dirty="0">
                <a:solidFill>
                  <a:srgbClr val="C00000"/>
                </a:solidFill>
              </a:rPr>
              <a:t>Artificial Neural Network:</a:t>
            </a:r>
            <a:r>
              <a:rPr lang="en-US" sz="2400" b="1" dirty="0">
                <a:solidFill>
                  <a:srgbClr val="00B050"/>
                </a:solidFill>
              </a:rPr>
              <a:t> is a Network of Neurons</a:t>
            </a:r>
          </a:p>
        </p:txBody>
      </p:sp>
    </p:spTree>
    <p:extLst>
      <p:ext uri="{BB962C8B-B14F-4D97-AF65-F5344CB8AC3E}">
        <p14:creationId xmlns:p14="http://schemas.microsoft.com/office/powerpoint/2010/main" val="4237822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C6ABA6-75A6-6C46-58EB-7F3E43F6927A}"/>
              </a:ext>
            </a:extLst>
          </p:cNvPr>
          <p:cNvSpPr txBox="1"/>
          <p:nvPr/>
        </p:nvSpPr>
        <p:spPr>
          <a:xfrm>
            <a:off x="653497" y="794557"/>
            <a:ext cx="11034919" cy="3707169"/>
          </a:xfrm>
          <a:prstGeom prst="rect">
            <a:avLst/>
          </a:prstGeom>
          <a:noFill/>
        </p:spPr>
        <p:txBody>
          <a:bodyPr wrap="square">
            <a:spAutoFit/>
          </a:bodyPr>
          <a:lstStyle/>
          <a:p>
            <a:r>
              <a:rPr lang="en-US" sz="2800" b="1" dirty="0">
                <a:solidFill>
                  <a:srgbClr val="C00000"/>
                </a:solidFill>
              </a:rPr>
              <a:t>Activation Function:</a:t>
            </a:r>
          </a:p>
          <a:p>
            <a:pPr marL="285750" indent="-285750">
              <a:lnSpc>
                <a:spcPct val="150000"/>
              </a:lnSpc>
              <a:buFont typeface="Arial" panose="020B0604020202020204" pitchFamily="34" charset="0"/>
              <a:buChar char="•"/>
            </a:pPr>
            <a:r>
              <a:rPr lang="en-US" sz="2000" dirty="0"/>
              <a:t>The Activation Function is applied over the net input </a:t>
            </a:r>
            <a:r>
              <a:rPr lang="en-US" sz="2000" dirty="0" err="1"/>
              <a:t>i.e</a:t>
            </a:r>
            <a:r>
              <a:rPr lang="en-US" sz="2000" dirty="0"/>
              <a:t>, </a:t>
            </a:r>
            <a:r>
              <a:rPr lang="en-US" sz="2000" dirty="0" err="1"/>
              <a:t>ysum</a:t>
            </a:r>
            <a:r>
              <a:rPr lang="en-US" sz="2000" dirty="0"/>
              <a:t> to calculate the output of an ANN.</a:t>
            </a:r>
          </a:p>
          <a:p>
            <a:pPr marL="285750" indent="-285750">
              <a:lnSpc>
                <a:spcPct val="150000"/>
              </a:lnSpc>
              <a:buFont typeface="Arial" panose="020B0604020202020204" pitchFamily="34" charset="0"/>
              <a:buChar char="•"/>
            </a:pPr>
            <a:r>
              <a:rPr lang="en-US" sz="2000" dirty="0"/>
              <a:t>The activation function is a mathematical "Gate" in between the input feeding in the current node and it's output to the next layer.</a:t>
            </a:r>
          </a:p>
          <a:p>
            <a:pPr marL="285750" indent="-285750">
              <a:lnSpc>
                <a:spcPct val="150000"/>
              </a:lnSpc>
              <a:buFont typeface="Arial" panose="020B0604020202020204" pitchFamily="34" charset="0"/>
              <a:buChar char="•"/>
            </a:pPr>
            <a:r>
              <a:rPr lang="en-US" sz="2000" dirty="0"/>
              <a:t>As simple as, If I give you a problem and ask you to solve and tell me the answer, if and only if your answer is greater than 5.</a:t>
            </a:r>
          </a:p>
          <a:p>
            <a:pPr marL="285750" indent="-285750">
              <a:lnSpc>
                <a:spcPct val="150000"/>
              </a:lnSpc>
              <a:buFont typeface="Arial" panose="020B0604020202020204" pitchFamily="34" charset="0"/>
              <a:buChar char="•"/>
            </a:pPr>
            <a:r>
              <a:rPr lang="en-US" sz="2000" dirty="0"/>
              <a:t>So we are adding some criteria to the submission of the answer; if it meets that then only produce the output. This is called as </a:t>
            </a:r>
            <a:r>
              <a:rPr lang="en-US" sz="2000" b="1" dirty="0">
                <a:solidFill>
                  <a:srgbClr val="00B050"/>
                </a:solidFill>
              </a:rPr>
              <a:t>Threshold Value.</a:t>
            </a:r>
          </a:p>
        </p:txBody>
      </p:sp>
    </p:spTree>
    <p:extLst>
      <p:ext uri="{BB962C8B-B14F-4D97-AF65-F5344CB8AC3E}">
        <p14:creationId xmlns:p14="http://schemas.microsoft.com/office/powerpoint/2010/main" val="325438023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C5F331-CB03-1B9E-C859-44B1C63A63D3}"/>
              </a:ext>
            </a:extLst>
          </p:cNvPr>
          <p:cNvSpPr txBox="1"/>
          <p:nvPr/>
        </p:nvSpPr>
        <p:spPr>
          <a:xfrm>
            <a:off x="792645" y="715692"/>
            <a:ext cx="10557842" cy="2092881"/>
          </a:xfrm>
          <a:prstGeom prst="rect">
            <a:avLst/>
          </a:prstGeom>
          <a:noFill/>
        </p:spPr>
        <p:txBody>
          <a:bodyPr wrap="square">
            <a:spAutoFit/>
          </a:bodyPr>
          <a:lstStyle/>
          <a:p>
            <a:r>
              <a:rPr lang="en-US" sz="2200" b="1" dirty="0">
                <a:solidFill>
                  <a:srgbClr val="C00000"/>
                </a:solidFill>
              </a:rPr>
              <a:t>Threshold Value:</a:t>
            </a:r>
          </a:p>
          <a:p>
            <a:r>
              <a:rPr lang="en-US" dirty="0"/>
              <a:t>	Threshold is a set of values , based on that the final output of the network will be calculated.</a:t>
            </a:r>
          </a:p>
          <a:p>
            <a:r>
              <a:rPr lang="en-US" dirty="0"/>
              <a:t>A comparison is made between the calculated net input and the threshold value to obtain the final output.</a:t>
            </a:r>
          </a:p>
          <a:p>
            <a:r>
              <a:rPr lang="en-US" dirty="0"/>
              <a:t>	As simple as, If I give you a problem and ask you to solve and tell me the answer, if and only if your answer is greater than 5. So in this example the Threshold value is 5.</a:t>
            </a:r>
          </a:p>
          <a:p>
            <a:endParaRPr lang="en-US" dirty="0"/>
          </a:p>
          <a:p>
            <a:r>
              <a:rPr lang="en-US" dirty="0"/>
              <a:t>The activation function using threshold value can be defined as </a:t>
            </a:r>
          </a:p>
        </p:txBody>
      </p:sp>
      <p:pic>
        <p:nvPicPr>
          <p:cNvPr id="6" name="image68.jpeg">
            <a:extLst>
              <a:ext uri="{FF2B5EF4-FFF2-40B4-BE49-F238E27FC236}">
                <a16:creationId xmlns:a16="http://schemas.microsoft.com/office/drawing/2014/main" id="{AC22B71B-E4FE-72B5-39C9-1692F2786936}"/>
              </a:ext>
            </a:extLst>
          </p:cNvPr>
          <p:cNvPicPr>
            <a:picLocks noChangeAspect="1"/>
          </p:cNvPicPr>
          <p:nvPr/>
        </p:nvPicPr>
        <p:blipFill>
          <a:blip r:embed="rId2" cstate="print"/>
          <a:stretch>
            <a:fillRect/>
          </a:stretch>
        </p:blipFill>
        <p:spPr>
          <a:xfrm>
            <a:off x="2271379" y="3429000"/>
            <a:ext cx="4258630" cy="830611"/>
          </a:xfrm>
          <a:prstGeom prst="rect">
            <a:avLst/>
          </a:prstGeom>
        </p:spPr>
      </p:pic>
      <p:sp>
        <p:nvSpPr>
          <p:cNvPr id="8" name="TextBox 7">
            <a:extLst>
              <a:ext uri="{FF2B5EF4-FFF2-40B4-BE49-F238E27FC236}">
                <a16:creationId xmlns:a16="http://schemas.microsoft.com/office/drawing/2014/main" id="{CA672AF9-6194-37B9-73A4-A045AB061AEA}"/>
              </a:ext>
            </a:extLst>
          </p:cNvPr>
          <p:cNvSpPr txBox="1"/>
          <p:nvPr/>
        </p:nvSpPr>
        <p:spPr>
          <a:xfrm>
            <a:off x="6954906" y="3659639"/>
            <a:ext cx="4395581" cy="369332"/>
          </a:xfrm>
          <a:prstGeom prst="rect">
            <a:avLst/>
          </a:prstGeom>
          <a:noFill/>
        </p:spPr>
        <p:txBody>
          <a:bodyPr wrap="square">
            <a:spAutoFit/>
          </a:bodyPr>
          <a:lstStyle/>
          <a:p>
            <a:r>
              <a:rPr lang="en-US" b="1" dirty="0"/>
              <a:t>Where</a:t>
            </a:r>
            <a:r>
              <a:rPr lang="en-US" dirty="0"/>
              <a:t>, </a:t>
            </a:r>
            <a:r>
              <a:rPr lang="en-US" b="1" dirty="0">
                <a:solidFill>
                  <a:srgbClr val="C00000"/>
                </a:solidFill>
              </a:rPr>
              <a:t>Theta</a:t>
            </a:r>
            <a:r>
              <a:rPr lang="en-US" dirty="0"/>
              <a:t> is the fixed threshold value</a:t>
            </a:r>
          </a:p>
        </p:txBody>
      </p:sp>
    </p:spTree>
    <p:extLst>
      <p:ext uri="{BB962C8B-B14F-4D97-AF65-F5344CB8AC3E}">
        <p14:creationId xmlns:p14="http://schemas.microsoft.com/office/powerpoint/2010/main" val="217635148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6DF48-BB0A-ABF7-2CFB-D6407C86AA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611AAA2-5133-AB7A-599B-35EC46DDC8C4}"/>
              </a:ext>
            </a:extLst>
          </p:cNvPr>
          <p:cNvSpPr txBox="1"/>
          <p:nvPr/>
        </p:nvSpPr>
        <p:spPr>
          <a:xfrm>
            <a:off x="951670" y="856785"/>
            <a:ext cx="10368999" cy="2923877"/>
          </a:xfrm>
          <a:prstGeom prst="rect">
            <a:avLst/>
          </a:prstGeom>
          <a:noFill/>
        </p:spPr>
        <p:txBody>
          <a:bodyPr wrap="square">
            <a:spAutoFit/>
          </a:bodyPr>
          <a:lstStyle/>
          <a:p>
            <a:r>
              <a:rPr lang="en-US" sz="2200" b="1" dirty="0">
                <a:solidFill>
                  <a:srgbClr val="C00000"/>
                </a:solidFill>
              </a:rPr>
              <a:t>Why do we need Activation Function?</a:t>
            </a:r>
          </a:p>
          <a:p>
            <a:endParaRPr lang="en-US" dirty="0"/>
          </a:p>
          <a:p>
            <a:r>
              <a:rPr lang="en-US" dirty="0"/>
              <a:t>We use Activation Function to achieve non-linearity.</a:t>
            </a:r>
          </a:p>
          <a:p>
            <a:endParaRPr lang="en-US" dirty="0"/>
          </a:p>
          <a:p>
            <a:r>
              <a:rPr lang="en-US" dirty="0"/>
              <a:t>	Nonlinear function are used to achieve the advantages of multilayer network, when an input passes through the multilayer network with linear activation function, the output remains same as that it could be obtained using a single layer network.</a:t>
            </a:r>
          </a:p>
          <a:p>
            <a:endParaRPr lang="en-US" dirty="0"/>
          </a:p>
          <a:p>
            <a:r>
              <a:rPr lang="en-US" dirty="0"/>
              <a:t>	If we do not apply activation function then the </a:t>
            </a:r>
            <a:r>
              <a:rPr lang="en-US" dirty="0" err="1"/>
              <a:t>ouput</a:t>
            </a:r>
            <a:r>
              <a:rPr lang="en-US" dirty="0"/>
              <a:t> would be linear </a:t>
            </a:r>
            <a:r>
              <a:rPr lang="en-US" dirty="0" err="1"/>
              <a:t>funciton</a:t>
            </a:r>
            <a:r>
              <a:rPr lang="en-US" dirty="0"/>
              <a:t>, and that will be a Simple Linear Regression Model.</a:t>
            </a:r>
          </a:p>
        </p:txBody>
      </p:sp>
    </p:spTree>
    <p:extLst>
      <p:ext uri="{BB962C8B-B14F-4D97-AF65-F5344CB8AC3E}">
        <p14:creationId xmlns:p14="http://schemas.microsoft.com/office/powerpoint/2010/main" val="3574726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8B72B-AE89-B6E6-720B-A7DECAB8E9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16E84D-07CB-85AD-5AF7-620AFE81F7D6}"/>
              </a:ext>
            </a:extLst>
          </p:cNvPr>
          <p:cNvSpPr txBox="1"/>
          <p:nvPr/>
        </p:nvSpPr>
        <p:spPr>
          <a:xfrm>
            <a:off x="501097" y="356464"/>
            <a:ext cx="10816260" cy="6278642"/>
          </a:xfrm>
          <a:prstGeom prst="rect">
            <a:avLst/>
          </a:prstGeom>
          <a:noFill/>
        </p:spPr>
        <p:txBody>
          <a:bodyPr wrap="square">
            <a:spAutoFit/>
          </a:bodyPr>
          <a:lstStyle/>
          <a:p>
            <a:r>
              <a:rPr lang="en-US" sz="2400" b="1" dirty="0">
                <a:solidFill>
                  <a:srgbClr val="C00000"/>
                </a:solidFill>
              </a:rPr>
              <a:t>Architectures of Neural Network:</a:t>
            </a:r>
          </a:p>
          <a:p>
            <a:r>
              <a:rPr lang="en-US" dirty="0"/>
              <a:t>	</a:t>
            </a:r>
            <a:r>
              <a:rPr lang="en-US" b="0" i="0" dirty="0">
                <a:solidFill>
                  <a:srgbClr val="0D0D0D"/>
                </a:solidFill>
                <a:effectLst/>
                <a:latin typeface="Söhne"/>
              </a:rPr>
              <a:t>Neural networks consist of </a:t>
            </a:r>
            <a:r>
              <a:rPr lang="en-US" b="1" i="0" dirty="0">
                <a:solidFill>
                  <a:srgbClr val="C00000"/>
                </a:solidFill>
                <a:effectLst/>
                <a:latin typeface="Söhne"/>
              </a:rPr>
              <a:t>interconnected layers of neurons </a:t>
            </a:r>
            <a:r>
              <a:rPr lang="en-US" b="0" i="0" dirty="0">
                <a:solidFill>
                  <a:srgbClr val="0D0D0D"/>
                </a:solidFill>
                <a:effectLst/>
                <a:latin typeface="Söhne"/>
              </a:rPr>
              <a:t>that </a:t>
            </a:r>
            <a:r>
              <a:rPr lang="en-US" b="1" i="0" dirty="0">
                <a:solidFill>
                  <a:srgbClr val="0D0D0D"/>
                </a:solidFill>
                <a:effectLst/>
                <a:latin typeface="Söhne"/>
              </a:rPr>
              <a:t>process input data to produce desired outputs. </a:t>
            </a:r>
          </a:p>
          <a:p>
            <a:r>
              <a:rPr lang="en-US" b="1" dirty="0">
                <a:solidFill>
                  <a:srgbClr val="0D0D0D"/>
                </a:solidFill>
                <a:latin typeface="Söhne"/>
              </a:rPr>
              <a:t>	</a:t>
            </a:r>
            <a:r>
              <a:rPr lang="en-US" b="0" i="0" dirty="0">
                <a:solidFill>
                  <a:srgbClr val="0D0D0D"/>
                </a:solidFill>
                <a:effectLst/>
                <a:latin typeface="Söhne"/>
              </a:rPr>
              <a:t>The architecture of a neural network </a:t>
            </a:r>
            <a:r>
              <a:rPr lang="en-US" b="1" i="0" dirty="0">
                <a:solidFill>
                  <a:srgbClr val="0D0D0D"/>
                </a:solidFill>
                <a:effectLst/>
                <a:latin typeface="Söhne"/>
              </a:rPr>
              <a:t>refers to </a:t>
            </a:r>
            <a:r>
              <a:rPr lang="en-US" b="1" i="0" dirty="0">
                <a:solidFill>
                  <a:srgbClr val="C00000"/>
                </a:solidFill>
                <a:effectLst/>
                <a:latin typeface="Söhne"/>
              </a:rPr>
              <a:t>its structure</a:t>
            </a:r>
            <a:r>
              <a:rPr lang="en-US" b="1" i="0" dirty="0">
                <a:solidFill>
                  <a:srgbClr val="0D0D0D"/>
                </a:solidFill>
                <a:effectLst/>
                <a:latin typeface="Söhne"/>
              </a:rPr>
              <a:t>, including </a:t>
            </a:r>
            <a:r>
              <a:rPr lang="en-US" b="1" i="0" dirty="0">
                <a:solidFill>
                  <a:srgbClr val="C00000"/>
                </a:solidFill>
                <a:effectLst/>
                <a:latin typeface="Söhne"/>
              </a:rPr>
              <a:t>the number of layers</a:t>
            </a:r>
            <a:r>
              <a:rPr lang="en-US" b="1" i="0" dirty="0">
                <a:solidFill>
                  <a:srgbClr val="0D0D0D"/>
                </a:solidFill>
                <a:effectLst/>
                <a:latin typeface="Söhne"/>
              </a:rPr>
              <a:t>, </a:t>
            </a:r>
            <a:r>
              <a:rPr lang="en-US" b="1" i="0" dirty="0">
                <a:solidFill>
                  <a:srgbClr val="C00000"/>
                </a:solidFill>
                <a:effectLst/>
                <a:latin typeface="Söhne"/>
              </a:rPr>
              <a:t>the number of neurons in each layer</a:t>
            </a:r>
            <a:r>
              <a:rPr lang="en-US" b="1" i="0" dirty="0">
                <a:solidFill>
                  <a:srgbClr val="0D0D0D"/>
                </a:solidFill>
                <a:effectLst/>
                <a:latin typeface="Söhne"/>
              </a:rPr>
              <a:t>, and </a:t>
            </a:r>
            <a:r>
              <a:rPr lang="en-US" b="1" i="0" dirty="0">
                <a:solidFill>
                  <a:srgbClr val="C00000"/>
                </a:solidFill>
                <a:effectLst/>
                <a:latin typeface="Söhne"/>
              </a:rPr>
              <a:t>the connections between neurons</a:t>
            </a:r>
            <a:r>
              <a:rPr lang="en-US" b="1" i="0" dirty="0">
                <a:solidFill>
                  <a:srgbClr val="0D0D0D"/>
                </a:solidFill>
                <a:effectLst/>
                <a:latin typeface="Söhne"/>
              </a:rPr>
              <a:t>. </a:t>
            </a:r>
            <a:r>
              <a:rPr lang="en-US" b="0" i="0" dirty="0">
                <a:solidFill>
                  <a:srgbClr val="0D0D0D"/>
                </a:solidFill>
                <a:effectLst/>
                <a:latin typeface="Söhne"/>
              </a:rPr>
              <a:t>There are several common architectures of neural networks, each designed for specific tasks and applications.</a:t>
            </a:r>
          </a:p>
          <a:p>
            <a:r>
              <a:rPr lang="en-US" dirty="0"/>
              <a:t>	</a:t>
            </a:r>
          </a:p>
          <a:p>
            <a:r>
              <a:rPr lang="en-US" dirty="0"/>
              <a:t>	ANN is a computational system consisting of a </a:t>
            </a:r>
            <a:r>
              <a:rPr lang="en-US" b="1" dirty="0">
                <a:solidFill>
                  <a:srgbClr val="00B0F0"/>
                </a:solidFill>
              </a:rPr>
              <a:t>large number of interconnected units </a:t>
            </a:r>
            <a:r>
              <a:rPr lang="en-US" b="1" dirty="0">
                <a:solidFill>
                  <a:srgbClr val="C00000"/>
                </a:solidFill>
              </a:rPr>
              <a:t>called artificial neurons</a:t>
            </a:r>
            <a:r>
              <a:rPr lang="en-US" dirty="0"/>
              <a:t>. The connection between artificial neurons can transmit signal from </a:t>
            </a:r>
            <a:r>
              <a:rPr lang="en-US" b="1" dirty="0"/>
              <a:t>one neuron to another</a:t>
            </a:r>
            <a:r>
              <a:rPr lang="en-US" dirty="0"/>
              <a:t>. </a:t>
            </a:r>
            <a:r>
              <a:rPr lang="en-US" b="1" dirty="0">
                <a:solidFill>
                  <a:srgbClr val="C00000"/>
                </a:solidFill>
              </a:rPr>
              <a:t>There are multiple possibilities for connecting the neurons based on which architecture we are going to adopt for a specific solution. </a:t>
            </a:r>
          </a:p>
          <a:p>
            <a:r>
              <a:rPr lang="en-US" dirty="0"/>
              <a:t>	</a:t>
            </a:r>
          </a:p>
          <a:p>
            <a:r>
              <a:rPr lang="en-US" sz="2000" b="1" dirty="0"/>
              <a:t>Neural Networks can be constructed with the following F</a:t>
            </a:r>
            <a:r>
              <a:rPr lang="en-US" sz="2000" b="1" dirty="0">
                <a:solidFill>
                  <a:srgbClr val="FF0000"/>
                </a:solidFill>
              </a:rPr>
              <a:t>eatures</a:t>
            </a:r>
            <a:r>
              <a:rPr lang="en-US" sz="2000" b="1" dirty="0"/>
              <a:t>: </a:t>
            </a:r>
          </a:p>
          <a:p>
            <a:pPr marL="285750" indent="-285750">
              <a:buFont typeface="Arial" panose="020B0604020202020204" pitchFamily="34" charset="0"/>
              <a:buChar char="•"/>
            </a:pPr>
            <a:r>
              <a:rPr lang="en-US" dirty="0"/>
              <a:t>There may be </a:t>
            </a:r>
            <a:r>
              <a:rPr lang="en-US" b="1" dirty="0">
                <a:solidFill>
                  <a:srgbClr val="C00000"/>
                </a:solidFill>
              </a:rPr>
              <a:t>just two layers of neuron </a:t>
            </a:r>
            <a:r>
              <a:rPr lang="en-US" dirty="0"/>
              <a:t>in the network — the </a:t>
            </a:r>
            <a:r>
              <a:rPr lang="en-US" b="1" dirty="0">
                <a:solidFill>
                  <a:srgbClr val="C00000"/>
                </a:solidFill>
              </a:rPr>
              <a:t>input</a:t>
            </a:r>
            <a:r>
              <a:rPr lang="en-US" dirty="0"/>
              <a:t> and o</a:t>
            </a:r>
            <a:r>
              <a:rPr lang="en-US" b="1" dirty="0">
                <a:solidFill>
                  <a:srgbClr val="C00000"/>
                </a:solidFill>
              </a:rPr>
              <a:t>utput layer</a:t>
            </a:r>
            <a:r>
              <a:rPr lang="en-US" dirty="0"/>
              <a:t>. </a:t>
            </a:r>
          </a:p>
          <a:p>
            <a:pPr marL="285750" indent="-285750">
              <a:buFont typeface="Arial" panose="020B0604020202020204" pitchFamily="34" charset="0"/>
              <a:buChar char="•"/>
            </a:pPr>
            <a:r>
              <a:rPr lang="en-US" dirty="0"/>
              <a:t>Other than the input and output layers, </a:t>
            </a:r>
            <a:r>
              <a:rPr lang="en-US" b="1" dirty="0">
                <a:solidFill>
                  <a:srgbClr val="C00000"/>
                </a:solidFill>
              </a:rPr>
              <a:t>there may be one or more intermediate ‘hidden’ layers of neuron</a:t>
            </a:r>
            <a:r>
              <a:rPr lang="en-US" dirty="0"/>
              <a:t>. </a:t>
            </a:r>
          </a:p>
          <a:p>
            <a:pPr marL="285750" indent="-285750">
              <a:buFont typeface="Arial" panose="020B0604020202020204" pitchFamily="34" charset="0"/>
              <a:buChar char="•"/>
            </a:pPr>
            <a:r>
              <a:rPr lang="en-US" dirty="0"/>
              <a:t>The neurons may be </a:t>
            </a:r>
            <a:r>
              <a:rPr lang="en-US" b="1" dirty="0">
                <a:solidFill>
                  <a:srgbClr val="0070C0"/>
                </a:solidFill>
              </a:rPr>
              <a:t>connected with one or more of the neurons in the next layer</a:t>
            </a:r>
            <a:r>
              <a:rPr lang="en-US" dirty="0"/>
              <a:t>. </a:t>
            </a:r>
          </a:p>
          <a:p>
            <a:pPr marL="285750" indent="-285750">
              <a:buFont typeface="Arial" panose="020B0604020202020204" pitchFamily="34" charset="0"/>
              <a:buChar char="•"/>
            </a:pPr>
            <a:r>
              <a:rPr lang="en-US" dirty="0"/>
              <a:t>The neurons </a:t>
            </a:r>
            <a:r>
              <a:rPr lang="en-US" b="1" dirty="0">
                <a:solidFill>
                  <a:srgbClr val="00B050"/>
                </a:solidFill>
              </a:rPr>
              <a:t>maybe connected with all neurons in the next layer.</a:t>
            </a:r>
          </a:p>
          <a:p>
            <a:pPr marL="285750" indent="-285750">
              <a:buFont typeface="Arial" panose="020B0604020202020204" pitchFamily="34" charset="0"/>
              <a:buChar char="•"/>
            </a:pPr>
            <a:r>
              <a:rPr lang="en-US" dirty="0"/>
              <a:t>There </a:t>
            </a:r>
            <a:r>
              <a:rPr lang="en-US" b="1" dirty="0">
                <a:solidFill>
                  <a:srgbClr val="7030A0"/>
                </a:solidFill>
              </a:rPr>
              <a:t>may be single or multiple output signals</a:t>
            </a:r>
            <a:r>
              <a:rPr lang="en-US" dirty="0"/>
              <a:t>. If there are multiple output signals, they might be connected with each other. </a:t>
            </a:r>
          </a:p>
          <a:p>
            <a:pPr marL="285750" indent="-285750">
              <a:buFont typeface="Arial" panose="020B0604020202020204" pitchFamily="34" charset="0"/>
              <a:buChar char="•"/>
            </a:pPr>
            <a:r>
              <a:rPr lang="en-US" dirty="0"/>
              <a:t>The </a:t>
            </a:r>
            <a:r>
              <a:rPr lang="en-US" b="1" dirty="0">
                <a:solidFill>
                  <a:srgbClr val="FFC000"/>
                </a:solidFill>
              </a:rPr>
              <a:t>output from one layer may become input to neurons </a:t>
            </a:r>
            <a:r>
              <a:rPr lang="en-US" dirty="0"/>
              <a:t>in the same or preceding layer. </a:t>
            </a:r>
          </a:p>
          <a:p>
            <a:endParaRPr lang="en-US" dirty="0"/>
          </a:p>
          <a:p>
            <a:endParaRPr lang="en-US" dirty="0"/>
          </a:p>
        </p:txBody>
      </p:sp>
    </p:spTree>
    <p:extLst>
      <p:ext uri="{BB962C8B-B14F-4D97-AF65-F5344CB8AC3E}">
        <p14:creationId xmlns:p14="http://schemas.microsoft.com/office/powerpoint/2010/main" val="410757587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FC204-16AB-1DAD-BA75-791EBFB913D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89BF1E-95C1-0E80-0E32-EC5E441AB7DA}"/>
              </a:ext>
            </a:extLst>
          </p:cNvPr>
          <p:cNvSpPr txBox="1"/>
          <p:nvPr/>
        </p:nvSpPr>
        <p:spPr>
          <a:xfrm>
            <a:off x="1267432" y="1182231"/>
            <a:ext cx="9027216" cy="2246769"/>
          </a:xfrm>
          <a:prstGeom prst="rect">
            <a:avLst/>
          </a:prstGeom>
          <a:noFill/>
        </p:spPr>
        <p:txBody>
          <a:bodyPr wrap="square">
            <a:spAutoFit/>
          </a:bodyPr>
          <a:lstStyle/>
          <a:p>
            <a:r>
              <a:rPr lang="en-US" sz="2800" b="1" dirty="0">
                <a:solidFill>
                  <a:srgbClr val="C00000"/>
                </a:solidFill>
              </a:rPr>
              <a:t>The various Architectures of neural networks are as follows:</a:t>
            </a:r>
          </a:p>
          <a:p>
            <a:pPr marL="342900" indent="-342900">
              <a:buAutoNum type="arabicPeriod"/>
            </a:pPr>
            <a:r>
              <a:rPr lang="en-US" sz="2800" dirty="0"/>
              <a:t>Single Layer Feed Forward Network </a:t>
            </a:r>
          </a:p>
          <a:p>
            <a:pPr marL="342900" indent="-342900">
              <a:buAutoNum type="arabicPeriod"/>
            </a:pPr>
            <a:r>
              <a:rPr lang="en-US" sz="2800" dirty="0"/>
              <a:t>Multi-Layered Feed forward Network </a:t>
            </a:r>
          </a:p>
          <a:p>
            <a:pPr marL="342900" indent="-342900">
              <a:buAutoNum type="arabicPeriod"/>
            </a:pPr>
            <a:r>
              <a:rPr lang="en-US" sz="2800" dirty="0"/>
              <a:t>Competitive Network </a:t>
            </a:r>
          </a:p>
          <a:p>
            <a:pPr marL="342900" indent="-342900">
              <a:buAutoNum type="arabicPeriod"/>
            </a:pPr>
            <a:r>
              <a:rPr lang="en-US" sz="2800" dirty="0"/>
              <a:t>Recurrent Network </a:t>
            </a:r>
          </a:p>
        </p:txBody>
      </p:sp>
    </p:spTree>
    <p:extLst>
      <p:ext uri="{BB962C8B-B14F-4D97-AF65-F5344CB8AC3E}">
        <p14:creationId xmlns:p14="http://schemas.microsoft.com/office/powerpoint/2010/main" val="226416572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DE41-E7D4-9B23-BB97-0CF95765C28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BA9F6FD-EE23-5478-91AB-8C71693F96AC}"/>
              </a:ext>
            </a:extLst>
          </p:cNvPr>
          <p:cNvGrpSpPr/>
          <p:nvPr/>
        </p:nvGrpSpPr>
        <p:grpSpPr>
          <a:xfrm>
            <a:off x="659972" y="407927"/>
            <a:ext cx="11532028" cy="5855978"/>
            <a:chOff x="659972" y="407927"/>
            <a:chExt cx="11532028" cy="5855978"/>
          </a:xfrm>
        </p:grpSpPr>
        <p:sp>
          <p:nvSpPr>
            <p:cNvPr id="3" name="TextBox 2">
              <a:extLst>
                <a:ext uri="{FF2B5EF4-FFF2-40B4-BE49-F238E27FC236}">
                  <a16:creationId xmlns:a16="http://schemas.microsoft.com/office/drawing/2014/main" id="{26E640EC-5404-61D9-41A3-DD5E076D3013}"/>
                </a:ext>
              </a:extLst>
            </p:cNvPr>
            <p:cNvSpPr txBox="1"/>
            <p:nvPr/>
          </p:nvSpPr>
          <p:spPr>
            <a:xfrm>
              <a:off x="659972" y="407927"/>
              <a:ext cx="10687050" cy="4585871"/>
            </a:xfrm>
            <a:prstGeom prst="rect">
              <a:avLst/>
            </a:prstGeom>
            <a:noFill/>
          </p:spPr>
          <p:txBody>
            <a:bodyPr wrap="square">
              <a:spAutoFit/>
            </a:bodyPr>
            <a:lstStyle/>
            <a:p>
              <a:r>
                <a:rPr lang="en-US" sz="2200" b="1" dirty="0">
                  <a:solidFill>
                    <a:schemeClr val="accent1"/>
                  </a:solidFill>
                </a:rPr>
                <a:t>Single Layer Feed Forward Network:</a:t>
              </a:r>
            </a:p>
            <a:p>
              <a:r>
                <a:rPr lang="en-US" dirty="0"/>
                <a:t>	Single-layer feed forward, </a:t>
              </a:r>
              <a:r>
                <a:rPr lang="en-US" b="0" i="0" dirty="0">
                  <a:solidFill>
                    <a:srgbClr val="0D0D0D"/>
                  </a:solidFill>
                  <a:effectLst/>
                  <a:latin typeface="Söhne"/>
                </a:rPr>
                <a:t>also known as a </a:t>
              </a:r>
              <a:r>
                <a:rPr lang="en-US" b="1" i="0" dirty="0">
                  <a:solidFill>
                    <a:srgbClr val="C00000"/>
                  </a:solidFill>
                  <a:effectLst/>
                  <a:latin typeface="Söhne"/>
                </a:rPr>
                <a:t>Single Layer Perceptron (SLP</a:t>
              </a:r>
              <a:r>
                <a:rPr lang="en-US" b="0" i="0" dirty="0">
                  <a:solidFill>
                    <a:srgbClr val="0D0D0D"/>
                  </a:solidFill>
                  <a:effectLst/>
                  <a:latin typeface="Söhne"/>
                </a:rPr>
                <a:t>), </a:t>
              </a:r>
              <a:r>
                <a:rPr lang="en-US" dirty="0"/>
                <a:t> is the simplest and most basic architecture of ANNs. It </a:t>
              </a:r>
              <a:r>
                <a:rPr lang="en-US" b="1" dirty="0">
                  <a:solidFill>
                    <a:srgbClr val="C00000"/>
                  </a:solidFill>
                </a:rPr>
                <a:t>consists of only two layers </a:t>
              </a:r>
              <a:r>
                <a:rPr lang="en-US" dirty="0"/>
                <a:t>as depicted in Figure — the </a:t>
              </a:r>
              <a:r>
                <a:rPr lang="en-US" b="1" dirty="0"/>
                <a:t>input layer and </a:t>
              </a:r>
              <a:r>
                <a:rPr lang="en-US" b="1" dirty="0">
                  <a:solidFill>
                    <a:srgbClr val="00B0F0"/>
                  </a:solidFill>
                </a:rPr>
                <a:t>the output layer</a:t>
              </a:r>
              <a:r>
                <a:rPr lang="en-US" b="1" dirty="0"/>
                <a:t> </a:t>
              </a:r>
              <a:r>
                <a:rPr lang="en-US" b="0" i="0" dirty="0">
                  <a:solidFill>
                    <a:srgbClr val="0D0D0D"/>
                  </a:solidFill>
                  <a:effectLst/>
                  <a:latin typeface="Söhne"/>
                </a:rPr>
                <a:t>with </a:t>
              </a:r>
              <a:r>
                <a:rPr lang="en-US" b="1" i="0" dirty="0">
                  <a:solidFill>
                    <a:srgbClr val="C00000"/>
                  </a:solidFill>
                  <a:effectLst/>
                  <a:latin typeface="Söhne"/>
                </a:rPr>
                <a:t>no hidden layers in between</a:t>
              </a:r>
              <a:r>
                <a:rPr lang="en-US" b="0" i="0" dirty="0">
                  <a:solidFill>
                    <a:srgbClr val="0D0D0D"/>
                  </a:solidFill>
                  <a:effectLst/>
                  <a:latin typeface="Söhne"/>
                </a:rPr>
                <a:t>.</a:t>
              </a:r>
            </a:p>
            <a:p>
              <a:r>
                <a:rPr lang="en-US" dirty="0">
                  <a:solidFill>
                    <a:srgbClr val="0D0D0D"/>
                  </a:solidFill>
                  <a:latin typeface="Söhne"/>
                </a:rPr>
                <a:t>	</a:t>
              </a:r>
              <a:r>
                <a:rPr lang="en-US" dirty="0"/>
                <a:t>The input layer consists of a set of ‘m’ input neurons </a:t>
              </a:r>
              <a:r>
                <a:rPr lang="en-US" b="1" dirty="0"/>
                <a:t>X1, X2, ..., </a:t>
              </a:r>
              <a:r>
                <a:rPr lang="en-US" b="1" dirty="0" err="1"/>
                <a:t>Xm</a:t>
              </a:r>
              <a:r>
                <a:rPr lang="en-US" b="1" dirty="0"/>
                <a:t> </a:t>
              </a:r>
              <a:r>
                <a:rPr lang="en-US" dirty="0"/>
                <a:t>connected to each of the ‘n’ output neurons </a:t>
              </a:r>
              <a:r>
                <a:rPr lang="en-US" b="1" dirty="0"/>
                <a:t>Y1,Y2, ..., Yn. </a:t>
              </a:r>
              <a:r>
                <a:rPr lang="en-US" dirty="0"/>
                <a:t>The connections carry weights </a:t>
              </a:r>
              <a:r>
                <a:rPr lang="en-US" b="1" dirty="0"/>
                <a:t>w11,w12,w13, </a:t>
              </a:r>
              <a:r>
                <a:rPr lang="en-US" dirty="0"/>
                <a:t>…, </a:t>
              </a:r>
              <a:r>
                <a:rPr lang="en-US" dirty="0" err="1"/>
                <a:t>wmn</a:t>
              </a:r>
              <a:r>
                <a:rPr lang="en-US" dirty="0"/>
                <a:t>. </a:t>
              </a:r>
            </a:p>
            <a:p>
              <a:r>
                <a:rPr lang="en-US" dirty="0"/>
                <a:t>	</a:t>
              </a:r>
              <a:r>
                <a:rPr lang="en-US" b="1" dirty="0"/>
                <a:t>The input layer of neurons does not conduct any processing — they pass the input signals to the output neurons. </a:t>
              </a:r>
              <a:r>
                <a:rPr lang="en-US" dirty="0"/>
                <a:t>The </a:t>
              </a:r>
              <a:r>
                <a:rPr lang="en-US" b="1" dirty="0">
                  <a:solidFill>
                    <a:srgbClr val="C00000"/>
                  </a:solidFill>
                </a:rPr>
                <a:t>computations are performed only by</a:t>
              </a:r>
              <a:r>
                <a:rPr lang="en-US" dirty="0"/>
                <a:t> the neurons in the </a:t>
              </a:r>
              <a:r>
                <a:rPr lang="en-US" b="1" dirty="0"/>
                <a:t>output layer</a:t>
              </a:r>
              <a:r>
                <a:rPr lang="en-US" dirty="0"/>
                <a:t>. So, though it has two layers of neurons, </a:t>
              </a:r>
              <a:r>
                <a:rPr lang="en-US" b="1" dirty="0">
                  <a:solidFill>
                    <a:srgbClr val="C00000"/>
                  </a:solidFill>
                </a:rPr>
                <a:t>only one layer is performing the computation. </a:t>
              </a:r>
              <a:r>
                <a:rPr lang="en-US" b="1" dirty="0">
                  <a:solidFill>
                    <a:srgbClr val="00B0F0"/>
                  </a:solidFill>
                </a:rPr>
                <a:t>This is the reason why the network is known as single layer in spite of having two layers of neurons. </a:t>
              </a:r>
            </a:p>
            <a:p>
              <a:r>
                <a:rPr lang="en-US" dirty="0"/>
                <a:t>	Also, the </a:t>
              </a:r>
              <a:r>
                <a:rPr lang="en-US" b="1" dirty="0">
                  <a:solidFill>
                    <a:srgbClr val="C00000"/>
                  </a:solidFill>
                </a:rPr>
                <a:t>signals always flow from the input layer to the output layer.</a:t>
              </a:r>
              <a:r>
                <a:rPr lang="en-US" dirty="0"/>
                <a:t> Hence, this network is known as </a:t>
              </a:r>
              <a:r>
                <a:rPr lang="en-US" b="1" dirty="0">
                  <a:solidFill>
                    <a:srgbClr val="C00000"/>
                  </a:solidFill>
                </a:rPr>
                <a:t>feed forward</a:t>
              </a:r>
              <a:r>
                <a:rPr lang="en-US" dirty="0"/>
                <a:t>. </a:t>
              </a:r>
            </a:p>
            <a:p>
              <a:r>
                <a:rPr lang="en-US" b="0" i="0" dirty="0">
                  <a:solidFill>
                    <a:srgbClr val="0D0D0D"/>
                  </a:solidFill>
                  <a:effectLst/>
                  <a:latin typeface="Söhne"/>
                </a:rPr>
                <a:t>	The net signal input (</a:t>
              </a:r>
              <a:r>
                <a:rPr lang="en-US" b="0" i="1" dirty="0" err="1">
                  <a:solidFill>
                    <a:srgbClr val="0D0D0D"/>
                  </a:solidFill>
                  <a:effectLst/>
                  <a:latin typeface="KaTeX_Math"/>
                </a:rPr>
                <a:t>uj</a:t>
              </a:r>
              <a:r>
                <a:rPr lang="en-US" b="0" i="0" dirty="0">
                  <a:solidFill>
                    <a:srgbClr val="0D0D0D"/>
                  </a:solidFill>
                  <a:effectLst/>
                  <a:latin typeface="KaTeX_Main"/>
                </a:rPr>
                <a:t>​</a:t>
              </a:r>
              <a:r>
                <a:rPr lang="en-US" b="0" i="0" dirty="0">
                  <a:solidFill>
                    <a:srgbClr val="0D0D0D"/>
                  </a:solidFill>
                  <a:effectLst/>
                  <a:latin typeface="Söhne"/>
                </a:rPr>
                <a:t>) to the output neuron </a:t>
              </a:r>
              <a:r>
                <a:rPr lang="en-US" b="0" i="1" dirty="0">
                  <a:solidFill>
                    <a:srgbClr val="0D0D0D"/>
                  </a:solidFill>
                  <a:effectLst/>
                  <a:latin typeface="KaTeX_Math"/>
                </a:rPr>
                <a:t>j</a:t>
              </a:r>
              <a:r>
                <a:rPr lang="en-US" b="0" i="0" dirty="0">
                  <a:solidFill>
                    <a:srgbClr val="0D0D0D"/>
                  </a:solidFill>
                  <a:effectLst/>
                  <a:latin typeface="Söhne"/>
                </a:rPr>
                <a:t> in a Single-layer Feedforward Network (SLFN) can be </a:t>
              </a:r>
              <a:r>
                <a:rPr lang="en-US" b="1" i="0" dirty="0">
                  <a:solidFill>
                    <a:srgbClr val="0D0D0D"/>
                  </a:solidFill>
                  <a:effectLst/>
                  <a:latin typeface="Söhne"/>
                </a:rPr>
                <a:t>mathematically</a:t>
              </a:r>
              <a:r>
                <a:rPr lang="en-US" b="0" i="0" dirty="0">
                  <a:solidFill>
                    <a:srgbClr val="0D0D0D"/>
                  </a:solidFill>
                  <a:effectLst/>
                  <a:latin typeface="Söhne"/>
                </a:rPr>
                <a:t> expressed as follows:</a:t>
              </a:r>
            </a:p>
            <a:p>
              <a:endParaRPr lang="en-US" dirty="0">
                <a:solidFill>
                  <a:srgbClr val="0D0D0D"/>
                </a:solidFill>
                <a:latin typeface="Söhne"/>
              </a:endParaRPr>
            </a:p>
            <a:p>
              <a:r>
                <a:rPr lang="en-US" dirty="0">
                  <a:solidFill>
                    <a:srgbClr val="0D0D0D"/>
                  </a:solidFill>
                  <a:latin typeface="Söhne"/>
                </a:rPr>
                <a:t>	</a:t>
              </a:r>
              <a:endParaRPr lang="en-US" dirty="0"/>
            </a:p>
          </p:txBody>
        </p:sp>
        <p:pic>
          <p:nvPicPr>
            <p:cNvPr id="5" name="Picture 4">
              <a:extLst>
                <a:ext uri="{FF2B5EF4-FFF2-40B4-BE49-F238E27FC236}">
                  <a16:creationId xmlns:a16="http://schemas.microsoft.com/office/drawing/2014/main" id="{3C45A277-8581-4B5E-FAD4-406AE1BE5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978" y="4812153"/>
              <a:ext cx="4585098" cy="1091690"/>
            </a:xfrm>
            <a:prstGeom prst="rect">
              <a:avLst/>
            </a:prstGeom>
          </p:spPr>
        </p:pic>
        <p:sp>
          <p:nvSpPr>
            <p:cNvPr id="7" name="TextBox 6">
              <a:extLst>
                <a:ext uri="{FF2B5EF4-FFF2-40B4-BE49-F238E27FC236}">
                  <a16:creationId xmlns:a16="http://schemas.microsoft.com/office/drawing/2014/main" id="{32433148-D919-5EA1-8398-AEE1FCD22004}"/>
                </a:ext>
              </a:extLst>
            </p:cNvPr>
            <p:cNvSpPr txBox="1"/>
            <p:nvPr/>
          </p:nvSpPr>
          <p:spPr>
            <a:xfrm>
              <a:off x="5506278" y="4509579"/>
              <a:ext cx="6685722" cy="1754326"/>
            </a:xfrm>
            <a:prstGeom prst="rect">
              <a:avLst/>
            </a:prstGeom>
            <a:noFill/>
          </p:spPr>
          <p:txBody>
            <a:bodyPr wrap="square">
              <a:spAutoFit/>
            </a:bodyPr>
            <a:lstStyle/>
            <a:p>
              <a:pPr algn="l"/>
              <a:r>
                <a:rPr lang="en-US" b="1" i="0" dirty="0">
                  <a:solidFill>
                    <a:srgbClr val="0D0D0D"/>
                  </a:solidFill>
                  <a:effectLst/>
                  <a:latin typeface="Söhne"/>
                </a:rPr>
                <a:t>where:</a:t>
              </a:r>
            </a:p>
            <a:p>
              <a:pPr marL="285750" indent="-285750" algn="l">
                <a:buFont typeface="Arial" panose="020B0604020202020204" pitchFamily="34" charset="0"/>
                <a:buChar char="•"/>
              </a:pPr>
              <a:r>
                <a:rPr lang="en-US" b="1" i="1" dirty="0" err="1">
                  <a:solidFill>
                    <a:srgbClr val="0D0D0D"/>
                  </a:solidFill>
                  <a:effectLst/>
                  <a:latin typeface="KaTeX_Math"/>
                </a:rPr>
                <a:t>wij</a:t>
              </a:r>
              <a:r>
                <a:rPr lang="en-US" b="0" i="0" dirty="0">
                  <a:solidFill>
                    <a:srgbClr val="0D0D0D"/>
                  </a:solidFill>
                  <a:effectLst/>
                  <a:latin typeface="KaTeX_Main"/>
                </a:rPr>
                <a:t>​</a:t>
              </a:r>
              <a:r>
                <a:rPr lang="en-US" b="0" i="0" dirty="0">
                  <a:solidFill>
                    <a:srgbClr val="0D0D0D"/>
                  </a:solidFill>
                  <a:effectLst/>
                  <a:latin typeface="Söhne"/>
                </a:rPr>
                <a:t> represents the weight of the connection between input neuron </a:t>
              </a:r>
              <a:r>
                <a:rPr lang="en-US" b="0" i="1" dirty="0" err="1">
                  <a:solidFill>
                    <a:srgbClr val="0D0D0D"/>
                  </a:solidFill>
                  <a:effectLst/>
                  <a:latin typeface="KaTeX_Math"/>
                </a:rPr>
                <a:t>i</a:t>
              </a:r>
              <a:r>
                <a:rPr lang="en-US" b="0" i="0" dirty="0">
                  <a:solidFill>
                    <a:srgbClr val="0D0D0D"/>
                  </a:solidFill>
                  <a:effectLst/>
                  <a:latin typeface="Söhne"/>
                </a:rPr>
                <a:t> and output neuron </a:t>
              </a:r>
              <a:r>
                <a:rPr lang="en-US" b="0" i="1" dirty="0">
                  <a:solidFill>
                    <a:srgbClr val="0D0D0D"/>
                  </a:solidFill>
                  <a:effectLst/>
                  <a:latin typeface="KaTeX_Math"/>
                </a:rPr>
                <a:t>j</a:t>
              </a:r>
              <a:r>
                <a:rPr lang="en-US" b="0" i="0" dirty="0">
                  <a:solidFill>
                    <a:srgbClr val="0D0D0D"/>
                  </a:solidFill>
                  <a:effectLst/>
                  <a:latin typeface="Söhne"/>
                </a:rPr>
                <a:t>,</a:t>
              </a:r>
            </a:p>
            <a:p>
              <a:pPr marL="285750" indent="-285750" algn="l">
                <a:buFont typeface="Arial" panose="020B0604020202020204" pitchFamily="34" charset="0"/>
                <a:buChar char="•"/>
              </a:pPr>
              <a:r>
                <a:rPr lang="en-US" b="1" i="1" dirty="0">
                  <a:solidFill>
                    <a:srgbClr val="0D0D0D"/>
                  </a:solidFill>
                  <a:effectLst/>
                  <a:latin typeface="KaTeX_Math"/>
                </a:rPr>
                <a:t>xi</a:t>
              </a:r>
              <a:r>
                <a:rPr lang="en-US" b="1" i="0" dirty="0">
                  <a:solidFill>
                    <a:srgbClr val="0D0D0D"/>
                  </a:solidFill>
                  <a:effectLst/>
                  <a:latin typeface="KaTeX_Main"/>
                </a:rPr>
                <a:t>​</a:t>
              </a:r>
              <a:r>
                <a:rPr lang="en-US" b="1" i="0" dirty="0">
                  <a:solidFill>
                    <a:srgbClr val="0D0D0D"/>
                  </a:solidFill>
                  <a:effectLst/>
                  <a:latin typeface="Söhne"/>
                </a:rPr>
                <a:t> </a:t>
              </a:r>
              <a:r>
                <a:rPr lang="en-US" b="0" i="0" dirty="0">
                  <a:solidFill>
                    <a:srgbClr val="0D0D0D"/>
                  </a:solidFill>
                  <a:effectLst/>
                  <a:latin typeface="Söhne"/>
                </a:rPr>
                <a:t>is the input signal from input neuron </a:t>
              </a:r>
              <a:r>
                <a:rPr lang="en-US" b="0" i="1" dirty="0" err="1">
                  <a:solidFill>
                    <a:srgbClr val="0D0D0D"/>
                  </a:solidFill>
                  <a:effectLst/>
                  <a:latin typeface="KaTeX_Math"/>
                </a:rPr>
                <a:t>i</a:t>
              </a:r>
              <a:r>
                <a:rPr lang="en-US" b="0" i="0" dirty="0">
                  <a:solidFill>
                    <a:srgbClr val="0D0D0D"/>
                  </a:solidFill>
                  <a:effectLst/>
                  <a:latin typeface="Söhne"/>
                </a:rPr>
                <a:t>,</a:t>
              </a:r>
            </a:p>
            <a:p>
              <a:pPr marL="285750" indent="-285750" algn="l">
                <a:buFont typeface="Arial" panose="020B0604020202020204" pitchFamily="34" charset="0"/>
                <a:buChar char="•"/>
              </a:pPr>
              <a:r>
                <a:rPr lang="en-US" b="1" i="1" dirty="0">
                  <a:solidFill>
                    <a:srgbClr val="0D0D0D"/>
                  </a:solidFill>
                  <a:effectLst/>
                  <a:latin typeface="KaTeX_Math"/>
                </a:rPr>
                <a:t>m</a:t>
              </a:r>
              <a:r>
                <a:rPr lang="en-US" b="0" i="0" dirty="0">
                  <a:solidFill>
                    <a:srgbClr val="0D0D0D"/>
                  </a:solidFill>
                  <a:effectLst/>
                  <a:latin typeface="Söhne"/>
                </a:rPr>
                <a:t> is the number of input neurons,</a:t>
              </a:r>
            </a:p>
            <a:p>
              <a:pPr marL="285750" indent="-285750" algn="l">
                <a:buFont typeface="Arial" panose="020B0604020202020204" pitchFamily="34" charset="0"/>
                <a:buChar char="•"/>
              </a:pPr>
              <a:r>
                <a:rPr lang="en-US" b="1" i="1" dirty="0">
                  <a:solidFill>
                    <a:srgbClr val="0D0D0D"/>
                  </a:solidFill>
                  <a:effectLst/>
                  <a:latin typeface="KaTeX_Math"/>
                </a:rPr>
                <a:t>j</a:t>
              </a:r>
              <a:r>
                <a:rPr lang="en-US" b="1" i="0" dirty="0">
                  <a:solidFill>
                    <a:srgbClr val="0D0D0D"/>
                  </a:solidFill>
                  <a:effectLst/>
                  <a:latin typeface="Söhne"/>
                </a:rPr>
                <a:t> </a:t>
              </a:r>
              <a:r>
                <a:rPr lang="en-US" b="0" i="0" dirty="0">
                  <a:solidFill>
                    <a:srgbClr val="0D0D0D"/>
                  </a:solidFill>
                  <a:effectLst/>
                  <a:latin typeface="Söhne"/>
                </a:rPr>
                <a:t>ranges from 1 to </a:t>
              </a:r>
              <a:r>
                <a:rPr lang="en-US" b="0" i="1" dirty="0">
                  <a:solidFill>
                    <a:srgbClr val="0D0D0D"/>
                  </a:solidFill>
                  <a:effectLst/>
                  <a:latin typeface="KaTeX_Math"/>
                </a:rPr>
                <a:t>n</a:t>
              </a:r>
              <a:r>
                <a:rPr lang="en-US" b="0" i="0" dirty="0">
                  <a:solidFill>
                    <a:srgbClr val="0D0D0D"/>
                  </a:solidFill>
                  <a:effectLst/>
                  <a:latin typeface="Söhne"/>
                </a:rPr>
                <a:t>, where </a:t>
              </a:r>
              <a:r>
                <a:rPr lang="en-US" b="0" i="1" dirty="0">
                  <a:solidFill>
                    <a:srgbClr val="0D0D0D"/>
                  </a:solidFill>
                  <a:effectLst/>
                  <a:latin typeface="KaTeX_Math"/>
                </a:rPr>
                <a:t>n</a:t>
              </a:r>
              <a:r>
                <a:rPr lang="en-US" b="0" i="0" dirty="0">
                  <a:solidFill>
                    <a:srgbClr val="0D0D0D"/>
                  </a:solidFill>
                  <a:effectLst/>
                  <a:latin typeface="Söhne"/>
                </a:rPr>
                <a:t> is the number of output neurons.</a:t>
              </a:r>
            </a:p>
          </p:txBody>
        </p:sp>
      </p:grpSp>
    </p:spTree>
    <p:extLst>
      <p:ext uri="{BB962C8B-B14F-4D97-AF65-F5344CB8AC3E}">
        <p14:creationId xmlns:p14="http://schemas.microsoft.com/office/powerpoint/2010/main" val="1976401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5E6DE2-6A03-8027-7EB1-08CC6D680ACB}"/>
              </a:ext>
            </a:extLst>
          </p:cNvPr>
          <p:cNvSpPr txBox="1"/>
          <p:nvPr/>
        </p:nvSpPr>
        <p:spPr>
          <a:xfrm>
            <a:off x="466928" y="573932"/>
            <a:ext cx="11211550" cy="2708434"/>
          </a:xfrm>
          <a:prstGeom prst="rect">
            <a:avLst/>
          </a:prstGeom>
          <a:noFill/>
        </p:spPr>
        <p:txBody>
          <a:bodyPr wrap="square">
            <a:spAutoFit/>
          </a:bodyPr>
          <a:lstStyle/>
          <a:p>
            <a:pPr algn="l" fontAlgn="base"/>
            <a:r>
              <a:rPr lang="en-US" sz="2400" b="1" dirty="0">
                <a:solidFill>
                  <a:srgbClr val="273239"/>
                </a:solidFill>
                <a:latin typeface="Nunito" pitchFamily="2" charset="0"/>
              </a:rPr>
              <a:t>Example:</a:t>
            </a:r>
          </a:p>
          <a:p>
            <a:pPr algn="l" fontAlgn="base"/>
            <a:endParaRPr lang="en-US" b="0" i="0" dirty="0">
              <a:solidFill>
                <a:srgbClr val="273239"/>
              </a:solidFill>
              <a:effectLst/>
              <a:latin typeface="Nunito" pitchFamily="2" charset="0"/>
            </a:endParaRPr>
          </a:p>
          <a:p>
            <a:pPr marL="342900" indent="-342900" algn="l" fontAlgn="base">
              <a:buAutoNum type="arabicPeriod"/>
            </a:pPr>
            <a:r>
              <a:rPr lang="en-US" b="1" i="0" dirty="0">
                <a:solidFill>
                  <a:srgbClr val="273239"/>
                </a:solidFill>
                <a:effectLst/>
                <a:latin typeface="Nunito" pitchFamily="2" charset="0"/>
              </a:rPr>
              <a:t>Predicting age of a person: </a:t>
            </a:r>
            <a:r>
              <a:rPr lang="en-US" b="0" i="0" dirty="0">
                <a:solidFill>
                  <a:srgbClr val="0D0D0D"/>
                </a:solidFill>
                <a:effectLst/>
                <a:latin typeface="Söhne"/>
              </a:rPr>
              <a:t>Given certain features or attributes of a person, such as </a:t>
            </a:r>
            <a:r>
              <a:rPr lang="en-US" b="1" i="0" dirty="0">
                <a:solidFill>
                  <a:srgbClr val="0D0D0D"/>
                </a:solidFill>
                <a:effectLst/>
                <a:latin typeface="Söhne"/>
              </a:rPr>
              <a:t>height, weight, gender</a:t>
            </a:r>
            <a:r>
              <a:rPr lang="en-US" b="0" i="0" dirty="0">
                <a:solidFill>
                  <a:srgbClr val="0D0D0D"/>
                </a:solidFill>
                <a:effectLst/>
                <a:latin typeface="Söhne"/>
              </a:rPr>
              <a:t>, and other relevant factors, the task is to predict the person's age in years.</a:t>
            </a:r>
          </a:p>
          <a:p>
            <a:pPr marL="342900" indent="-342900" algn="l" fontAlgn="base">
              <a:buAutoNum type="arabicPeriod"/>
            </a:pPr>
            <a:endParaRPr lang="en-US" b="0" i="0" dirty="0">
              <a:solidFill>
                <a:srgbClr val="0D0D0D"/>
              </a:solidFill>
              <a:effectLst/>
              <a:latin typeface="Söhne"/>
            </a:endParaRPr>
          </a:p>
          <a:p>
            <a:pPr marL="342900" indent="-342900" algn="l" fontAlgn="base">
              <a:buAutoNum type="arabicPeriod"/>
            </a:pPr>
            <a:r>
              <a:rPr lang="en-US" sz="2000" b="1" i="0" dirty="0">
                <a:solidFill>
                  <a:srgbClr val="0D0D0D"/>
                </a:solidFill>
                <a:effectLst/>
                <a:latin typeface="Söhne"/>
              </a:rPr>
              <a:t>Predicting the price of houses based on their features: </a:t>
            </a:r>
          </a:p>
          <a:p>
            <a:pPr algn="l" fontAlgn="base"/>
            <a:r>
              <a:rPr lang="en-US" b="0" i="0" dirty="0">
                <a:solidFill>
                  <a:srgbClr val="0D0D0D"/>
                </a:solidFill>
                <a:effectLst/>
                <a:latin typeface="Söhne"/>
              </a:rPr>
              <a:t>	In real estate markets, house prices can vary continuously based on factors such as location, size, amenities, market conditions, and other features. The </a:t>
            </a:r>
            <a:r>
              <a:rPr lang="en-US" dirty="0">
                <a:solidFill>
                  <a:srgbClr val="0D0D0D"/>
                </a:solidFill>
                <a:latin typeface="Söhne"/>
              </a:rPr>
              <a:t>H</a:t>
            </a:r>
            <a:r>
              <a:rPr lang="en-US" b="0" i="0" dirty="0">
                <a:solidFill>
                  <a:srgbClr val="0D0D0D"/>
                </a:solidFill>
                <a:effectLst/>
                <a:latin typeface="Söhne"/>
              </a:rPr>
              <a:t>ouse prices can range from a few thousand dollars for smaller properties in certain areas to millions of dollars for luxury properties in prime locations.</a:t>
            </a:r>
            <a:endParaRPr lang="en-US" b="0" i="0" dirty="0">
              <a:solidFill>
                <a:srgbClr val="273239"/>
              </a:solidFill>
              <a:effectLst/>
              <a:latin typeface="Nunito" pitchFamily="2" charset="0"/>
            </a:endParaRPr>
          </a:p>
        </p:txBody>
      </p:sp>
    </p:spTree>
    <p:extLst>
      <p:ext uri="{BB962C8B-B14F-4D97-AF65-F5344CB8AC3E}">
        <p14:creationId xmlns:p14="http://schemas.microsoft.com/office/powerpoint/2010/main" val="24369008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E9017-9C59-3D30-24DC-35CC18B56775}"/>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D2B35410-EAD7-F626-5D27-811EB1BF1AB4}"/>
              </a:ext>
            </a:extLst>
          </p:cNvPr>
          <p:cNvGrpSpPr/>
          <p:nvPr/>
        </p:nvGrpSpPr>
        <p:grpSpPr>
          <a:xfrm>
            <a:off x="0" y="-1"/>
            <a:ext cx="12192001" cy="6905219"/>
            <a:chOff x="0" y="-1"/>
            <a:chExt cx="12192001" cy="6905219"/>
          </a:xfrm>
        </p:grpSpPr>
        <p:pic>
          <p:nvPicPr>
            <p:cNvPr id="8" name="Picture 7">
              <a:extLst>
                <a:ext uri="{FF2B5EF4-FFF2-40B4-BE49-F238E27FC236}">
                  <a16:creationId xmlns:a16="http://schemas.microsoft.com/office/drawing/2014/main" id="{14D6DDBD-3AA3-6A19-1C4A-BF248965B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7364896" cy="68875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5B006EA-BDE1-28BE-600C-2C4896201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896" y="0"/>
              <a:ext cx="1562235" cy="1478408"/>
            </a:xfrm>
            <a:prstGeom prst="rect">
              <a:avLst/>
            </a:prstGeom>
          </p:spPr>
        </p:pic>
        <p:pic>
          <p:nvPicPr>
            <p:cNvPr id="13" name="Picture 12">
              <a:extLst>
                <a:ext uri="{FF2B5EF4-FFF2-40B4-BE49-F238E27FC236}">
                  <a16:creationId xmlns:a16="http://schemas.microsoft.com/office/drawing/2014/main" id="{2B5ADCB2-0F39-8E4B-FE90-01317696E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131" y="11758"/>
              <a:ext cx="1562235" cy="1478408"/>
            </a:xfrm>
            <a:prstGeom prst="rect">
              <a:avLst/>
            </a:prstGeom>
          </p:spPr>
        </p:pic>
        <p:pic>
          <p:nvPicPr>
            <p:cNvPr id="14" name="Picture 13">
              <a:extLst>
                <a:ext uri="{FF2B5EF4-FFF2-40B4-BE49-F238E27FC236}">
                  <a16:creationId xmlns:a16="http://schemas.microsoft.com/office/drawing/2014/main" id="{9C1B1137-6B5C-1F4C-D189-9B21DF04D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896" y="1472107"/>
              <a:ext cx="1562235" cy="1478408"/>
            </a:xfrm>
            <a:prstGeom prst="rect">
              <a:avLst/>
            </a:prstGeom>
          </p:spPr>
        </p:pic>
        <p:pic>
          <p:nvPicPr>
            <p:cNvPr id="15" name="Picture 14">
              <a:extLst>
                <a:ext uri="{FF2B5EF4-FFF2-40B4-BE49-F238E27FC236}">
                  <a16:creationId xmlns:a16="http://schemas.microsoft.com/office/drawing/2014/main" id="{BDE8E29C-1BD1-B196-84A7-C2421D67B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131" y="1483865"/>
              <a:ext cx="1562235" cy="1478408"/>
            </a:xfrm>
            <a:prstGeom prst="rect">
              <a:avLst/>
            </a:prstGeom>
          </p:spPr>
        </p:pic>
        <p:pic>
          <p:nvPicPr>
            <p:cNvPr id="16" name="Picture 15">
              <a:extLst>
                <a:ext uri="{FF2B5EF4-FFF2-40B4-BE49-F238E27FC236}">
                  <a16:creationId xmlns:a16="http://schemas.microsoft.com/office/drawing/2014/main" id="{91AA7282-C10A-324B-6092-E84D60640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896" y="3933006"/>
              <a:ext cx="1562235" cy="1478408"/>
            </a:xfrm>
            <a:prstGeom prst="rect">
              <a:avLst/>
            </a:prstGeom>
          </p:spPr>
        </p:pic>
        <p:pic>
          <p:nvPicPr>
            <p:cNvPr id="17" name="Picture 16">
              <a:extLst>
                <a:ext uri="{FF2B5EF4-FFF2-40B4-BE49-F238E27FC236}">
                  <a16:creationId xmlns:a16="http://schemas.microsoft.com/office/drawing/2014/main" id="{4BAF30CC-5ECB-B5A7-5CD3-A30BB012F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131" y="3944764"/>
              <a:ext cx="1562235" cy="1478408"/>
            </a:xfrm>
            <a:prstGeom prst="rect">
              <a:avLst/>
            </a:prstGeom>
          </p:spPr>
        </p:pic>
        <p:pic>
          <p:nvPicPr>
            <p:cNvPr id="18" name="Picture 17">
              <a:extLst>
                <a:ext uri="{FF2B5EF4-FFF2-40B4-BE49-F238E27FC236}">
                  <a16:creationId xmlns:a16="http://schemas.microsoft.com/office/drawing/2014/main" id="{A5D85086-6FB7-7622-1085-DFB30407C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896" y="5415052"/>
              <a:ext cx="1562235" cy="1478408"/>
            </a:xfrm>
            <a:prstGeom prst="rect">
              <a:avLst/>
            </a:prstGeom>
          </p:spPr>
        </p:pic>
        <p:pic>
          <p:nvPicPr>
            <p:cNvPr id="19" name="Picture 18">
              <a:extLst>
                <a:ext uri="{FF2B5EF4-FFF2-40B4-BE49-F238E27FC236}">
                  <a16:creationId xmlns:a16="http://schemas.microsoft.com/office/drawing/2014/main" id="{0EEBFB07-CDEE-8C38-D756-A75661F40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131" y="5426810"/>
              <a:ext cx="1562235" cy="1478408"/>
            </a:xfrm>
            <a:prstGeom prst="rect">
              <a:avLst/>
            </a:prstGeom>
          </p:spPr>
        </p:pic>
        <p:pic>
          <p:nvPicPr>
            <p:cNvPr id="20" name="Picture 19">
              <a:extLst>
                <a:ext uri="{FF2B5EF4-FFF2-40B4-BE49-F238E27FC236}">
                  <a16:creationId xmlns:a16="http://schemas.microsoft.com/office/drawing/2014/main" id="{CE1C1C69-58EF-5F9A-1033-4A5750935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366" y="11758"/>
              <a:ext cx="1702634" cy="1478408"/>
            </a:xfrm>
            <a:prstGeom prst="rect">
              <a:avLst/>
            </a:prstGeom>
          </p:spPr>
        </p:pic>
        <p:pic>
          <p:nvPicPr>
            <p:cNvPr id="21" name="Picture 20">
              <a:extLst>
                <a:ext uri="{FF2B5EF4-FFF2-40B4-BE49-F238E27FC236}">
                  <a16:creationId xmlns:a16="http://schemas.microsoft.com/office/drawing/2014/main" id="{344F1AF7-886D-24B0-7665-1B558F066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366" y="1493804"/>
              <a:ext cx="1702634" cy="1478408"/>
            </a:xfrm>
            <a:prstGeom prst="rect">
              <a:avLst/>
            </a:prstGeom>
          </p:spPr>
        </p:pic>
        <p:pic>
          <p:nvPicPr>
            <p:cNvPr id="22" name="Picture 21">
              <a:extLst>
                <a:ext uri="{FF2B5EF4-FFF2-40B4-BE49-F238E27FC236}">
                  <a16:creationId xmlns:a16="http://schemas.microsoft.com/office/drawing/2014/main" id="{C40DE419-3A83-57D5-768C-6C87EE503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366" y="3933006"/>
              <a:ext cx="1702634" cy="1478408"/>
            </a:xfrm>
            <a:prstGeom prst="rect">
              <a:avLst/>
            </a:prstGeom>
          </p:spPr>
        </p:pic>
        <p:pic>
          <p:nvPicPr>
            <p:cNvPr id="23" name="Picture 22">
              <a:extLst>
                <a:ext uri="{FF2B5EF4-FFF2-40B4-BE49-F238E27FC236}">
                  <a16:creationId xmlns:a16="http://schemas.microsoft.com/office/drawing/2014/main" id="{C2A58C80-50BC-6125-BB19-123CA9692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366" y="5415052"/>
              <a:ext cx="1702634" cy="1478408"/>
            </a:xfrm>
            <a:prstGeom prst="rect">
              <a:avLst/>
            </a:prstGeom>
          </p:spPr>
        </p:pic>
        <p:pic>
          <p:nvPicPr>
            <p:cNvPr id="24" name="Picture 23">
              <a:extLst>
                <a:ext uri="{FF2B5EF4-FFF2-40B4-BE49-F238E27FC236}">
                  <a16:creationId xmlns:a16="http://schemas.microsoft.com/office/drawing/2014/main" id="{9A43FCC8-5D97-B754-3091-6B8A8C107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896" y="2707526"/>
              <a:ext cx="1562235" cy="1478408"/>
            </a:xfrm>
            <a:prstGeom prst="rect">
              <a:avLst/>
            </a:prstGeom>
          </p:spPr>
        </p:pic>
        <p:pic>
          <p:nvPicPr>
            <p:cNvPr id="25" name="Picture 24">
              <a:extLst>
                <a:ext uri="{FF2B5EF4-FFF2-40B4-BE49-F238E27FC236}">
                  <a16:creationId xmlns:a16="http://schemas.microsoft.com/office/drawing/2014/main" id="{261A9853-6755-A71D-1923-F0ABE033E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131" y="2719284"/>
              <a:ext cx="1562235" cy="1478408"/>
            </a:xfrm>
            <a:prstGeom prst="rect">
              <a:avLst/>
            </a:prstGeom>
          </p:spPr>
        </p:pic>
        <p:pic>
          <p:nvPicPr>
            <p:cNvPr id="26" name="Picture 25">
              <a:extLst>
                <a:ext uri="{FF2B5EF4-FFF2-40B4-BE49-F238E27FC236}">
                  <a16:creationId xmlns:a16="http://schemas.microsoft.com/office/drawing/2014/main" id="{7486827C-B72D-7D62-0933-59775907C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367" y="2719284"/>
              <a:ext cx="1702634" cy="1478408"/>
            </a:xfrm>
            <a:prstGeom prst="rect">
              <a:avLst/>
            </a:prstGeom>
          </p:spPr>
        </p:pic>
        <p:pic>
          <p:nvPicPr>
            <p:cNvPr id="4" name="Picture 4">
              <a:extLst>
                <a:ext uri="{FF2B5EF4-FFF2-40B4-BE49-F238E27FC236}">
                  <a16:creationId xmlns:a16="http://schemas.microsoft.com/office/drawing/2014/main" id="{65603A04-42D0-177F-E069-0242DA9A2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7313" y="2924994"/>
              <a:ext cx="6636026" cy="110926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798947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7F71E-F8EA-6D4A-7F61-43A17B40A2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AEBD771-3E47-AC04-3495-BA3A65C55AAF}"/>
              </a:ext>
            </a:extLst>
          </p:cNvPr>
          <p:cNvSpPr txBox="1"/>
          <p:nvPr/>
        </p:nvSpPr>
        <p:spPr>
          <a:xfrm>
            <a:off x="564045" y="334336"/>
            <a:ext cx="11154190" cy="5632311"/>
          </a:xfrm>
          <a:prstGeom prst="rect">
            <a:avLst/>
          </a:prstGeom>
          <a:noFill/>
        </p:spPr>
        <p:txBody>
          <a:bodyPr wrap="square">
            <a:spAutoFit/>
          </a:bodyPr>
          <a:lstStyle/>
          <a:p>
            <a:pPr algn="l"/>
            <a:r>
              <a:rPr lang="en-US" sz="2000" b="1" i="0" dirty="0">
                <a:solidFill>
                  <a:srgbClr val="0D0D0D"/>
                </a:solidFill>
                <a:effectLst/>
                <a:latin typeface="Söhne"/>
              </a:rPr>
              <a:t>Here's how a Single Layer Feedforward Network works:</a:t>
            </a:r>
          </a:p>
          <a:p>
            <a:pPr algn="l">
              <a:buFont typeface="+mj-lt"/>
              <a:buAutoNum type="arabicPeriod"/>
            </a:pPr>
            <a:r>
              <a:rPr lang="en-US" b="1" i="0" dirty="0">
                <a:solidFill>
                  <a:srgbClr val="0D0D0D"/>
                </a:solidFill>
                <a:effectLst/>
                <a:latin typeface="Söhne"/>
              </a:rPr>
              <a:t>Input Layer</a:t>
            </a:r>
            <a:r>
              <a:rPr lang="en-US" b="0" i="0" dirty="0">
                <a:solidFill>
                  <a:srgbClr val="0D0D0D"/>
                </a:solidFill>
                <a:effectLst/>
                <a:latin typeface="Söhne"/>
              </a:rPr>
              <a:t>: The input layer </a:t>
            </a:r>
            <a:r>
              <a:rPr lang="en-US" b="1" i="0" dirty="0">
                <a:solidFill>
                  <a:srgbClr val="C00000"/>
                </a:solidFill>
                <a:effectLst/>
                <a:latin typeface="Söhne"/>
              </a:rPr>
              <a:t>receives input features from the external environment or dataset</a:t>
            </a:r>
            <a:r>
              <a:rPr lang="en-US" b="0" i="0" dirty="0">
                <a:solidFill>
                  <a:srgbClr val="0D0D0D"/>
                </a:solidFill>
                <a:effectLst/>
                <a:latin typeface="Söhne"/>
              </a:rPr>
              <a:t>. Each input feature corresponds to one neuron in the input layer. The input neurons pass their values directly to the output neurons.</a:t>
            </a:r>
          </a:p>
          <a:p>
            <a:pPr algn="l">
              <a:buFont typeface="+mj-lt"/>
              <a:buAutoNum type="arabicPeriod"/>
            </a:pPr>
            <a:r>
              <a:rPr lang="en-US" b="1" i="0" dirty="0">
                <a:solidFill>
                  <a:srgbClr val="0D0D0D"/>
                </a:solidFill>
                <a:effectLst/>
                <a:latin typeface="Söhne"/>
              </a:rPr>
              <a:t>Weights and Bias</a:t>
            </a:r>
            <a:r>
              <a:rPr lang="en-US" b="0" i="0" dirty="0">
                <a:solidFill>
                  <a:srgbClr val="0D0D0D"/>
                </a:solidFill>
                <a:effectLst/>
                <a:latin typeface="Söhne"/>
              </a:rPr>
              <a:t>: </a:t>
            </a:r>
            <a:r>
              <a:rPr lang="en-US" b="1" i="0" dirty="0">
                <a:solidFill>
                  <a:srgbClr val="0D0D0D"/>
                </a:solidFill>
                <a:effectLst/>
                <a:latin typeface="Söhne"/>
              </a:rPr>
              <a:t>Each input neuron is associated with a weight</a:t>
            </a:r>
            <a:r>
              <a:rPr lang="en-US" b="0" i="0" dirty="0">
                <a:solidFill>
                  <a:srgbClr val="0D0D0D"/>
                </a:solidFill>
                <a:effectLst/>
                <a:latin typeface="Söhne"/>
              </a:rPr>
              <a:t>, which </a:t>
            </a:r>
            <a:r>
              <a:rPr lang="en-US" b="1" i="0" dirty="0">
                <a:solidFill>
                  <a:srgbClr val="C00000"/>
                </a:solidFill>
                <a:effectLst/>
                <a:latin typeface="Söhne"/>
              </a:rPr>
              <a:t>represents the strength of the connection between the input neuron and the output neuron</a:t>
            </a:r>
            <a:r>
              <a:rPr lang="en-US" b="0" i="0" dirty="0">
                <a:solidFill>
                  <a:srgbClr val="0D0D0D"/>
                </a:solidFill>
                <a:effectLst/>
                <a:latin typeface="Söhne"/>
              </a:rPr>
              <a:t>. Additionally, there is a </a:t>
            </a:r>
            <a:r>
              <a:rPr lang="en-US" b="1" i="0" dirty="0">
                <a:solidFill>
                  <a:srgbClr val="C00000"/>
                </a:solidFill>
                <a:effectLst/>
                <a:latin typeface="Söhne"/>
              </a:rPr>
              <a:t>bias term </a:t>
            </a:r>
            <a:r>
              <a:rPr lang="en-US" b="0" i="0" dirty="0">
                <a:solidFill>
                  <a:srgbClr val="0D0D0D"/>
                </a:solidFill>
                <a:effectLst/>
                <a:latin typeface="Söhne"/>
              </a:rPr>
              <a:t>associated with each output neuron, which represents the neuron's propensity to activate regardless of the input. These weights and biases are learned during the training process.</a:t>
            </a:r>
          </a:p>
          <a:p>
            <a:pPr algn="l">
              <a:buFont typeface="+mj-lt"/>
              <a:buAutoNum type="arabicPeriod"/>
            </a:pPr>
            <a:r>
              <a:rPr lang="en-US" b="1" i="0" dirty="0">
                <a:solidFill>
                  <a:srgbClr val="0D0D0D"/>
                </a:solidFill>
                <a:effectLst/>
                <a:latin typeface="Söhne"/>
              </a:rPr>
              <a:t>Activation Function</a:t>
            </a:r>
            <a:r>
              <a:rPr lang="en-US" b="0" i="0" dirty="0">
                <a:solidFill>
                  <a:srgbClr val="0D0D0D"/>
                </a:solidFill>
                <a:effectLst/>
                <a:latin typeface="Söhne"/>
              </a:rPr>
              <a:t>: The </a:t>
            </a:r>
            <a:r>
              <a:rPr lang="en-US" b="1" i="0" dirty="0">
                <a:solidFill>
                  <a:srgbClr val="C00000"/>
                </a:solidFill>
                <a:effectLst/>
                <a:latin typeface="Söhne"/>
              </a:rPr>
              <a:t>output of each neuron in the output layer is computed as the weighted sum of the input values plus the bias term. </a:t>
            </a:r>
            <a:r>
              <a:rPr lang="en-US" b="0" i="0" dirty="0">
                <a:solidFill>
                  <a:srgbClr val="0D0D0D"/>
                </a:solidFill>
                <a:effectLst/>
                <a:latin typeface="Söhne"/>
              </a:rPr>
              <a:t>This result is then </a:t>
            </a:r>
            <a:r>
              <a:rPr lang="en-US" b="1" i="0" dirty="0">
                <a:solidFill>
                  <a:srgbClr val="C00000"/>
                </a:solidFill>
                <a:effectLst/>
                <a:latin typeface="Söhne"/>
              </a:rPr>
              <a:t>passed through an activation function </a:t>
            </a:r>
            <a:r>
              <a:rPr lang="en-US" b="0" i="0" dirty="0">
                <a:solidFill>
                  <a:srgbClr val="0D0D0D"/>
                </a:solidFill>
                <a:effectLst/>
                <a:latin typeface="Söhne"/>
              </a:rPr>
              <a:t>to determine the output of the neuron. Common activation functions used in SLPs include the step function (binary output), sigmoid function (continuous output between 0 and 1), or </a:t>
            </a:r>
            <a:r>
              <a:rPr lang="en-US" b="0" i="0" dirty="0" err="1">
                <a:solidFill>
                  <a:srgbClr val="0D0D0D"/>
                </a:solidFill>
                <a:effectLst/>
                <a:latin typeface="Söhne"/>
              </a:rPr>
              <a:t>softmax</a:t>
            </a:r>
            <a:r>
              <a:rPr lang="en-US" b="0" i="0" dirty="0">
                <a:solidFill>
                  <a:srgbClr val="0D0D0D"/>
                </a:solidFill>
                <a:effectLst/>
                <a:latin typeface="Söhne"/>
              </a:rPr>
              <a:t> function (for multi-class classification tasks).</a:t>
            </a:r>
          </a:p>
          <a:p>
            <a:pPr algn="l">
              <a:buFont typeface="+mj-lt"/>
              <a:buAutoNum type="arabicPeriod"/>
            </a:pPr>
            <a:r>
              <a:rPr lang="en-US" b="1" i="0" dirty="0">
                <a:solidFill>
                  <a:srgbClr val="0D0D0D"/>
                </a:solidFill>
                <a:effectLst/>
                <a:latin typeface="Söhne"/>
              </a:rPr>
              <a:t>Output Layer</a:t>
            </a:r>
            <a:r>
              <a:rPr lang="en-US" b="0" i="0" dirty="0">
                <a:solidFill>
                  <a:srgbClr val="0D0D0D"/>
                </a:solidFill>
                <a:effectLst/>
                <a:latin typeface="Söhne"/>
              </a:rPr>
              <a:t>: The output layer consists of </a:t>
            </a:r>
            <a:r>
              <a:rPr lang="en-US" b="1" i="0" dirty="0">
                <a:solidFill>
                  <a:srgbClr val="C00000"/>
                </a:solidFill>
                <a:effectLst/>
                <a:latin typeface="Söhne"/>
              </a:rPr>
              <a:t>one or more neurons</a:t>
            </a:r>
            <a:r>
              <a:rPr lang="en-US" b="0" i="0" dirty="0">
                <a:solidFill>
                  <a:srgbClr val="0D0D0D"/>
                </a:solidFill>
                <a:effectLst/>
                <a:latin typeface="Söhne"/>
              </a:rPr>
              <a:t>, depending on the task. Each neuron in the output layer represents a </a:t>
            </a:r>
            <a:r>
              <a:rPr lang="en-US" b="1" i="0" dirty="0">
                <a:solidFill>
                  <a:srgbClr val="C00000"/>
                </a:solidFill>
                <a:effectLst/>
                <a:latin typeface="Söhne"/>
              </a:rPr>
              <a:t>class label </a:t>
            </a:r>
            <a:r>
              <a:rPr lang="en-US" b="0" i="0" dirty="0">
                <a:solidFill>
                  <a:srgbClr val="0D0D0D"/>
                </a:solidFill>
                <a:effectLst/>
                <a:latin typeface="Söhne"/>
              </a:rPr>
              <a:t>or </a:t>
            </a:r>
            <a:r>
              <a:rPr lang="en-US" b="1" i="0" dirty="0">
                <a:solidFill>
                  <a:srgbClr val="C00000"/>
                </a:solidFill>
                <a:effectLst/>
                <a:latin typeface="Söhne"/>
              </a:rPr>
              <a:t>target variable</a:t>
            </a:r>
            <a:r>
              <a:rPr lang="en-US" b="0" i="0" dirty="0">
                <a:solidFill>
                  <a:srgbClr val="0D0D0D"/>
                </a:solidFill>
                <a:effectLst/>
                <a:latin typeface="Söhne"/>
              </a:rPr>
              <a:t>. The neuron with the </a:t>
            </a:r>
            <a:r>
              <a:rPr lang="en-US" b="1" i="0" dirty="0">
                <a:solidFill>
                  <a:srgbClr val="0070C0"/>
                </a:solidFill>
                <a:effectLst/>
                <a:latin typeface="Söhne"/>
              </a:rPr>
              <a:t>highest activation value </a:t>
            </a:r>
            <a:r>
              <a:rPr lang="en-US" b="0" i="0" dirty="0">
                <a:solidFill>
                  <a:srgbClr val="0D0D0D"/>
                </a:solidFill>
                <a:effectLst/>
                <a:latin typeface="Söhne"/>
              </a:rPr>
              <a:t>after passing through the activation function is </a:t>
            </a:r>
            <a:r>
              <a:rPr lang="en-US" b="1" i="0" dirty="0">
                <a:solidFill>
                  <a:srgbClr val="C00000"/>
                </a:solidFill>
                <a:effectLst/>
                <a:latin typeface="Söhne"/>
              </a:rPr>
              <a:t>considered the predicted class or value</a:t>
            </a:r>
            <a:r>
              <a:rPr lang="en-US" b="0" i="0" dirty="0">
                <a:solidFill>
                  <a:srgbClr val="0D0D0D"/>
                </a:solidFill>
                <a:effectLst/>
                <a:latin typeface="Söhne"/>
              </a:rPr>
              <a:t>.</a:t>
            </a:r>
          </a:p>
          <a:p>
            <a:pPr algn="l">
              <a:buFont typeface="+mj-lt"/>
              <a:buAutoNum type="arabicPeriod"/>
            </a:pPr>
            <a:r>
              <a:rPr lang="en-US" b="1" i="0" dirty="0">
                <a:solidFill>
                  <a:srgbClr val="0D0D0D"/>
                </a:solidFill>
                <a:effectLst/>
                <a:latin typeface="Söhne"/>
              </a:rPr>
              <a:t>Training</a:t>
            </a:r>
            <a:r>
              <a:rPr lang="en-US" b="0" i="0" dirty="0">
                <a:solidFill>
                  <a:srgbClr val="0D0D0D"/>
                </a:solidFill>
                <a:effectLst/>
                <a:latin typeface="Söhne"/>
              </a:rPr>
              <a:t>: During the training process, the network learns the </a:t>
            </a:r>
            <a:r>
              <a:rPr lang="en-US" b="1" i="0" dirty="0">
                <a:solidFill>
                  <a:srgbClr val="0070C0"/>
                </a:solidFill>
                <a:effectLst/>
                <a:latin typeface="Söhne"/>
              </a:rPr>
              <a:t>optimal weights</a:t>
            </a:r>
            <a:r>
              <a:rPr lang="en-US" b="0" i="0" dirty="0">
                <a:solidFill>
                  <a:srgbClr val="0070C0"/>
                </a:solidFill>
                <a:effectLst/>
                <a:latin typeface="Söhne"/>
              </a:rPr>
              <a:t> </a:t>
            </a:r>
            <a:r>
              <a:rPr lang="en-US" b="0" i="0" dirty="0">
                <a:solidFill>
                  <a:srgbClr val="0D0D0D"/>
                </a:solidFill>
                <a:effectLst/>
                <a:latin typeface="Söhne"/>
              </a:rPr>
              <a:t>and </a:t>
            </a:r>
            <a:r>
              <a:rPr lang="en-US" b="1" i="0" dirty="0">
                <a:solidFill>
                  <a:srgbClr val="0070C0"/>
                </a:solidFill>
                <a:effectLst/>
                <a:latin typeface="Söhne"/>
              </a:rPr>
              <a:t>biases</a:t>
            </a:r>
            <a:r>
              <a:rPr lang="en-US" b="0" i="0" dirty="0">
                <a:solidFill>
                  <a:srgbClr val="0D0D0D"/>
                </a:solidFill>
                <a:effectLst/>
                <a:latin typeface="Söhne"/>
              </a:rPr>
              <a:t> that </a:t>
            </a:r>
            <a:r>
              <a:rPr lang="en-US" b="1" i="0" dirty="0">
                <a:solidFill>
                  <a:srgbClr val="C00000"/>
                </a:solidFill>
                <a:effectLst/>
                <a:latin typeface="Söhne"/>
              </a:rPr>
              <a:t>minimize the difference between the predicted output and the actual target values.</a:t>
            </a:r>
            <a:r>
              <a:rPr lang="en-US" b="0" i="0" dirty="0">
                <a:solidFill>
                  <a:srgbClr val="0D0D0D"/>
                </a:solidFill>
                <a:effectLst/>
                <a:latin typeface="Söhne"/>
              </a:rPr>
              <a:t> This is typically done using a supervised learning algorithm such as gradient descent and backpropagation.</a:t>
            </a:r>
          </a:p>
          <a:p>
            <a:pPr algn="l">
              <a:buFont typeface="+mj-lt"/>
              <a:buAutoNum type="arabicPeriod"/>
            </a:pPr>
            <a:r>
              <a:rPr lang="en-US" b="1" i="0" dirty="0">
                <a:solidFill>
                  <a:srgbClr val="0D0D0D"/>
                </a:solidFill>
                <a:effectLst/>
                <a:latin typeface="Söhne"/>
              </a:rPr>
              <a:t>Prediction</a:t>
            </a:r>
            <a:r>
              <a:rPr lang="en-US" b="0" i="0" dirty="0">
                <a:solidFill>
                  <a:srgbClr val="0D0D0D"/>
                </a:solidFill>
                <a:effectLst/>
                <a:latin typeface="Söhne"/>
              </a:rPr>
              <a:t>: Once trained, the Single Layer Feedforward Network can be used to make predictions on new input data. The input features are passed through the network, and the output neurons generate predictions based on the learned weights and biases.</a:t>
            </a:r>
          </a:p>
        </p:txBody>
      </p:sp>
    </p:spTree>
    <p:extLst>
      <p:ext uri="{BB962C8B-B14F-4D97-AF65-F5344CB8AC3E}">
        <p14:creationId xmlns:p14="http://schemas.microsoft.com/office/powerpoint/2010/main" val="17833870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9D0D-3F63-2BAC-8772-990B3E12542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14A8237-8CCE-0B3D-D8A1-2A5A2A9EA941}"/>
              </a:ext>
            </a:extLst>
          </p:cNvPr>
          <p:cNvGrpSpPr/>
          <p:nvPr/>
        </p:nvGrpSpPr>
        <p:grpSpPr>
          <a:xfrm>
            <a:off x="712718" y="188843"/>
            <a:ext cx="10766563" cy="6480314"/>
            <a:chOff x="712718" y="188843"/>
            <a:chExt cx="10766563" cy="6480314"/>
          </a:xfrm>
        </p:grpSpPr>
        <p:sp>
          <p:nvSpPr>
            <p:cNvPr id="3" name="TextBox 2">
              <a:extLst>
                <a:ext uri="{FF2B5EF4-FFF2-40B4-BE49-F238E27FC236}">
                  <a16:creationId xmlns:a16="http://schemas.microsoft.com/office/drawing/2014/main" id="{956AD2F3-ADA6-E5CF-5E09-73C0513B10E7}"/>
                </a:ext>
              </a:extLst>
            </p:cNvPr>
            <p:cNvSpPr txBox="1"/>
            <p:nvPr/>
          </p:nvSpPr>
          <p:spPr>
            <a:xfrm>
              <a:off x="712718" y="188843"/>
              <a:ext cx="10766563" cy="2092881"/>
            </a:xfrm>
            <a:prstGeom prst="rect">
              <a:avLst/>
            </a:prstGeom>
            <a:noFill/>
          </p:spPr>
          <p:txBody>
            <a:bodyPr wrap="square">
              <a:spAutoFit/>
            </a:bodyPr>
            <a:lstStyle/>
            <a:p>
              <a:r>
                <a:rPr lang="en-US" sz="2200" b="1" i="0" dirty="0">
                  <a:solidFill>
                    <a:srgbClr val="0070C0"/>
                  </a:solidFill>
                  <a:effectLst/>
                  <a:latin typeface="Söhne"/>
                </a:rPr>
                <a:t>Multi-Layered Feedforward Network:</a:t>
              </a:r>
              <a:br>
                <a:rPr lang="en-US" dirty="0"/>
              </a:br>
              <a:r>
                <a:rPr lang="en-US" dirty="0"/>
                <a:t>	</a:t>
              </a:r>
              <a:r>
                <a:rPr lang="en-US" b="0" i="0" dirty="0">
                  <a:solidFill>
                    <a:srgbClr val="0D0D0D"/>
                  </a:solidFill>
                  <a:effectLst/>
                  <a:latin typeface="Söhne"/>
                </a:rPr>
                <a:t>A Multi-Layered Feedforward Network, also known as a </a:t>
              </a:r>
              <a:r>
                <a:rPr lang="en-US" b="1" i="0" dirty="0">
                  <a:solidFill>
                    <a:srgbClr val="C00000"/>
                  </a:solidFill>
                  <a:effectLst/>
                  <a:latin typeface="Söhne"/>
                </a:rPr>
                <a:t>Multi-Layer Perceptron (MLP</a:t>
              </a:r>
              <a:r>
                <a:rPr lang="en-US" b="0" i="0" dirty="0">
                  <a:solidFill>
                    <a:srgbClr val="0D0D0D"/>
                  </a:solidFill>
                  <a:effectLst/>
                  <a:latin typeface="Söhne"/>
                </a:rPr>
                <a:t>), is a type of artificial neural network </a:t>
              </a:r>
              <a:r>
                <a:rPr lang="en-US" b="1" i="0" dirty="0">
                  <a:solidFill>
                    <a:srgbClr val="C00000"/>
                  </a:solidFill>
                  <a:effectLst/>
                  <a:latin typeface="Söhne"/>
                </a:rPr>
                <a:t>with multiple layers of neurons</a:t>
              </a:r>
              <a:r>
                <a:rPr lang="en-US" b="0" i="0" dirty="0">
                  <a:solidFill>
                    <a:srgbClr val="0D0D0D"/>
                  </a:solidFill>
                  <a:effectLst/>
                  <a:latin typeface="Söhne"/>
                </a:rPr>
                <a:t>, including </a:t>
              </a:r>
              <a:r>
                <a:rPr lang="en-US" b="1" i="0" dirty="0">
                  <a:solidFill>
                    <a:srgbClr val="00B0F0"/>
                  </a:solidFill>
                  <a:effectLst/>
                  <a:latin typeface="Söhne"/>
                </a:rPr>
                <a:t>input</a:t>
              </a:r>
              <a:r>
                <a:rPr lang="en-US" b="0" i="0" dirty="0">
                  <a:solidFill>
                    <a:srgbClr val="0D0D0D"/>
                  </a:solidFill>
                  <a:effectLst/>
                  <a:latin typeface="Söhne"/>
                </a:rPr>
                <a:t>, </a:t>
              </a:r>
              <a:r>
                <a:rPr lang="en-US" b="1" i="0" dirty="0">
                  <a:solidFill>
                    <a:srgbClr val="00B0F0"/>
                  </a:solidFill>
                  <a:effectLst/>
                  <a:latin typeface="Söhne"/>
                </a:rPr>
                <a:t>hidden</a:t>
              </a:r>
              <a:r>
                <a:rPr lang="en-US" b="0" i="0" dirty="0">
                  <a:solidFill>
                    <a:srgbClr val="0D0D0D"/>
                  </a:solidFill>
                  <a:effectLst/>
                  <a:latin typeface="Söhne"/>
                </a:rPr>
                <a:t>, and </a:t>
              </a:r>
              <a:r>
                <a:rPr lang="en-US" b="1" i="0" dirty="0">
                  <a:solidFill>
                    <a:srgbClr val="00B0F0"/>
                  </a:solidFill>
                  <a:effectLst/>
                  <a:latin typeface="Söhne"/>
                </a:rPr>
                <a:t>output layers</a:t>
              </a:r>
              <a:r>
                <a:rPr lang="en-US" b="0" i="0" dirty="0">
                  <a:solidFill>
                    <a:srgbClr val="0D0D0D"/>
                  </a:solidFill>
                  <a:effectLst/>
                  <a:latin typeface="Söhne"/>
                </a:rPr>
                <a:t>. Unlike Single-Layer Feedforward Networks, MLPs </a:t>
              </a:r>
              <a:r>
                <a:rPr lang="en-US" b="1" i="0" dirty="0">
                  <a:solidFill>
                    <a:srgbClr val="C00000"/>
                  </a:solidFill>
                  <a:effectLst/>
                  <a:latin typeface="Söhne"/>
                </a:rPr>
                <a:t>can learn complex non-linear relationships between input and output data.</a:t>
              </a:r>
            </a:p>
            <a:p>
              <a:endParaRPr lang="en-US" dirty="0">
                <a:solidFill>
                  <a:srgbClr val="0D0D0D"/>
                </a:solidFill>
                <a:latin typeface="Söhne"/>
              </a:endParaRPr>
            </a:p>
            <a:p>
              <a:endParaRPr lang="en-US" dirty="0"/>
            </a:p>
          </p:txBody>
        </p:sp>
        <p:pic>
          <p:nvPicPr>
            <p:cNvPr id="4" name="image83.jpeg">
              <a:extLst>
                <a:ext uri="{FF2B5EF4-FFF2-40B4-BE49-F238E27FC236}">
                  <a16:creationId xmlns:a16="http://schemas.microsoft.com/office/drawing/2014/main" id="{D0BF7388-3ECC-B9E2-4CE9-63A684822CE9}"/>
                </a:ext>
              </a:extLst>
            </p:cNvPr>
            <p:cNvPicPr>
              <a:picLocks noChangeAspect="1"/>
            </p:cNvPicPr>
            <p:nvPr/>
          </p:nvPicPr>
          <p:blipFill>
            <a:blip r:embed="rId2" cstate="print"/>
            <a:stretch>
              <a:fillRect/>
            </a:stretch>
          </p:blipFill>
          <p:spPr>
            <a:xfrm>
              <a:off x="712718" y="1699591"/>
              <a:ext cx="10595362" cy="4969566"/>
            </a:xfrm>
            <a:prstGeom prst="rect">
              <a:avLst/>
            </a:prstGeom>
          </p:spPr>
        </p:pic>
      </p:grpSp>
    </p:spTree>
    <p:extLst>
      <p:ext uri="{BB962C8B-B14F-4D97-AF65-F5344CB8AC3E}">
        <p14:creationId xmlns:p14="http://schemas.microsoft.com/office/powerpoint/2010/main" val="384792804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91962-587F-91F3-B9C7-086C1FE09C90}"/>
            </a:ext>
          </a:extLst>
        </p:cNvPr>
        <p:cNvGrpSpPr/>
        <p:nvPr/>
      </p:nvGrpSpPr>
      <p:grpSpPr>
        <a:xfrm>
          <a:off x="0" y="0"/>
          <a:ext cx="0" cy="0"/>
          <a:chOff x="0" y="0"/>
          <a:chExt cx="0" cy="0"/>
        </a:xfrm>
      </p:grpSpPr>
      <p:pic>
        <p:nvPicPr>
          <p:cNvPr id="2" name="image84.jpeg">
            <a:extLst>
              <a:ext uri="{FF2B5EF4-FFF2-40B4-BE49-F238E27FC236}">
                <a16:creationId xmlns:a16="http://schemas.microsoft.com/office/drawing/2014/main" id="{4797FDE1-CA86-3993-68D3-93EA2D9B86C2}"/>
              </a:ext>
            </a:extLst>
          </p:cNvPr>
          <p:cNvPicPr>
            <a:picLocks noChangeAspect="1"/>
          </p:cNvPicPr>
          <p:nvPr/>
        </p:nvPicPr>
        <p:blipFill>
          <a:blip r:embed="rId2" cstate="print"/>
          <a:stretch>
            <a:fillRect/>
          </a:stretch>
        </p:blipFill>
        <p:spPr>
          <a:xfrm>
            <a:off x="1791210" y="1719083"/>
            <a:ext cx="6527841" cy="605917"/>
          </a:xfrm>
          <a:prstGeom prst="rect">
            <a:avLst/>
          </a:prstGeom>
        </p:spPr>
      </p:pic>
      <p:sp>
        <p:nvSpPr>
          <p:cNvPr id="4" name="TextBox 3">
            <a:extLst>
              <a:ext uri="{FF2B5EF4-FFF2-40B4-BE49-F238E27FC236}">
                <a16:creationId xmlns:a16="http://schemas.microsoft.com/office/drawing/2014/main" id="{DA1E3FF6-93AE-B2CF-DFB5-976889E26161}"/>
              </a:ext>
            </a:extLst>
          </p:cNvPr>
          <p:cNvSpPr txBox="1"/>
          <p:nvPr/>
        </p:nvSpPr>
        <p:spPr>
          <a:xfrm>
            <a:off x="792645" y="523606"/>
            <a:ext cx="10607537" cy="923330"/>
          </a:xfrm>
          <a:prstGeom prst="rect">
            <a:avLst/>
          </a:prstGeom>
          <a:noFill/>
        </p:spPr>
        <p:txBody>
          <a:bodyPr wrap="square">
            <a:spAutoFit/>
          </a:bodyPr>
          <a:lstStyle/>
          <a:p>
            <a:r>
              <a:rPr lang="en-US" dirty="0"/>
              <a:t>	</a:t>
            </a:r>
            <a:r>
              <a:rPr lang="en-US" b="1" dirty="0">
                <a:solidFill>
                  <a:srgbClr val="C00000"/>
                </a:solidFill>
              </a:rPr>
              <a:t>Each of the layers may have varying number of neurons</a:t>
            </a:r>
            <a:r>
              <a:rPr lang="en-US" dirty="0"/>
              <a:t>. For example, the one shown above has </a:t>
            </a:r>
            <a:r>
              <a:rPr lang="en-US" b="1" dirty="0">
                <a:solidFill>
                  <a:srgbClr val="00B0F0"/>
                </a:solidFill>
              </a:rPr>
              <a:t>‘m’ neurons</a:t>
            </a:r>
            <a:r>
              <a:rPr lang="en-US" dirty="0"/>
              <a:t> in the </a:t>
            </a:r>
            <a:r>
              <a:rPr lang="en-US" b="1" dirty="0">
                <a:solidFill>
                  <a:srgbClr val="00B0F0"/>
                </a:solidFill>
              </a:rPr>
              <a:t>input layer </a:t>
            </a:r>
            <a:r>
              <a:rPr lang="en-US" dirty="0"/>
              <a:t>and ‘</a:t>
            </a:r>
            <a:r>
              <a:rPr lang="en-US" b="1" dirty="0">
                <a:solidFill>
                  <a:srgbClr val="00B0F0"/>
                </a:solidFill>
              </a:rPr>
              <a:t>r’ neurons </a:t>
            </a:r>
            <a:r>
              <a:rPr lang="en-US" dirty="0"/>
              <a:t>in the </a:t>
            </a:r>
            <a:r>
              <a:rPr lang="en-US" b="1" dirty="0">
                <a:solidFill>
                  <a:srgbClr val="00B0F0"/>
                </a:solidFill>
              </a:rPr>
              <a:t>output layer</a:t>
            </a:r>
            <a:r>
              <a:rPr lang="en-US" dirty="0"/>
              <a:t>, and there is </a:t>
            </a:r>
            <a:r>
              <a:rPr lang="en-US" b="1" dirty="0">
                <a:solidFill>
                  <a:srgbClr val="00B0F0"/>
                </a:solidFill>
              </a:rPr>
              <a:t>only one hidden layer with ‘n’ neurons.</a:t>
            </a:r>
            <a:r>
              <a:rPr lang="en-US" dirty="0"/>
              <a:t> The net signal input to the neuron in the hidden layer is given by</a:t>
            </a:r>
          </a:p>
        </p:txBody>
      </p:sp>
      <p:sp>
        <p:nvSpPr>
          <p:cNvPr id="6" name="TextBox 5">
            <a:extLst>
              <a:ext uri="{FF2B5EF4-FFF2-40B4-BE49-F238E27FC236}">
                <a16:creationId xmlns:a16="http://schemas.microsoft.com/office/drawing/2014/main" id="{BA20C17B-32A7-5BB7-C712-1E62905FC80E}"/>
              </a:ext>
            </a:extLst>
          </p:cNvPr>
          <p:cNvSpPr txBox="1"/>
          <p:nvPr/>
        </p:nvSpPr>
        <p:spPr>
          <a:xfrm>
            <a:off x="792645" y="2976626"/>
            <a:ext cx="10140398" cy="369332"/>
          </a:xfrm>
          <a:prstGeom prst="rect">
            <a:avLst/>
          </a:prstGeom>
          <a:noFill/>
        </p:spPr>
        <p:txBody>
          <a:bodyPr wrap="square">
            <a:spAutoFit/>
          </a:bodyPr>
          <a:lstStyle/>
          <a:p>
            <a:r>
              <a:rPr lang="en-US" dirty="0"/>
              <a:t>for the k-</a:t>
            </a:r>
            <a:r>
              <a:rPr lang="en-US" dirty="0" err="1"/>
              <a:t>th</a:t>
            </a:r>
            <a:r>
              <a:rPr lang="en-US" dirty="0"/>
              <a:t> output neuron. The net signal input to the neuron in the output layer is given by</a:t>
            </a:r>
          </a:p>
        </p:txBody>
      </p:sp>
      <p:pic>
        <p:nvPicPr>
          <p:cNvPr id="6148" name="Picture 4">
            <a:extLst>
              <a:ext uri="{FF2B5EF4-FFF2-40B4-BE49-F238E27FC236}">
                <a16:creationId xmlns:a16="http://schemas.microsoft.com/office/drawing/2014/main" id="{32F6ED5B-04EC-893E-45C2-D76EC76F7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90" y="3627783"/>
            <a:ext cx="7641025" cy="725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BCED17E-AC58-B911-596B-FB4A37F1B31F}"/>
              </a:ext>
            </a:extLst>
          </p:cNvPr>
          <p:cNvSpPr txBox="1"/>
          <p:nvPr/>
        </p:nvSpPr>
        <p:spPr>
          <a:xfrm>
            <a:off x="792645" y="4690982"/>
            <a:ext cx="6097656" cy="369332"/>
          </a:xfrm>
          <a:prstGeom prst="rect">
            <a:avLst/>
          </a:prstGeom>
          <a:noFill/>
        </p:spPr>
        <p:txBody>
          <a:bodyPr wrap="square">
            <a:spAutoFit/>
          </a:bodyPr>
          <a:lstStyle/>
          <a:p>
            <a:r>
              <a:rPr lang="en-US" dirty="0"/>
              <a:t>for the k-</a:t>
            </a:r>
            <a:r>
              <a:rPr lang="en-US" dirty="0" err="1"/>
              <a:t>th</a:t>
            </a:r>
            <a:r>
              <a:rPr lang="en-US" dirty="0"/>
              <a:t> output neuron.</a:t>
            </a:r>
          </a:p>
        </p:txBody>
      </p:sp>
      <p:sp>
        <p:nvSpPr>
          <p:cNvPr id="5" name="TextBox 4">
            <a:extLst>
              <a:ext uri="{FF2B5EF4-FFF2-40B4-BE49-F238E27FC236}">
                <a16:creationId xmlns:a16="http://schemas.microsoft.com/office/drawing/2014/main" id="{63AB08A2-BCE4-13F0-0B6A-E63441EA62C7}"/>
              </a:ext>
            </a:extLst>
          </p:cNvPr>
          <p:cNvSpPr txBox="1"/>
          <p:nvPr/>
        </p:nvSpPr>
        <p:spPr>
          <a:xfrm>
            <a:off x="8453120" y="1678669"/>
            <a:ext cx="3383280" cy="646331"/>
          </a:xfrm>
          <a:prstGeom prst="rect">
            <a:avLst/>
          </a:prstGeom>
          <a:noFill/>
        </p:spPr>
        <p:txBody>
          <a:bodyPr wrap="square">
            <a:spAutoFit/>
          </a:bodyPr>
          <a:lstStyle/>
          <a:p>
            <a:r>
              <a:rPr lang="en-US" dirty="0"/>
              <a:t>This is for the input from input layer to hidden layer</a:t>
            </a:r>
          </a:p>
        </p:txBody>
      </p:sp>
      <p:sp>
        <p:nvSpPr>
          <p:cNvPr id="7" name="TextBox 6">
            <a:extLst>
              <a:ext uri="{FF2B5EF4-FFF2-40B4-BE49-F238E27FC236}">
                <a16:creationId xmlns:a16="http://schemas.microsoft.com/office/drawing/2014/main" id="{40A18F1F-2425-FC48-2113-12492AF99F04}"/>
              </a:ext>
            </a:extLst>
          </p:cNvPr>
          <p:cNvSpPr txBox="1"/>
          <p:nvPr/>
        </p:nvSpPr>
        <p:spPr>
          <a:xfrm>
            <a:off x="9286240" y="3695304"/>
            <a:ext cx="3383280" cy="646331"/>
          </a:xfrm>
          <a:prstGeom prst="rect">
            <a:avLst/>
          </a:prstGeom>
          <a:noFill/>
        </p:spPr>
        <p:txBody>
          <a:bodyPr wrap="square">
            <a:spAutoFit/>
          </a:bodyPr>
          <a:lstStyle/>
          <a:p>
            <a:r>
              <a:rPr lang="en-US" dirty="0"/>
              <a:t>This is for the input from final hidden layer to Output layer</a:t>
            </a:r>
          </a:p>
        </p:txBody>
      </p:sp>
    </p:spTree>
    <p:extLst>
      <p:ext uri="{BB962C8B-B14F-4D97-AF65-F5344CB8AC3E}">
        <p14:creationId xmlns:p14="http://schemas.microsoft.com/office/powerpoint/2010/main" val="29035601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A149-597C-EF29-53C2-D1148844C98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3BB244-166D-E5F4-729E-479CCD6FCF0B}"/>
              </a:ext>
            </a:extLst>
          </p:cNvPr>
          <p:cNvSpPr txBox="1"/>
          <p:nvPr/>
        </p:nvSpPr>
        <p:spPr>
          <a:xfrm>
            <a:off x="525392" y="195338"/>
            <a:ext cx="11432485" cy="6186309"/>
          </a:xfrm>
          <a:prstGeom prst="rect">
            <a:avLst/>
          </a:prstGeom>
          <a:noFill/>
        </p:spPr>
        <p:txBody>
          <a:bodyPr wrap="square">
            <a:spAutoFit/>
          </a:bodyPr>
          <a:lstStyle/>
          <a:p>
            <a:pPr algn="l"/>
            <a:r>
              <a:rPr lang="en-US" sz="2000" b="1" i="0" dirty="0">
                <a:solidFill>
                  <a:srgbClr val="0D0D0D"/>
                </a:solidFill>
                <a:effectLst/>
                <a:latin typeface="Söhne"/>
              </a:rPr>
              <a:t>Here's how a Multi-Layered Feedforward Network works:</a:t>
            </a:r>
          </a:p>
          <a:p>
            <a:pPr algn="l">
              <a:buFont typeface="+mj-lt"/>
              <a:buAutoNum type="arabicPeriod"/>
            </a:pPr>
            <a:r>
              <a:rPr lang="en-US" b="1" i="0" dirty="0">
                <a:solidFill>
                  <a:srgbClr val="0D0D0D"/>
                </a:solidFill>
                <a:effectLst/>
                <a:latin typeface="Söhne"/>
              </a:rPr>
              <a:t>Input Layer</a:t>
            </a:r>
            <a:r>
              <a:rPr lang="en-US" b="0" i="0" dirty="0">
                <a:solidFill>
                  <a:srgbClr val="0D0D0D"/>
                </a:solidFill>
                <a:effectLst/>
                <a:latin typeface="Söhne"/>
              </a:rPr>
              <a:t>: The input layer consists of </a:t>
            </a:r>
            <a:r>
              <a:rPr lang="en-US" b="1" i="0" dirty="0">
                <a:solidFill>
                  <a:srgbClr val="C00000"/>
                </a:solidFill>
                <a:effectLst/>
                <a:latin typeface="Söhne"/>
              </a:rPr>
              <a:t>neurons representing input features</a:t>
            </a:r>
            <a:r>
              <a:rPr lang="en-US" b="0" i="0" dirty="0">
                <a:solidFill>
                  <a:srgbClr val="0D0D0D"/>
                </a:solidFill>
                <a:effectLst/>
                <a:latin typeface="Söhne"/>
              </a:rPr>
              <a:t>. Each neuron </a:t>
            </a:r>
            <a:r>
              <a:rPr lang="en-US" b="1" i="0" dirty="0">
                <a:solidFill>
                  <a:srgbClr val="C00000"/>
                </a:solidFill>
                <a:effectLst/>
                <a:latin typeface="Söhne"/>
              </a:rPr>
              <a:t>corresponds to one feature of the input data.</a:t>
            </a:r>
          </a:p>
          <a:p>
            <a:pPr algn="l">
              <a:buFont typeface="+mj-lt"/>
              <a:buAutoNum type="arabicPeriod"/>
            </a:pPr>
            <a:r>
              <a:rPr lang="en-US" b="1" i="0" dirty="0">
                <a:solidFill>
                  <a:srgbClr val="0D0D0D"/>
                </a:solidFill>
                <a:effectLst/>
                <a:latin typeface="Söhne"/>
              </a:rPr>
              <a:t>Hidden Layers</a:t>
            </a:r>
            <a:r>
              <a:rPr lang="en-US" b="0" i="0" dirty="0">
                <a:solidFill>
                  <a:srgbClr val="0D0D0D"/>
                </a:solidFill>
                <a:effectLst/>
                <a:latin typeface="Söhne"/>
              </a:rPr>
              <a:t>: MLPs can have </a:t>
            </a:r>
            <a:r>
              <a:rPr lang="en-US" b="1" i="0" dirty="0">
                <a:solidFill>
                  <a:srgbClr val="C00000"/>
                </a:solidFill>
                <a:effectLst/>
                <a:latin typeface="Söhne"/>
              </a:rPr>
              <a:t>one or more hidden layers </a:t>
            </a:r>
            <a:r>
              <a:rPr lang="en-US" b="0" i="0" dirty="0">
                <a:solidFill>
                  <a:srgbClr val="0D0D0D"/>
                </a:solidFill>
                <a:effectLst/>
                <a:latin typeface="Söhne"/>
              </a:rPr>
              <a:t>between the input and output layers. Each hidden layer consists of neurons that </a:t>
            </a:r>
            <a:r>
              <a:rPr lang="en-US" b="1" i="0" dirty="0">
                <a:solidFill>
                  <a:srgbClr val="C00000"/>
                </a:solidFill>
                <a:effectLst/>
                <a:latin typeface="Söhne"/>
              </a:rPr>
              <a:t>perform computations on the input data</a:t>
            </a:r>
            <a:r>
              <a:rPr lang="en-US" b="0" i="0" dirty="0">
                <a:solidFill>
                  <a:srgbClr val="0D0D0D"/>
                </a:solidFill>
                <a:effectLst/>
                <a:latin typeface="Söhne"/>
              </a:rPr>
              <a:t>. </a:t>
            </a:r>
            <a:r>
              <a:rPr lang="en-US" b="1" i="0" dirty="0">
                <a:solidFill>
                  <a:srgbClr val="00B0F0"/>
                </a:solidFill>
                <a:effectLst/>
                <a:latin typeface="Söhne"/>
              </a:rPr>
              <a:t>The number of neurons in each hidden layer and the number of hidden layers are hyperparameters that need to be specified before training the network.</a:t>
            </a:r>
          </a:p>
          <a:p>
            <a:pPr algn="l">
              <a:buFont typeface="+mj-lt"/>
              <a:buAutoNum type="arabicPeriod"/>
            </a:pPr>
            <a:r>
              <a:rPr lang="en-US" b="1" i="0" dirty="0">
                <a:solidFill>
                  <a:srgbClr val="0D0D0D"/>
                </a:solidFill>
                <a:effectLst/>
                <a:latin typeface="Söhne"/>
              </a:rPr>
              <a:t>Weights and Biases</a:t>
            </a:r>
            <a:r>
              <a:rPr lang="en-US" b="0" i="0" dirty="0">
                <a:solidFill>
                  <a:srgbClr val="0D0D0D"/>
                </a:solidFill>
                <a:effectLst/>
                <a:latin typeface="Söhne"/>
              </a:rPr>
              <a:t>: Each connection between neurons in adjacent layers is associated with a </a:t>
            </a:r>
            <a:r>
              <a:rPr lang="en-US" b="1" i="0" dirty="0">
                <a:solidFill>
                  <a:srgbClr val="C00000"/>
                </a:solidFill>
                <a:effectLst/>
                <a:latin typeface="Söhne"/>
              </a:rPr>
              <a:t>weight</a:t>
            </a:r>
            <a:r>
              <a:rPr lang="en-US" b="0" i="0" dirty="0">
                <a:solidFill>
                  <a:srgbClr val="0D0D0D"/>
                </a:solidFill>
                <a:effectLst/>
                <a:latin typeface="Söhne"/>
              </a:rPr>
              <a:t>. The weights determine the strength of the connection between neurons. Additionally, each neuron (except for those in the input layer) has an associated </a:t>
            </a:r>
            <a:r>
              <a:rPr lang="en-US" b="1" i="0" dirty="0">
                <a:solidFill>
                  <a:srgbClr val="C00000"/>
                </a:solidFill>
                <a:effectLst/>
                <a:latin typeface="Söhne"/>
              </a:rPr>
              <a:t>bias term </a:t>
            </a:r>
            <a:r>
              <a:rPr lang="en-US" b="0" i="0" dirty="0">
                <a:solidFill>
                  <a:srgbClr val="0D0D0D"/>
                </a:solidFill>
                <a:effectLst/>
                <a:latin typeface="Söhne"/>
              </a:rPr>
              <a:t>that </a:t>
            </a:r>
            <a:r>
              <a:rPr lang="en-US" b="1" i="0" dirty="0">
                <a:solidFill>
                  <a:srgbClr val="C00000"/>
                </a:solidFill>
                <a:effectLst/>
                <a:latin typeface="Söhne"/>
              </a:rPr>
              <a:t>adjusts the neuron's output independently of its inputs.</a:t>
            </a:r>
          </a:p>
          <a:p>
            <a:pPr algn="l">
              <a:buFont typeface="+mj-lt"/>
              <a:buAutoNum type="arabicPeriod"/>
            </a:pPr>
            <a:r>
              <a:rPr lang="en-US" b="1" i="0" dirty="0">
                <a:solidFill>
                  <a:srgbClr val="0D0D0D"/>
                </a:solidFill>
                <a:effectLst/>
                <a:latin typeface="Söhne"/>
              </a:rPr>
              <a:t>Activation Functions</a:t>
            </a:r>
            <a:r>
              <a:rPr lang="en-US" b="0" i="0" dirty="0">
                <a:solidFill>
                  <a:srgbClr val="0D0D0D"/>
                </a:solidFill>
                <a:effectLst/>
                <a:latin typeface="Söhne"/>
              </a:rPr>
              <a:t>: Neurons in hidden and output layers apply activation functions to the weighted sum of their inputs plus the bias term. Common activation functions include the sigmoid, hyperbolic tangent (tanh), and rectified linear unit (</a:t>
            </a:r>
            <a:r>
              <a:rPr lang="en-US" b="0" i="0" dirty="0" err="1">
                <a:solidFill>
                  <a:srgbClr val="0D0D0D"/>
                </a:solidFill>
                <a:effectLst/>
                <a:latin typeface="Söhne"/>
              </a:rPr>
              <a:t>ReLU</a:t>
            </a:r>
            <a:r>
              <a:rPr lang="en-US" b="0" i="0" dirty="0">
                <a:solidFill>
                  <a:srgbClr val="0D0D0D"/>
                </a:solidFill>
                <a:effectLst/>
                <a:latin typeface="Söhne"/>
              </a:rPr>
              <a:t>) functions. These functions introduce non-linearities to the network, allowing it to approximate complex functions.</a:t>
            </a:r>
          </a:p>
          <a:p>
            <a:pPr algn="l">
              <a:buFont typeface="+mj-lt"/>
              <a:buAutoNum type="arabicPeriod"/>
            </a:pPr>
            <a:r>
              <a:rPr lang="en-US" b="1" i="0" dirty="0">
                <a:solidFill>
                  <a:srgbClr val="0D0D0D"/>
                </a:solidFill>
                <a:effectLst/>
                <a:latin typeface="Söhne"/>
              </a:rPr>
              <a:t>Forward Propagation</a:t>
            </a:r>
            <a:r>
              <a:rPr lang="en-US" b="0" i="0" dirty="0">
                <a:solidFill>
                  <a:srgbClr val="0D0D0D"/>
                </a:solidFill>
                <a:effectLst/>
                <a:latin typeface="Söhne"/>
              </a:rPr>
              <a:t>: During forward propagation, </a:t>
            </a:r>
            <a:r>
              <a:rPr lang="en-US" b="1" i="0" dirty="0">
                <a:solidFill>
                  <a:srgbClr val="C00000"/>
                </a:solidFill>
                <a:effectLst/>
                <a:latin typeface="Söhne"/>
              </a:rPr>
              <a:t>input data is passed through the network layer by layer</a:t>
            </a:r>
            <a:r>
              <a:rPr lang="en-US" b="0" i="0" dirty="0">
                <a:solidFill>
                  <a:srgbClr val="0D0D0D"/>
                </a:solidFill>
                <a:effectLst/>
                <a:latin typeface="Söhne"/>
              </a:rPr>
              <a:t>. </a:t>
            </a:r>
            <a:r>
              <a:rPr lang="en-US" b="1" i="0" dirty="0">
                <a:solidFill>
                  <a:srgbClr val="00B050"/>
                </a:solidFill>
                <a:effectLst/>
                <a:latin typeface="Söhne"/>
              </a:rPr>
              <a:t>Each neuron in a layer receives inputs from neurons in the previous layer, computes a weighted sum of those inputs, applies the activation function, and passes the result to neurons in the next layer.</a:t>
            </a:r>
          </a:p>
          <a:p>
            <a:pPr algn="l">
              <a:buFont typeface="+mj-lt"/>
              <a:buAutoNum type="arabicPeriod"/>
            </a:pPr>
            <a:r>
              <a:rPr lang="en-US" b="1" i="0" dirty="0">
                <a:solidFill>
                  <a:srgbClr val="0D0D0D"/>
                </a:solidFill>
                <a:effectLst/>
                <a:latin typeface="Söhne"/>
              </a:rPr>
              <a:t>Training</a:t>
            </a:r>
            <a:r>
              <a:rPr lang="en-US" b="0" i="0" dirty="0">
                <a:solidFill>
                  <a:srgbClr val="0D0D0D"/>
                </a:solidFill>
                <a:effectLst/>
                <a:latin typeface="Söhne"/>
              </a:rPr>
              <a:t>: MLPs are trained using supervised learning algorithms such as backpropagation. During training, the network adjusts its weights and biases based on the difference between predicted outputs and actual targets. This process minimizes a loss function, such as mean squared error or cross-entropy, to improve the network's performance.</a:t>
            </a:r>
          </a:p>
          <a:p>
            <a:pPr algn="l">
              <a:buFont typeface="+mj-lt"/>
              <a:buAutoNum type="arabicPeriod"/>
            </a:pPr>
            <a:r>
              <a:rPr lang="en-US" b="1" i="0" dirty="0">
                <a:solidFill>
                  <a:srgbClr val="0D0D0D"/>
                </a:solidFill>
                <a:effectLst/>
                <a:latin typeface="Söhne"/>
              </a:rPr>
              <a:t>Output Layer</a:t>
            </a:r>
            <a:r>
              <a:rPr lang="en-US" b="0" i="0" dirty="0">
                <a:solidFill>
                  <a:srgbClr val="0D0D0D"/>
                </a:solidFill>
                <a:effectLst/>
                <a:latin typeface="Söhne"/>
              </a:rPr>
              <a:t>: The output layer produces the </a:t>
            </a:r>
            <a:r>
              <a:rPr lang="en-US" b="1" i="0" dirty="0">
                <a:solidFill>
                  <a:srgbClr val="C00000"/>
                </a:solidFill>
                <a:effectLst/>
                <a:latin typeface="Söhne"/>
              </a:rPr>
              <a:t>final predictions or classifications based on the computations performed in the hidden layers. </a:t>
            </a:r>
            <a:r>
              <a:rPr lang="en-US" b="0" i="0" dirty="0">
                <a:solidFill>
                  <a:srgbClr val="0D0D0D"/>
                </a:solidFill>
                <a:effectLst/>
                <a:latin typeface="Söhne"/>
              </a:rPr>
              <a:t>The </a:t>
            </a:r>
            <a:r>
              <a:rPr lang="en-US" b="1" i="0" dirty="0">
                <a:solidFill>
                  <a:srgbClr val="C00000"/>
                </a:solidFill>
                <a:effectLst/>
                <a:latin typeface="Söhne"/>
              </a:rPr>
              <a:t>number of neurons in the output layer depends on the task: </a:t>
            </a:r>
            <a:r>
              <a:rPr lang="en-US" b="0" i="0" dirty="0">
                <a:solidFill>
                  <a:srgbClr val="0D0D0D"/>
                </a:solidFill>
                <a:effectLst/>
                <a:latin typeface="Söhne"/>
              </a:rPr>
              <a:t>for regression tasks, there may be one output neuron, while for classification tasks, there may be multiple output neurons, each representing a class label.</a:t>
            </a:r>
          </a:p>
        </p:txBody>
      </p:sp>
    </p:spTree>
    <p:extLst>
      <p:ext uri="{BB962C8B-B14F-4D97-AF65-F5344CB8AC3E}">
        <p14:creationId xmlns:p14="http://schemas.microsoft.com/office/powerpoint/2010/main" val="363491943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364FB-B6D8-9E83-FF98-241552A3972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17CAC58-5F6C-82A5-A3B5-E79964FC5DF8}"/>
              </a:ext>
            </a:extLst>
          </p:cNvPr>
          <p:cNvSpPr txBox="1"/>
          <p:nvPr/>
        </p:nvSpPr>
        <p:spPr>
          <a:xfrm>
            <a:off x="548722" y="287661"/>
            <a:ext cx="11094555" cy="2646878"/>
          </a:xfrm>
          <a:prstGeom prst="rect">
            <a:avLst/>
          </a:prstGeom>
          <a:noFill/>
        </p:spPr>
        <p:txBody>
          <a:bodyPr wrap="square">
            <a:spAutoFit/>
          </a:bodyPr>
          <a:lstStyle/>
          <a:p>
            <a:r>
              <a:rPr lang="en-US" sz="2200" b="1" dirty="0">
                <a:solidFill>
                  <a:schemeClr val="accent1"/>
                </a:solidFill>
              </a:rPr>
              <a:t>3. Competitive Network:</a:t>
            </a:r>
          </a:p>
          <a:p>
            <a:r>
              <a:rPr lang="en-US" dirty="0"/>
              <a:t>	</a:t>
            </a:r>
            <a:r>
              <a:rPr lang="en-US" b="0" i="0" dirty="0">
                <a:solidFill>
                  <a:srgbClr val="0D0D0D"/>
                </a:solidFill>
                <a:effectLst/>
                <a:latin typeface="Söhne"/>
              </a:rPr>
              <a:t>A Competitive Network, also known as a </a:t>
            </a:r>
            <a:r>
              <a:rPr lang="en-US" b="1" i="0" dirty="0">
                <a:solidFill>
                  <a:srgbClr val="C00000"/>
                </a:solidFill>
                <a:effectLst/>
                <a:latin typeface="Söhne"/>
              </a:rPr>
              <a:t>Self-Organizing Map (SOM) </a:t>
            </a:r>
            <a:r>
              <a:rPr lang="en-US" b="0" i="0" dirty="0">
                <a:solidFill>
                  <a:srgbClr val="0D0D0D"/>
                </a:solidFill>
                <a:effectLst/>
                <a:latin typeface="Söhne"/>
              </a:rPr>
              <a:t>or </a:t>
            </a:r>
            <a:r>
              <a:rPr lang="en-US" b="1" i="0" dirty="0" err="1">
                <a:solidFill>
                  <a:srgbClr val="C00000"/>
                </a:solidFill>
                <a:effectLst/>
                <a:latin typeface="Söhne"/>
              </a:rPr>
              <a:t>Kohonen</a:t>
            </a:r>
            <a:r>
              <a:rPr lang="en-US" b="1" i="0" dirty="0">
                <a:solidFill>
                  <a:srgbClr val="C00000"/>
                </a:solidFill>
                <a:effectLst/>
                <a:latin typeface="Söhne"/>
              </a:rPr>
              <a:t> Network</a:t>
            </a:r>
            <a:r>
              <a:rPr lang="en-US" b="0" i="0" dirty="0">
                <a:solidFill>
                  <a:srgbClr val="0D0D0D"/>
                </a:solidFill>
                <a:effectLst/>
                <a:latin typeface="Söhne"/>
              </a:rPr>
              <a:t>. </a:t>
            </a:r>
            <a:r>
              <a:rPr lang="en-US" dirty="0"/>
              <a:t>The competitive network is </a:t>
            </a:r>
            <a:r>
              <a:rPr lang="en-US" b="1" dirty="0">
                <a:solidFill>
                  <a:srgbClr val="C00000"/>
                </a:solidFill>
              </a:rPr>
              <a:t>almost the same in structure as the single-layer feed forward network</a:t>
            </a:r>
            <a:r>
              <a:rPr lang="en-US" dirty="0"/>
              <a:t>. </a:t>
            </a:r>
          </a:p>
          <a:p>
            <a:r>
              <a:rPr lang="en-US" b="1" dirty="0">
                <a:solidFill>
                  <a:srgbClr val="00B050"/>
                </a:solidFill>
              </a:rPr>
              <a:t>	The only difference is that the output neurons are connected with each other (either partially or fully). </a:t>
            </a:r>
            <a:r>
              <a:rPr lang="en-US" dirty="0"/>
              <a:t>The figure depicts a fully connected competitive network</a:t>
            </a:r>
            <a:r>
              <a:rPr lang="en-US" b="1" dirty="0">
                <a:solidFill>
                  <a:srgbClr val="00B0F0"/>
                </a:solidFill>
              </a:rPr>
              <a:t>. In competitive networks, for a given input, the output neurons compete amongst themselves to represent the input. </a:t>
            </a:r>
            <a:r>
              <a:rPr lang="en-US" dirty="0"/>
              <a:t>It represents a form of unsupervised learning algorithm in ANN that is </a:t>
            </a:r>
            <a:r>
              <a:rPr lang="en-US" b="1" dirty="0">
                <a:solidFill>
                  <a:srgbClr val="C00000"/>
                </a:solidFill>
              </a:rPr>
              <a:t>suitable to find clusters in a data set</a:t>
            </a:r>
            <a:r>
              <a:rPr lang="en-US" dirty="0"/>
              <a:t>.</a:t>
            </a:r>
          </a:p>
          <a:p>
            <a:r>
              <a:rPr lang="en-US" dirty="0"/>
              <a:t>	 </a:t>
            </a:r>
            <a:r>
              <a:rPr lang="en-US" b="1" dirty="0">
                <a:solidFill>
                  <a:schemeClr val="accent1">
                    <a:lumMod val="75000"/>
                  </a:schemeClr>
                </a:solidFill>
              </a:rPr>
              <a:t>Competitive Network </a:t>
            </a:r>
            <a:r>
              <a:rPr lang="en-US" b="1" i="0" dirty="0">
                <a:solidFill>
                  <a:schemeClr val="accent1">
                    <a:lumMod val="75000"/>
                  </a:schemeClr>
                </a:solidFill>
                <a:effectLst/>
                <a:latin typeface="Söhne"/>
              </a:rPr>
              <a:t>is a type of neural network used for unsupervised learning and dimensionality reduction. It is commonly used for clustering and visualization of high-dimensional data.</a:t>
            </a:r>
            <a:endParaRPr lang="en-US" b="1" dirty="0">
              <a:solidFill>
                <a:schemeClr val="accent1">
                  <a:lumMod val="75000"/>
                </a:schemeClr>
              </a:solidFill>
            </a:endParaRPr>
          </a:p>
        </p:txBody>
      </p:sp>
      <p:pic>
        <p:nvPicPr>
          <p:cNvPr id="6" name="image86.jpeg">
            <a:extLst>
              <a:ext uri="{FF2B5EF4-FFF2-40B4-BE49-F238E27FC236}">
                <a16:creationId xmlns:a16="http://schemas.microsoft.com/office/drawing/2014/main" id="{04F361E2-332F-F05E-C85E-B2C976AB3F5C}"/>
              </a:ext>
            </a:extLst>
          </p:cNvPr>
          <p:cNvPicPr>
            <a:picLocks noChangeAspect="1"/>
          </p:cNvPicPr>
          <p:nvPr/>
        </p:nvPicPr>
        <p:blipFill>
          <a:blip r:embed="rId2" cstate="print"/>
          <a:stretch>
            <a:fillRect/>
          </a:stretch>
        </p:blipFill>
        <p:spPr>
          <a:xfrm>
            <a:off x="1694578" y="2934539"/>
            <a:ext cx="7784701" cy="3778512"/>
          </a:xfrm>
          <a:prstGeom prst="rect">
            <a:avLst/>
          </a:prstGeom>
        </p:spPr>
      </p:pic>
    </p:spTree>
    <p:extLst>
      <p:ext uri="{BB962C8B-B14F-4D97-AF65-F5344CB8AC3E}">
        <p14:creationId xmlns:p14="http://schemas.microsoft.com/office/powerpoint/2010/main" val="24176352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0B8C9-B577-F6BF-D4EC-5F10CCF606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4AAD73-03C4-0511-37C4-676801A751CE}"/>
              </a:ext>
            </a:extLst>
          </p:cNvPr>
          <p:cNvSpPr txBox="1"/>
          <p:nvPr/>
        </p:nvSpPr>
        <p:spPr>
          <a:xfrm>
            <a:off x="409574" y="233120"/>
            <a:ext cx="11660505" cy="6186309"/>
          </a:xfrm>
          <a:prstGeom prst="rect">
            <a:avLst/>
          </a:prstGeom>
          <a:noFill/>
        </p:spPr>
        <p:txBody>
          <a:bodyPr wrap="square">
            <a:spAutoFit/>
          </a:bodyPr>
          <a:lstStyle/>
          <a:p>
            <a:pPr algn="l"/>
            <a:r>
              <a:rPr lang="en-US" sz="2000" b="1" i="0" dirty="0">
                <a:solidFill>
                  <a:srgbClr val="0D0D0D"/>
                </a:solidFill>
                <a:effectLst/>
                <a:latin typeface="Söhne"/>
              </a:rPr>
              <a:t>Here's an overview of how a Competitive Network works:</a:t>
            </a:r>
          </a:p>
          <a:p>
            <a:pPr algn="l">
              <a:buFont typeface="+mj-lt"/>
              <a:buAutoNum type="arabicPeriod"/>
            </a:pPr>
            <a:r>
              <a:rPr lang="en-US" b="1" i="0" dirty="0">
                <a:solidFill>
                  <a:srgbClr val="0D0D0D"/>
                </a:solidFill>
                <a:effectLst/>
                <a:latin typeface="Söhne"/>
              </a:rPr>
              <a:t>Neuron Competition</a:t>
            </a:r>
            <a:r>
              <a:rPr lang="en-US" b="0" i="0" dirty="0">
                <a:solidFill>
                  <a:srgbClr val="0D0D0D"/>
                </a:solidFill>
                <a:effectLst/>
                <a:latin typeface="Söhne"/>
              </a:rPr>
              <a:t>: In a Competitive Network, neu</a:t>
            </a:r>
            <a:r>
              <a:rPr lang="en-US" b="1" i="0" dirty="0">
                <a:solidFill>
                  <a:srgbClr val="C00000"/>
                </a:solidFill>
                <a:effectLst/>
                <a:latin typeface="Söhne"/>
              </a:rPr>
              <a:t>rons compete with each other to become active in response to input data. </a:t>
            </a:r>
            <a:r>
              <a:rPr lang="en-US" b="0" i="0" dirty="0">
                <a:solidFill>
                  <a:srgbClr val="0D0D0D"/>
                </a:solidFill>
                <a:effectLst/>
                <a:latin typeface="Söhne"/>
              </a:rPr>
              <a:t>Each neuron represents a cluster prototype or codebook vector in the input space.</a:t>
            </a:r>
          </a:p>
          <a:p>
            <a:pPr algn="l">
              <a:buFont typeface="+mj-lt"/>
              <a:buAutoNum type="arabicPeriod"/>
            </a:pPr>
            <a:r>
              <a:rPr lang="en-US" b="1" i="0" dirty="0">
                <a:solidFill>
                  <a:srgbClr val="0D0D0D"/>
                </a:solidFill>
                <a:effectLst/>
                <a:latin typeface="Söhne"/>
              </a:rPr>
              <a:t>Weight Initialization</a:t>
            </a:r>
            <a:r>
              <a:rPr lang="en-US" b="0" i="0" dirty="0">
                <a:solidFill>
                  <a:srgbClr val="0D0D0D"/>
                </a:solidFill>
                <a:effectLst/>
                <a:latin typeface="Söhne"/>
              </a:rPr>
              <a:t>: Initially, the weights of the neurons are </a:t>
            </a:r>
            <a:r>
              <a:rPr lang="en-US" b="1" i="0" dirty="0">
                <a:solidFill>
                  <a:srgbClr val="C00000"/>
                </a:solidFill>
                <a:effectLst/>
                <a:latin typeface="Söhne"/>
              </a:rPr>
              <a:t>randomly initialized </a:t>
            </a:r>
            <a:r>
              <a:rPr lang="en-US" b="0" i="0" dirty="0">
                <a:solidFill>
                  <a:srgbClr val="0D0D0D"/>
                </a:solidFill>
                <a:effectLst/>
                <a:latin typeface="Söhne"/>
              </a:rPr>
              <a:t>or </a:t>
            </a:r>
            <a:r>
              <a:rPr lang="en-US" b="1" i="0" dirty="0">
                <a:solidFill>
                  <a:srgbClr val="C00000"/>
                </a:solidFill>
                <a:effectLst/>
                <a:latin typeface="Söhne"/>
              </a:rPr>
              <a:t>set to small values</a:t>
            </a:r>
            <a:r>
              <a:rPr lang="en-US" b="0" i="0" dirty="0">
                <a:solidFill>
                  <a:srgbClr val="0D0D0D"/>
                </a:solidFill>
                <a:effectLst/>
                <a:latin typeface="Söhne"/>
              </a:rPr>
              <a:t>. These weights represent the </a:t>
            </a:r>
            <a:r>
              <a:rPr lang="en-US" b="1" i="0" dirty="0">
                <a:solidFill>
                  <a:srgbClr val="C00000"/>
                </a:solidFill>
                <a:effectLst/>
                <a:latin typeface="Söhne"/>
              </a:rPr>
              <a:t>positions of the neurons in the input space.</a:t>
            </a:r>
          </a:p>
          <a:p>
            <a:pPr algn="l">
              <a:buFont typeface="+mj-lt"/>
              <a:buAutoNum type="arabicPeriod"/>
            </a:pPr>
            <a:r>
              <a:rPr lang="en-US" b="1" i="0" dirty="0">
                <a:solidFill>
                  <a:srgbClr val="0D0D0D"/>
                </a:solidFill>
                <a:effectLst/>
                <a:latin typeface="Söhne"/>
              </a:rPr>
              <a:t>Input Presentation</a:t>
            </a:r>
            <a:r>
              <a:rPr lang="en-US" b="0" i="0" dirty="0">
                <a:solidFill>
                  <a:srgbClr val="0D0D0D"/>
                </a:solidFill>
                <a:effectLst/>
                <a:latin typeface="Söhne"/>
              </a:rPr>
              <a:t>: Input data samples are presented to the network one at a time. Each input sample is a high-dimensional vector.</a:t>
            </a:r>
          </a:p>
          <a:p>
            <a:pPr algn="l">
              <a:buFont typeface="+mj-lt"/>
              <a:buAutoNum type="arabicPeriod"/>
            </a:pPr>
            <a:r>
              <a:rPr lang="en-US" b="1" i="0" dirty="0">
                <a:solidFill>
                  <a:srgbClr val="0D0D0D"/>
                </a:solidFill>
                <a:effectLst/>
                <a:latin typeface="Söhne"/>
              </a:rPr>
              <a:t>Winner Selection</a:t>
            </a:r>
            <a:r>
              <a:rPr lang="en-US" b="0" i="0" dirty="0">
                <a:solidFill>
                  <a:srgbClr val="0D0D0D"/>
                </a:solidFill>
                <a:effectLst/>
                <a:latin typeface="Söhne"/>
              </a:rPr>
              <a:t>: When an input sample is presented, the </a:t>
            </a:r>
            <a:r>
              <a:rPr lang="en-US" b="1" i="0" dirty="0">
                <a:solidFill>
                  <a:srgbClr val="00B050"/>
                </a:solidFill>
                <a:effectLst/>
                <a:latin typeface="Söhne"/>
              </a:rPr>
              <a:t>neuron whose weight vector is closest to the input sample in the input space is selected as the winner or the "best-matching unit" (BMU). </a:t>
            </a:r>
            <a:r>
              <a:rPr lang="en-US" b="0" i="0" dirty="0">
                <a:solidFill>
                  <a:srgbClr val="0D0D0D"/>
                </a:solidFill>
                <a:effectLst/>
                <a:latin typeface="Söhne"/>
              </a:rPr>
              <a:t>The similarity between the input sample and each neuron's weight vector is typically measured using a distance metric such as </a:t>
            </a:r>
            <a:r>
              <a:rPr lang="en-US" b="1" i="0" dirty="0">
                <a:solidFill>
                  <a:srgbClr val="00B050"/>
                </a:solidFill>
                <a:effectLst/>
                <a:latin typeface="Söhne"/>
              </a:rPr>
              <a:t>Euclidean distance</a:t>
            </a:r>
            <a:r>
              <a:rPr lang="en-US" b="0" i="0" dirty="0">
                <a:solidFill>
                  <a:srgbClr val="0D0D0D"/>
                </a:solidFill>
                <a:effectLst/>
                <a:latin typeface="Söhne"/>
              </a:rPr>
              <a:t>.</a:t>
            </a:r>
          </a:p>
          <a:p>
            <a:pPr algn="l">
              <a:buFont typeface="+mj-lt"/>
              <a:buAutoNum type="arabicPeriod"/>
            </a:pPr>
            <a:r>
              <a:rPr lang="en-US" b="1" i="0" dirty="0">
                <a:solidFill>
                  <a:srgbClr val="0D0D0D"/>
                </a:solidFill>
                <a:effectLst/>
                <a:latin typeface="Söhne"/>
              </a:rPr>
              <a:t>Weight Update</a:t>
            </a:r>
            <a:r>
              <a:rPr lang="en-US" b="0" i="0" dirty="0">
                <a:solidFill>
                  <a:srgbClr val="0D0D0D"/>
                </a:solidFill>
                <a:effectLst/>
                <a:latin typeface="Söhne"/>
              </a:rPr>
              <a:t>: The weights of the winning neuron (BMU) and its neighboring neurons are updated to move them closer to the input sample in the input space. This process helps the network adapt to the input data distribution and organize the neurons into clusters that capture the underlying structure of the data.</a:t>
            </a:r>
          </a:p>
          <a:p>
            <a:pPr algn="l">
              <a:buFont typeface="+mj-lt"/>
              <a:buAutoNum type="arabicPeriod"/>
            </a:pPr>
            <a:r>
              <a:rPr lang="en-US" b="1" i="0" dirty="0">
                <a:solidFill>
                  <a:srgbClr val="0D0D0D"/>
                </a:solidFill>
                <a:effectLst/>
                <a:latin typeface="Söhne"/>
              </a:rPr>
              <a:t>Neighborhood Function</a:t>
            </a:r>
            <a:r>
              <a:rPr lang="en-US" b="0" i="0" dirty="0">
                <a:solidFill>
                  <a:srgbClr val="0D0D0D"/>
                </a:solidFill>
                <a:effectLst/>
                <a:latin typeface="Söhne"/>
              </a:rPr>
              <a:t>: </a:t>
            </a:r>
            <a:r>
              <a:rPr lang="en-US" b="1" i="0" dirty="0">
                <a:solidFill>
                  <a:srgbClr val="0D0D0D"/>
                </a:solidFill>
                <a:effectLst/>
                <a:latin typeface="Söhne"/>
              </a:rPr>
              <a:t>During weight update</a:t>
            </a:r>
            <a:r>
              <a:rPr lang="en-US" b="0" i="0" dirty="0">
                <a:solidFill>
                  <a:srgbClr val="0D0D0D"/>
                </a:solidFill>
                <a:effectLst/>
                <a:latin typeface="Söhne"/>
              </a:rPr>
              <a:t>, the influence of each neuron's update is determined by a neighborhood function that decreases with distance from the BMU. </a:t>
            </a:r>
            <a:r>
              <a:rPr lang="en-US" b="1" i="0" dirty="0">
                <a:solidFill>
                  <a:srgbClr val="0D0D0D"/>
                </a:solidFill>
                <a:effectLst/>
                <a:latin typeface="Söhne"/>
              </a:rPr>
              <a:t>Neurons close to the BMU are updated </a:t>
            </a:r>
            <a:r>
              <a:rPr lang="en-US" b="0" i="0" dirty="0">
                <a:solidFill>
                  <a:srgbClr val="0D0D0D"/>
                </a:solidFill>
                <a:effectLst/>
                <a:latin typeface="Söhne"/>
              </a:rPr>
              <a:t>more than neurons farther away, allowing the network to capture the local structure of the input data.</a:t>
            </a:r>
          </a:p>
          <a:p>
            <a:pPr algn="l">
              <a:buFont typeface="+mj-lt"/>
              <a:buAutoNum type="arabicPeriod"/>
            </a:pPr>
            <a:r>
              <a:rPr lang="en-US" b="1" i="0" dirty="0">
                <a:solidFill>
                  <a:srgbClr val="0D0D0D"/>
                </a:solidFill>
                <a:effectLst/>
                <a:latin typeface="Söhne"/>
              </a:rPr>
              <a:t>Learning Rate</a:t>
            </a:r>
            <a:r>
              <a:rPr lang="en-US" b="0" i="0" dirty="0">
                <a:solidFill>
                  <a:srgbClr val="0D0D0D"/>
                </a:solidFill>
                <a:effectLst/>
                <a:latin typeface="Söhne"/>
              </a:rPr>
              <a:t>: Additionally, the magnitude of weight updates is controlled by a </a:t>
            </a:r>
            <a:r>
              <a:rPr lang="en-US" b="1" i="0" dirty="0">
                <a:solidFill>
                  <a:srgbClr val="00B050"/>
                </a:solidFill>
                <a:effectLst/>
                <a:latin typeface="Söhne"/>
              </a:rPr>
              <a:t>learning rate parameter</a:t>
            </a:r>
            <a:r>
              <a:rPr lang="en-US" b="0" i="0" dirty="0">
                <a:solidFill>
                  <a:srgbClr val="0D0D0D"/>
                </a:solidFill>
                <a:effectLst/>
                <a:latin typeface="Söhne"/>
              </a:rPr>
              <a:t>, which gradually decreases over time. This helps the network converge to a stable configuration and prevents drastic changes in the weight vectors.</a:t>
            </a:r>
          </a:p>
          <a:p>
            <a:pPr algn="l">
              <a:buFont typeface="+mj-lt"/>
              <a:buAutoNum type="arabicPeriod"/>
            </a:pPr>
            <a:r>
              <a:rPr lang="en-US" b="1" i="0" dirty="0">
                <a:solidFill>
                  <a:srgbClr val="0D0D0D"/>
                </a:solidFill>
                <a:effectLst/>
                <a:latin typeface="Söhne"/>
              </a:rPr>
              <a:t>Iteration</a:t>
            </a:r>
            <a:r>
              <a:rPr lang="en-US" b="0" i="0" dirty="0">
                <a:solidFill>
                  <a:srgbClr val="0D0D0D"/>
                </a:solidFill>
                <a:effectLst/>
                <a:latin typeface="Söhne"/>
              </a:rPr>
              <a:t>: The </a:t>
            </a:r>
            <a:r>
              <a:rPr lang="en-US" b="1" i="0" dirty="0">
                <a:solidFill>
                  <a:srgbClr val="C00000"/>
                </a:solidFill>
                <a:effectLst/>
                <a:latin typeface="Söhne"/>
              </a:rPr>
              <a:t>process of presenting input samples</a:t>
            </a:r>
            <a:r>
              <a:rPr lang="en-US" b="0" i="0" dirty="0">
                <a:solidFill>
                  <a:srgbClr val="0D0D0D"/>
                </a:solidFill>
                <a:effectLst/>
                <a:latin typeface="Söhne"/>
              </a:rPr>
              <a:t>, </a:t>
            </a:r>
            <a:r>
              <a:rPr lang="en-US" b="1" i="0" dirty="0">
                <a:solidFill>
                  <a:srgbClr val="C00000"/>
                </a:solidFill>
                <a:effectLst/>
                <a:latin typeface="Söhne"/>
              </a:rPr>
              <a:t>selecting winners</a:t>
            </a:r>
            <a:r>
              <a:rPr lang="en-US" b="0" i="0" dirty="0">
                <a:solidFill>
                  <a:srgbClr val="0D0D0D"/>
                </a:solidFill>
                <a:effectLst/>
                <a:latin typeface="Söhne"/>
              </a:rPr>
              <a:t>, and </a:t>
            </a:r>
            <a:r>
              <a:rPr lang="en-US" b="1" i="0" dirty="0">
                <a:solidFill>
                  <a:srgbClr val="C00000"/>
                </a:solidFill>
                <a:effectLst/>
                <a:latin typeface="Söhne"/>
              </a:rPr>
              <a:t>updating weights </a:t>
            </a:r>
            <a:r>
              <a:rPr lang="en-US" b="0" i="0" dirty="0">
                <a:solidFill>
                  <a:srgbClr val="0D0D0D"/>
                </a:solidFill>
                <a:effectLst/>
                <a:latin typeface="Söhne"/>
              </a:rPr>
              <a:t>is repeated iteratively for multiple epochs or until convergence. As the network learns, the neurons organize themselves into clusters that represent different regions of the input space.</a:t>
            </a:r>
          </a:p>
        </p:txBody>
      </p:sp>
    </p:spTree>
    <p:extLst>
      <p:ext uri="{BB962C8B-B14F-4D97-AF65-F5344CB8AC3E}">
        <p14:creationId xmlns:p14="http://schemas.microsoft.com/office/powerpoint/2010/main" val="203673150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4450B5-A8A1-825D-544B-35FE3555A345}"/>
              </a:ext>
            </a:extLst>
          </p:cNvPr>
          <p:cNvSpPr txBox="1"/>
          <p:nvPr/>
        </p:nvSpPr>
        <p:spPr>
          <a:xfrm>
            <a:off x="623679" y="376464"/>
            <a:ext cx="10796381" cy="1538883"/>
          </a:xfrm>
          <a:prstGeom prst="rect">
            <a:avLst/>
          </a:prstGeom>
          <a:noFill/>
        </p:spPr>
        <p:txBody>
          <a:bodyPr wrap="square">
            <a:spAutoFit/>
          </a:bodyPr>
          <a:lstStyle/>
          <a:p>
            <a:r>
              <a:rPr lang="en-US" sz="2200" b="1" dirty="0">
                <a:solidFill>
                  <a:schemeClr val="accent1"/>
                </a:solidFill>
              </a:rPr>
              <a:t>4. Recurrent Network:</a:t>
            </a:r>
          </a:p>
          <a:p>
            <a:r>
              <a:rPr lang="en-US" dirty="0"/>
              <a:t> 	We have seen that in feed forward networks, </a:t>
            </a:r>
            <a:r>
              <a:rPr lang="en-US" b="1" dirty="0">
                <a:solidFill>
                  <a:srgbClr val="C00000"/>
                </a:solidFill>
              </a:rPr>
              <a:t>signals always flow from the input layer towards the output layer </a:t>
            </a:r>
            <a:r>
              <a:rPr lang="en-US" dirty="0"/>
              <a:t>(through the hidden layers in the case of multi-layer feed forward networks), i.e. in </a:t>
            </a:r>
            <a:r>
              <a:rPr lang="en-US" b="1" dirty="0">
                <a:solidFill>
                  <a:srgbClr val="C00000"/>
                </a:solidFill>
              </a:rPr>
              <a:t>one direction</a:t>
            </a:r>
            <a:r>
              <a:rPr lang="en-US" dirty="0"/>
              <a:t>. </a:t>
            </a:r>
          </a:p>
          <a:p>
            <a:r>
              <a:rPr lang="en-US" dirty="0"/>
              <a:t>	In the case of recurrent neural networks, </a:t>
            </a:r>
            <a:r>
              <a:rPr lang="en-US" b="1" dirty="0"/>
              <a:t>there is a small deviation</a:t>
            </a:r>
            <a:r>
              <a:rPr lang="en-US" dirty="0"/>
              <a:t>. </a:t>
            </a:r>
            <a:r>
              <a:rPr lang="en-US" b="1" dirty="0">
                <a:solidFill>
                  <a:srgbClr val="C00000"/>
                </a:solidFill>
              </a:rPr>
              <a:t>There is a feedback loop</a:t>
            </a:r>
            <a:r>
              <a:rPr lang="en-US" dirty="0"/>
              <a:t>, as depicted in Figure from the neurons in the </a:t>
            </a:r>
            <a:r>
              <a:rPr lang="en-US" b="1" dirty="0">
                <a:solidFill>
                  <a:srgbClr val="C00000"/>
                </a:solidFill>
              </a:rPr>
              <a:t>output layer to the input layer neurons</a:t>
            </a:r>
            <a:r>
              <a:rPr lang="en-US" dirty="0"/>
              <a:t>. There may also be self-loops.</a:t>
            </a:r>
          </a:p>
        </p:txBody>
      </p:sp>
      <p:pic>
        <p:nvPicPr>
          <p:cNvPr id="7172" name="Picture 4">
            <a:extLst>
              <a:ext uri="{FF2B5EF4-FFF2-40B4-BE49-F238E27FC236}">
                <a16:creationId xmlns:a16="http://schemas.microsoft.com/office/drawing/2014/main" id="{24486261-3AD6-14F5-55C2-911987F64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529" y="1915347"/>
            <a:ext cx="7446280" cy="4566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898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432C9-6622-6A7A-F2A7-43501C70C6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B88F2F-7D00-DB7E-A250-479F0714BB61}"/>
              </a:ext>
            </a:extLst>
          </p:cNvPr>
          <p:cNvSpPr txBox="1"/>
          <p:nvPr/>
        </p:nvSpPr>
        <p:spPr>
          <a:xfrm>
            <a:off x="392567" y="166568"/>
            <a:ext cx="11799433" cy="6524863"/>
          </a:xfrm>
          <a:prstGeom prst="rect">
            <a:avLst/>
          </a:prstGeom>
          <a:noFill/>
        </p:spPr>
        <p:txBody>
          <a:bodyPr wrap="square">
            <a:spAutoFit/>
          </a:bodyPr>
          <a:lstStyle/>
          <a:p>
            <a:pPr algn="l"/>
            <a:r>
              <a:rPr lang="en-US" sz="2000" b="1" i="0" dirty="0">
                <a:solidFill>
                  <a:srgbClr val="0D0D0D"/>
                </a:solidFill>
                <a:effectLst/>
                <a:latin typeface="Söhne"/>
              </a:rPr>
              <a:t>Here's a brief overview of how the feedback loop works in RNNs:</a:t>
            </a:r>
          </a:p>
          <a:p>
            <a:pPr algn="l">
              <a:buFont typeface="+mj-lt"/>
              <a:buAutoNum type="arabicPeriod"/>
            </a:pPr>
            <a:r>
              <a:rPr lang="en-US" b="1" i="0" dirty="0">
                <a:solidFill>
                  <a:srgbClr val="0D0D0D"/>
                </a:solidFill>
                <a:effectLst/>
                <a:latin typeface="Söhne"/>
              </a:rPr>
              <a:t> Feedback Connections</a:t>
            </a:r>
            <a:r>
              <a:rPr lang="en-US" b="0" i="0" dirty="0">
                <a:solidFill>
                  <a:srgbClr val="0D0D0D"/>
                </a:solidFill>
                <a:effectLst/>
                <a:latin typeface="Söhne"/>
              </a:rPr>
              <a:t>: </a:t>
            </a:r>
            <a:r>
              <a:rPr lang="en-US" b="1" i="0" dirty="0">
                <a:solidFill>
                  <a:srgbClr val="00B0F0"/>
                </a:solidFill>
                <a:effectLst/>
                <a:latin typeface="Söhne"/>
              </a:rPr>
              <a:t>In addition to the connections between neurons in adjacent layers</a:t>
            </a:r>
            <a:r>
              <a:rPr lang="en-US" b="1" i="0" dirty="0">
                <a:solidFill>
                  <a:srgbClr val="C00000"/>
                </a:solidFill>
                <a:effectLst/>
                <a:latin typeface="Söhne"/>
              </a:rPr>
              <a:t> </a:t>
            </a:r>
            <a:r>
              <a:rPr lang="en-US" b="0" i="0" dirty="0">
                <a:solidFill>
                  <a:srgbClr val="0D0D0D"/>
                </a:solidFill>
                <a:effectLst/>
                <a:latin typeface="Söhne"/>
              </a:rPr>
              <a:t>(as in feedforward networks), RNN</a:t>
            </a:r>
            <a:r>
              <a:rPr lang="en-US" b="1" i="0" dirty="0">
                <a:solidFill>
                  <a:srgbClr val="C00000"/>
                </a:solidFill>
                <a:effectLst/>
                <a:latin typeface="Söhne"/>
              </a:rPr>
              <a:t>s have connections that loop back from neurons in the output layer to neurons in the input layer or hidden layers</a:t>
            </a:r>
            <a:r>
              <a:rPr lang="en-US" b="0" i="0" dirty="0">
                <a:solidFill>
                  <a:srgbClr val="0D0D0D"/>
                </a:solidFill>
                <a:effectLst/>
                <a:latin typeface="Söhne"/>
              </a:rPr>
              <a:t>. These feedback connections allow </a:t>
            </a:r>
            <a:r>
              <a:rPr lang="en-US" b="1" i="0" dirty="0">
                <a:solidFill>
                  <a:srgbClr val="C00000"/>
                </a:solidFill>
                <a:effectLst/>
                <a:latin typeface="Söhne"/>
              </a:rPr>
              <a:t>information to flow backward in time</a:t>
            </a:r>
            <a:r>
              <a:rPr lang="en-US" b="0" i="0" dirty="0">
                <a:solidFill>
                  <a:srgbClr val="0D0D0D"/>
                </a:solidFill>
                <a:effectLst/>
                <a:latin typeface="Söhne"/>
              </a:rPr>
              <a:t>, providing the network with access to its previous states.</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 Temporal Processing</a:t>
            </a:r>
            <a:r>
              <a:rPr lang="en-US" b="0" i="0" dirty="0">
                <a:solidFill>
                  <a:srgbClr val="0D0D0D"/>
                </a:solidFill>
                <a:effectLst/>
                <a:latin typeface="Söhne"/>
              </a:rPr>
              <a:t>: The feedback loop enables RNNs to </a:t>
            </a:r>
            <a:r>
              <a:rPr lang="en-US" b="1" i="0" dirty="0">
                <a:solidFill>
                  <a:srgbClr val="C00000"/>
                </a:solidFill>
                <a:effectLst/>
                <a:latin typeface="Söhne"/>
              </a:rPr>
              <a:t>process sequential data </a:t>
            </a:r>
            <a:r>
              <a:rPr lang="en-US" b="0" i="0" dirty="0">
                <a:solidFill>
                  <a:srgbClr val="0D0D0D"/>
                </a:solidFill>
                <a:effectLst/>
                <a:latin typeface="Söhne"/>
              </a:rPr>
              <a:t>in a </a:t>
            </a:r>
            <a:r>
              <a:rPr lang="en-US" b="1" i="0" dirty="0">
                <a:solidFill>
                  <a:srgbClr val="C00000"/>
                </a:solidFill>
                <a:effectLst/>
                <a:latin typeface="Söhne"/>
              </a:rPr>
              <a:t>temporal manner</a:t>
            </a:r>
            <a:r>
              <a:rPr lang="en-US" b="0" i="0" dirty="0">
                <a:solidFill>
                  <a:srgbClr val="0D0D0D"/>
                </a:solidFill>
                <a:effectLst/>
                <a:latin typeface="Söhne"/>
              </a:rPr>
              <a:t>. At each time step, the network takes an input and produces an output, while also updating its internal state based on both the current input and the previous state. This allows RNNs to model sequences of arbitrary length and capture temporal dependencies in the data.</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 Recurrent Activation</a:t>
            </a:r>
            <a:r>
              <a:rPr lang="en-US" b="0" i="0" dirty="0">
                <a:solidFill>
                  <a:srgbClr val="0D0D0D"/>
                </a:solidFill>
                <a:effectLst/>
                <a:latin typeface="Söhne"/>
              </a:rPr>
              <a:t>: The recurrent connections introduce a form of </a:t>
            </a:r>
            <a:r>
              <a:rPr lang="en-US" b="1" i="0" dirty="0">
                <a:solidFill>
                  <a:srgbClr val="C00000"/>
                </a:solidFill>
                <a:effectLst/>
                <a:latin typeface="Söhne"/>
              </a:rPr>
              <a:t>recurrent activation within the network</a:t>
            </a:r>
            <a:r>
              <a:rPr lang="en-US" b="0" i="0" dirty="0">
                <a:solidFill>
                  <a:srgbClr val="0D0D0D"/>
                </a:solidFill>
                <a:effectLst/>
                <a:latin typeface="Söhne"/>
              </a:rPr>
              <a:t>. The activation of a neuron at a given time step depends not only on the current input but also on the </a:t>
            </a:r>
            <a:r>
              <a:rPr lang="en-US" b="1" i="0" dirty="0">
                <a:solidFill>
                  <a:srgbClr val="C00000"/>
                </a:solidFill>
                <a:effectLst/>
                <a:latin typeface="Söhne"/>
              </a:rPr>
              <a:t>previous state of the network</a:t>
            </a:r>
            <a:r>
              <a:rPr lang="en-US" b="0" i="0" dirty="0">
                <a:solidFill>
                  <a:srgbClr val="0D0D0D"/>
                </a:solidFill>
                <a:effectLst/>
                <a:latin typeface="Söhne"/>
              </a:rPr>
              <a:t>, which is influenced by previous inputs and previous activations of the neuron itself.</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 Memory and Context</a:t>
            </a:r>
            <a:r>
              <a:rPr lang="en-US" b="0" i="0" dirty="0">
                <a:solidFill>
                  <a:srgbClr val="0D0D0D"/>
                </a:solidFill>
                <a:effectLst/>
                <a:latin typeface="Söhne"/>
              </a:rPr>
              <a:t>: The </a:t>
            </a:r>
            <a:r>
              <a:rPr lang="en-US" b="1" i="0" dirty="0">
                <a:solidFill>
                  <a:srgbClr val="C00000"/>
                </a:solidFill>
                <a:effectLst/>
                <a:latin typeface="Söhne"/>
              </a:rPr>
              <a:t>feedback loop effectively endows RNNs with memory</a:t>
            </a:r>
            <a:r>
              <a:rPr lang="en-US" b="0" i="0" dirty="0">
                <a:solidFill>
                  <a:srgbClr val="0D0D0D"/>
                </a:solidFill>
                <a:effectLst/>
                <a:latin typeface="Söhne"/>
              </a:rPr>
              <a:t>, allowing them to maintain information about </a:t>
            </a:r>
            <a:r>
              <a:rPr lang="en-US" b="1" i="0" dirty="0">
                <a:solidFill>
                  <a:srgbClr val="C00000"/>
                </a:solidFill>
                <a:effectLst/>
                <a:latin typeface="Söhne"/>
              </a:rPr>
              <a:t>past inputs </a:t>
            </a:r>
            <a:r>
              <a:rPr lang="en-US" b="0" i="0" dirty="0">
                <a:solidFill>
                  <a:srgbClr val="0D0D0D"/>
                </a:solidFill>
                <a:effectLst/>
                <a:latin typeface="Söhne"/>
              </a:rPr>
              <a:t>and </a:t>
            </a:r>
            <a:r>
              <a:rPr lang="en-US" b="1" i="0" dirty="0">
                <a:solidFill>
                  <a:srgbClr val="C00000"/>
                </a:solidFill>
                <a:effectLst/>
                <a:latin typeface="Söhne"/>
              </a:rPr>
              <a:t>use it to influence the processing of future inputs. </a:t>
            </a:r>
            <a:r>
              <a:rPr lang="en-US" b="0" i="0" dirty="0">
                <a:solidFill>
                  <a:srgbClr val="0D0D0D"/>
                </a:solidFill>
                <a:effectLst/>
                <a:latin typeface="Söhne"/>
              </a:rPr>
              <a:t>This memory enables RNNs to capture long-range dependencies in sequential data and to produce contextually relevant outputs.</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Training and Learning</a:t>
            </a:r>
            <a:r>
              <a:rPr lang="en-US" b="0" i="0" dirty="0">
                <a:solidFill>
                  <a:srgbClr val="0D0D0D"/>
                </a:solidFill>
                <a:effectLst/>
                <a:latin typeface="Söhne"/>
              </a:rPr>
              <a:t>: Training RNNs involves </a:t>
            </a:r>
            <a:r>
              <a:rPr lang="en-US" b="1" i="0" dirty="0">
                <a:solidFill>
                  <a:srgbClr val="C00000"/>
                </a:solidFill>
                <a:effectLst/>
                <a:latin typeface="Söhne"/>
              </a:rPr>
              <a:t>optimizing their parameters </a:t>
            </a:r>
            <a:r>
              <a:rPr lang="en-US" b="0" i="0" dirty="0">
                <a:solidFill>
                  <a:srgbClr val="0D0D0D"/>
                </a:solidFill>
                <a:effectLst/>
                <a:latin typeface="Söhne"/>
              </a:rPr>
              <a:t>(e.g., weights and biases) to minimize a loss function, typically using backpropagation through time (BPTT). During training, </a:t>
            </a:r>
            <a:r>
              <a:rPr lang="en-US" b="1" i="0" dirty="0">
                <a:solidFill>
                  <a:srgbClr val="C00000"/>
                </a:solidFill>
                <a:effectLst/>
                <a:latin typeface="Söhne"/>
              </a:rPr>
              <a:t>gradients are computed not only with respect to the current time step but also with respect to previous time steps</a:t>
            </a:r>
            <a:r>
              <a:rPr lang="en-US" b="0" i="0" dirty="0">
                <a:solidFill>
                  <a:srgbClr val="0D0D0D"/>
                </a:solidFill>
                <a:effectLst/>
                <a:latin typeface="Söhne"/>
              </a:rPr>
              <a:t>, allowing the network to learn from its past experiences.</a:t>
            </a:r>
          </a:p>
        </p:txBody>
      </p:sp>
    </p:spTree>
    <p:extLst>
      <p:ext uri="{BB962C8B-B14F-4D97-AF65-F5344CB8AC3E}">
        <p14:creationId xmlns:p14="http://schemas.microsoft.com/office/powerpoint/2010/main" val="5950985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B0029-4C54-D49F-0C08-0646A04463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F8E6BB-DDA2-9381-568B-D6F70BD253FA}"/>
              </a:ext>
            </a:extLst>
          </p:cNvPr>
          <p:cNvSpPr txBox="1"/>
          <p:nvPr/>
        </p:nvSpPr>
        <p:spPr>
          <a:xfrm>
            <a:off x="530694" y="236753"/>
            <a:ext cx="10895772" cy="3754874"/>
          </a:xfrm>
          <a:prstGeom prst="rect">
            <a:avLst/>
          </a:prstGeom>
          <a:noFill/>
        </p:spPr>
        <p:txBody>
          <a:bodyPr wrap="square">
            <a:spAutoFit/>
          </a:bodyPr>
          <a:lstStyle/>
          <a:p>
            <a:r>
              <a:rPr lang="en-US" sz="2200" b="1" dirty="0">
                <a:solidFill>
                  <a:schemeClr val="accent1"/>
                </a:solidFill>
              </a:rPr>
              <a:t>Multi-layer Perceptron: (MLP)</a:t>
            </a:r>
          </a:p>
          <a:p>
            <a:pPr algn="l"/>
            <a:r>
              <a:rPr lang="en-US" b="0" i="0" dirty="0">
                <a:solidFill>
                  <a:srgbClr val="273239"/>
                </a:solidFill>
                <a:effectLst/>
                <a:latin typeface="Nunito" pitchFamily="2" charset="0"/>
              </a:rPr>
              <a:t>	</a:t>
            </a:r>
            <a:r>
              <a:rPr lang="en-US" b="0" i="0" dirty="0">
                <a:solidFill>
                  <a:srgbClr val="0D0D0D"/>
                </a:solidFill>
                <a:effectLst/>
                <a:latin typeface="Söhne"/>
              </a:rPr>
              <a:t>	In the context of artificial neural networks (ANNs), a perceptron is a </a:t>
            </a:r>
            <a:r>
              <a:rPr lang="en-US" b="1" i="0" dirty="0">
                <a:solidFill>
                  <a:srgbClr val="C00000"/>
                </a:solidFill>
                <a:effectLst/>
                <a:latin typeface="Söhne"/>
              </a:rPr>
              <a:t>computational unit </a:t>
            </a:r>
            <a:r>
              <a:rPr lang="en-US" b="1" i="0" dirty="0">
                <a:solidFill>
                  <a:srgbClr val="00B0F0"/>
                </a:solidFill>
                <a:effectLst/>
                <a:latin typeface="Söhne"/>
              </a:rPr>
              <a:t>that models a simplified version of a biological neuron's functionality.</a:t>
            </a:r>
          </a:p>
          <a:p>
            <a:pPr algn="l"/>
            <a:r>
              <a:rPr lang="en-US" b="0" i="0" dirty="0">
                <a:solidFill>
                  <a:srgbClr val="0D0D0D"/>
                </a:solidFill>
                <a:effectLst/>
                <a:latin typeface="Söhne"/>
              </a:rPr>
              <a:t>	It takes </a:t>
            </a:r>
            <a:r>
              <a:rPr lang="en-US" b="1" i="0" dirty="0">
                <a:solidFill>
                  <a:srgbClr val="C00000"/>
                </a:solidFill>
                <a:effectLst/>
                <a:latin typeface="Söhne"/>
              </a:rPr>
              <a:t>multiple input values</a:t>
            </a:r>
            <a:r>
              <a:rPr lang="en-US" b="0" i="0" dirty="0">
                <a:solidFill>
                  <a:srgbClr val="0D0D0D"/>
                </a:solidFill>
                <a:effectLst/>
                <a:latin typeface="Söhne"/>
              </a:rPr>
              <a:t>, </a:t>
            </a:r>
            <a:r>
              <a:rPr lang="en-US" b="1" i="0" dirty="0">
                <a:solidFill>
                  <a:srgbClr val="C00000"/>
                </a:solidFill>
                <a:effectLst/>
                <a:latin typeface="Söhne"/>
              </a:rPr>
              <a:t>multiplies each input by a corresponding weight</a:t>
            </a:r>
            <a:r>
              <a:rPr lang="en-US" b="0" i="0" dirty="0">
                <a:solidFill>
                  <a:srgbClr val="0D0D0D"/>
                </a:solidFill>
                <a:effectLst/>
                <a:latin typeface="Söhne"/>
              </a:rPr>
              <a:t>, </a:t>
            </a:r>
            <a:r>
              <a:rPr lang="en-US" b="1" i="0" dirty="0">
                <a:solidFill>
                  <a:srgbClr val="C00000"/>
                </a:solidFill>
                <a:effectLst/>
                <a:latin typeface="Söhne"/>
              </a:rPr>
              <a:t>sums up these weighted inputs</a:t>
            </a:r>
            <a:r>
              <a:rPr lang="en-US" b="0" i="0" dirty="0">
                <a:solidFill>
                  <a:srgbClr val="0D0D0D"/>
                </a:solidFill>
                <a:effectLst/>
                <a:latin typeface="Söhne"/>
              </a:rPr>
              <a:t>, applies an </a:t>
            </a:r>
            <a:r>
              <a:rPr lang="en-US" b="1" i="0" dirty="0">
                <a:solidFill>
                  <a:srgbClr val="C00000"/>
                </a:solidFill>
                <a:effectLst/>
                <a:latin typeface="Söhne"/>
              </a:rPr>
              <a:t>activation function</a:t>
            </a:r>
            <a:r>
              <a:rPr lang="en-US" b="0" i="0" dirty="0">
                <a:solidFill>
                  <a:srgbClr val="0D0D0D"/>
                </a:solidFill>
                <a:effectLst/>
                <a:latin typeface="Söhne"/>
              </a:rPr>
              <a:t>, and </a:t>
            </a:r>
            <a:r>
              <a:rPr lang="en-US" b="1" i="0" dirty="0">
                <a:solidFill>
                  <a:srgbClr val="C00000"/>
                </a:solidFill>
                <a:effectLst/>
                <a:latin typeface="Söhne"/>
              </a:rPr>
              <a:t>produces a single output</a:t>
            </a:r>
            <a:r>
              <a:rPr lang="en-US" b="0" i="0" dirty="0">
                <a:solidFill>
                  <a:srgbClr val="0D0D0D"/>
                </a:solidFill>
                <a:effectLst/>
                <a:latin typeface="Söhne"/>
              </a:rPr>
              <a:t>.</a:t>
            </a:r>
          </a:p>
          <a:p>
            <a:pPr algn="l"/>
            <a:r>
              <a:rPr lang="en-US" b="0" i="0" dirty="0">
                <a:solidFill>
                  <a:srgbClr val="0D0D0D"/>
                </a:solidFill>
                <a:effectLst/>
                <a:latin typeface="Söhne"/>
              </a:rPr>
              <a:t>	Perceptron's are typically </a:t>
            </a:r>
            <a:r>
              <a:rPr lang="en-US" b="1" i="0" dirty="0">
                <a:solidFill>
                  <a:srgbClr val="0D0D0D"/>
                </a:solidFill>
                <a:effectLst/>
                <a:latin typeface="Söhne"/>
              </a:rPr>
              <a:t>organized into layers within a neural network</a:t>
            </a:r>
            <a:r>
              <a:rPr lang="en-US" b="0" i="0" dirty="0">
                <a:solidFill>
                  <a:srgbClr val="0D0D0D"/>
                </a:solidFill>
                <a:effectLst/>
                <a:latin typeface="Söhne"/>
              </a:rPr>
              <a:t>, and </a:t>
            </a:r>
            <a:r>
              <a:rPr lang="en-US" b="1" i="0" dirty="0">
                <a:solidFill>
                  <a:schemeClr val="accent1">
                    <a:lumMod val="75000"/>
                  </a:schemeClr>
                </a:solidFill>
                <a:effectLst/>
                <a:latin typeface="Söhne"/>
              </a:rPr>
              <a:t>multiple </a:t>
            </a:r>
            <a:r>
              <a:rPr lang="en-US" b="1" i="0" dirty="0" err="1">
                <a:solidFill>
                  <a:schemeClr val="accent1">
                    <a:lumMod val="75000"/>
                  </a:schemeClr>
                </a:solidFill>
                <a:effectLst/>
                <a:latin typeface="Söhne"/>
              </a:rPr>
              <a:t>perceptrons</a:t>
            </a:r>
            <a:r>
              <a:rPr lang="en-US" b="1" i="0" dirty="0">
                <a:solidFill>
                  <a:schemeClr val="accent1">
                    <a:lumMod val="75000"/>
                  </a:schemeClr>
                </a:solidFill>
                <a:effectLst/>
                <a:latin typeface="Söhne"/>
              </a:rPr>
              <a:t> can be stacked together to form more complex architectures, such as multi-layer perceptron's (MLPs).</a:t>
            </a:r>
            <a:endParaRPr lang="en-US" b="0" i="0" dirty="0">
              <a:solidFill>
                <a:srgbClr val="273239"/>
              </a:solidFill>
              <a:effectLst/>
              <a:latin typeface="Nunito" pitchFamily="2" charset="0"/>
            </a:endParaRPr>
          </a:p>
          <a:p>
            <a:r>
              <a:rPr lang="en-US" dirty="0">
                <a:solidFill>
                  <a:srgbClr val="273239"/>
                </a:solidFill>
                <a:latin typeface="Nunito" pitchFamily="2" charset="0"/>
              </a:rPr>
              <a:t>	</a:t>
            </a:r>
            <a:r>
              <a:rPr lang="en-US" b="0" i="0" dirty="0">
                <a:solidFill>
                  <a:srgbClr val="273239"/>
                </a:solidFill>
                <a:effectLst/>
                <a:latin typeface="Söhne"/>
              </a:rPr>
              <a:t>A multi-layer perception is a neural network </a:t>
            </a:r>
            <a:r>
              <a:rPr lang="en-US" b="1" i="0" dirty="0">
                <a:solidFill>
                  <a:srgbClr val="C00000"/>
                </a:solidFill>
                <a:effectLst/>
                <a:latin typeface="Söhne"/>
              </a:rPr>
              <a:t>that has multiple layers</a:t>
            </a:r>
            <a:r>
              <a:rPr lang="en-US" b="0" i="0" dirty="0">
                <a:solidFill>
                  <a:srgbClr val="273239"/>
                </a:solidFill>
                <a:effectLst/>
                <a:latin typeface="Söhne"/>
              </a:rPr>
              <a:t>. To create a neural network we combine neurons together so that the outputs of some neurons are inputs of other neurons.</a:t>
            </a:r>
            <a:r>
              <a:rPr lang="en-US" dirty="0">
                <a:latin typeface="Söhne"/>
              </a:rPr>
              <a:t> </a:t>
            </a:r>
          </a:p>
          <a:p>
            <a:r>
              <a:rPr lang="en-US" dirty="0">
                <a:latin typeface="Söhne"/>
              </a:rPr>
              <a:t>	</a:t>
            </a:r>
            <a:r>
              <a:rPr lang="en-US" b="0" i="0" dirty="0">
                <a:solidFill>
                  <a:srgbClr val="273239"/>
                </a:solidFill>
                <a:effectLst/>
                <a:latin typeface="Söhne"/>
              </a:rPr>
              <a:t>A multi-layer perceptron has </a:t>
            </a:r>
            <a:r>
              <a:rPr lang="en-US" b="1" i="0" dirty="0">
                <a:solidFill>
                  <a:srgbClr val="00B0F0"/>
                </a:solidFill>
                <a:effectLst/>
                <a:latin typeface="Söhne"/>
              </a:rPr>
              <a:t>one input layer </a:t>
            </a:r>
            <a:r>
              <a:rPr lang="en-US" b="0" i="0" dirty="0">
                <a:solidFill>
                  <a:srgbClr val="273239"/>
                </a:solidFill>
                <a:effectLst/>
                <a:latin typeface="Söhne"/>
              </a:rPr>
              <a:t>and </a:t>
            </a:r>
            <a:r>
              <a:rPr lang="en-US" b="1" i="0" dirty="0">
                <a:solidFill>
                  <a:srgbClr val="00B0F0"/>
                </a:solidFill>
                <a:effectLst/>
                <a:latin typeface="Söhne"/>
              </a:rPr>
              <a:t>for each input</a:t>
            </a:r>
            <a:r>
              <a:rPr lang="en-US" b="0" i="0" dirty="0">
                <a:solidFill>
                  <a:srgbClr val="273239"/>
                </a:solidFill>
                <a:effectLst/>
                <a:latin typeface="Söhne"/>
              </a:rPr>
              <a:t>, </a:t>
            </a:r>
            <a:r>
              <a:rPr lang="en-US" b="1" i="0" dirty="0">
                <a:solidFill>
                  <a:srgbClr val="00B0F0"/>
                </a:solidFill>
                <a:effectLst/>
                <a:latin typeface="Söhne"/>
              </a:rPr>
              <a:t>there is one neuron</a:t>
            </a:r>
            <a:r>
              <a:rPr lang="en-US" b="0" i="0" dirty="0">
                <a:solidFill>
                  <a:srgbClr val="273239"/>
                </a:solidFill>
                <a:effectLst/>
                <a:latin typeface="Söhne"/>
              </a:rPr>
              <a:t>(or node), it </a:t>
            </a:r>
            <a:r>
              <a:rPr lang="en-US" b="1" i="0" dirty="0">
                <a:solidFill>
                  <a:srgbClr val="00B0F0"/>
                </a:solidFill>
                <a:effectLst/>
                <a:latin typeface="Söhne"/>
              </a:rPr>
              <a:t>has one output layer with a single node for each output </a:t>
            </a:r>
            <a:r>
              <a:rPr lang="en-US" b="0" i="0" dirty="0">
                <a:solidFill>
                  <a:srgbClr val="273239"/>
                </a:solidFill>
                <a:effectLst/>
                <a:latin typeface="Söhne"/>
              </a:rPr>
              <a:t>and it </a:t>
            </a:r>
            <a:r>
              <a:rPr lang="en-US" b="1" i="0" dirty="0">
                <a:solidFill>
                  <a:srgbClr val="00B0F0"/>
                </a:solidFill>
                <a:effectLst/>
                <a:latin typeface="Söhne"/>
              </a:rPr>
              <a:t>can have any number of hidden layers </a:t>
            </a:r>
            <a:r>
              <a:rPr lang="en-US" b="0" i="0" dirty="0">
                <a:solidFill>
                  <a:srgbClr val="273239"/>
                </a:solidFill>
                <a:effectLst/>
                <a:latin typeface="Söhne"/>
              </a:rPr>
              <a:t>and </a:t>
            </a:r>
            <a:r>
              <a:rPr lang="en-US" b="1" i="0" dirty="0">
                <a:solidFill>
                  <a:srgbClr val="00B0F0"/>
                </a:solidFill>
                <a:effectLst/>
                <a:latin typeface="Söhne"/>
              </a:rPr>
              <a:t>each hidden layer can have any number of nodes</a:t>
            </a:r>
            <a:r>
              <a:rPr lang="en-US" b="0" i="0" dirty="0">
                <a:solidFill>
                  <a:srgbClr val="273239"/>
                </a:solidFill>
                <a:effectLst/>
                <a:latin typeface="Söhne"/>
              </a:rPr>
              <a:t>. A schematic diagram of a Multi-Layer Perceptron (MLP) is depicted below.</a:t>
            </a:r>
          </a:p>
          <a:p>
            <a:endParaRPr lang="en-US" dirty="0"/>
          </a:p>
        </p:txBody>
      </p:sp>
      <p:pic>
        <p:nvPicPr>
          <p:cNvPr id="8194" name="Picture 2">
            <a:extLst>
              <a:ext uri="{FF2B5EF4-FFF2-40B4-BE49-F238E27FC236}">
                <a16:creationId xmlns:a16="http://schemas.microsoft.com/office/drawing/2014/main" id="{D60AD9AB-3FD7-9DFD-D3AA-0F49F427C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080" y="3703320"/>
            <a:ext cx="7477760" cy="315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83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8E529B-5B43-85DA-22C0-BC634068396C}"/>
              </a:ext>
            </a:extLst>
          </p:cNvPr>
          <p:cNvSpPr txBox="1"/>
          <p:nvPr/>
        </p:nvSpPr>
        <p:spPr>
          <a:xfrm>
            <a:off x="663437" y="490981"/>
            <a:ext cx="10865954" cy="3539430"/>
          </a:xfrm>
          <a:prstGeom prst="rect">
            <a:avLst/>
          </a:prstGeom>
          <a:noFill/>
        </p:spPr>
        <p:txBody>
          <a:bodyPr wrap="square">
            <a:spAutoFit/>
          </a:bodyPr>
          <a:lstStyle/>
          <a:p>
            <a:r>
              <a:rPr lang="en-US" sz="2400" b="1" dirty="0"/>
              <a:t>Important to Note:</a:t>
            </a:r>
          </a:p>
          <a:p>
            <a:r>
              <a:rPr lang="en-US" sz="2000" dirty="0"/>
              <a:t>	Let us consider two examples, say ‘predicting whether a </a:t>
            </a:r>
            <a:r>
              <a:rPr lang="en-US" sz="2000" dirty="0" err="1"/>
              <a:t>tumour</a:t>
            </a:r>
            <a:r>
              <a:rPr lang="en-US" sz="2000" dirty="0"/>
              <a:t> is malignant or benign’ and ‘price prediction in the domain of real estate? </a:t>
            </a:r>
            <a:r>
              <a:rPr lang="en-US" sz="2000" b="1" dirty="0">
                <a:solidFill>
                  <a:srgbClr val="C00000"/>
                </a:solidFill>
              </a:rPr>
              <a:t>Are these two problems same in nature?</a:t>
            </a:r>
            <a:r>
              <a:rPr lang="en-US" sz="2000" dirty="0"/>
              <a:t> The answer is ‘no’ It is true that both of them are problems related to prediction. However, for </a:t>
            </a:r>
            <a:r>
              <a:rPr lang="en-US" sz="2000" dirty="0" err="1"/>
              <a:t>tumour</a:t>
            </a:r>
            <a:r>
              <a:rPr lang="en-US" sz="2000" dirty="0"/>
              <a:t> prediction, we are trying to predict which </a:t>
            </a:r>
            <a:r>
              <a:rPr lang="en-US" sz="2000" b="1" dirty="0"/>
              <a:t>category or class</a:t>
            </a:r>
            <a:r>
              <a:rPr lang="en-US" sz="2000" dirty="0"/>
              <a:t>, i.e. ‘malignant’ or ‘benign’, an unknown input data related to </a:t>
            </a:r>
            <a:r>
              <a:rPr lang="en-US" sz="2000" dirty="0" err="1"/>
              <a:t>tumour</a:t>
            </a:r>
            <a:r>
              <a:rPr lang="en-US" sz="2000" dirty="0"/>
              <a:t> belongs to. In the other case, that is, for price prediction, we are trying to predict an </a:t>
            </a:r>
            <a:r>
              <a:rPr lang="en-US" sz="2000" b="1" dirty="0"/>
              <a:t>absolute value and not a class. </a:t>
            </a:r>
            <a:r>
              <a:rPr lang="en-US" sz="2000" dirty="0"/>
              <a:t>When we are trying to predict </a:t>
            </a:r>
            <a:r>
              <a:rPr lang="en-US" sz="2000" dirty="0">
                <a:solidFill>
                  <a:srgbClr val="C00000"/>
                </a:solidFill>
              </a:rPr>
              <a:t>a </a:t>
            </a:r>
            <a:r>
              <a:rPr lang="en-US" sz="2000" b="1" dirty="0">
                <a:solidFill>
                  <a:srgbClr val="C00000"/>
                </a:solidFill>
              </a:rPr>
              <a:t>categorical or nominal variable</a:t>
            </a:r>
            <a:r>
              <a:rPr lang="en-US" sz="2000" dirty="0"/>
              <a:t>, the problem is known as a classification problem. A classification problem is one where the output variable is a category such as ‘red’ or ‘blue’ or ‘malignant </a:t>
            </a:r>
            <a:r>
              <a:rPr lang="en-US" sz="2000" dirty="0" err="1"/>
              <a:t>tumour</a:t>
            </a:r>
            <a:r>
              <a:rPr lang="en-US" sz="2000" dirty="0"/>
              <a:t>’ or ‘benign </a:t>
            </a:r>
            <a:r>
              <a:rPr lang="en-US" sz="2000" dirty="0" err="1"/>
              <a:t>tumour</a:t>
            </a:r>
            <a:r>
              <a:rPr lang="en-US" sz="2000" dirty="0"/>
              <a:t>’ etc. Whereas when we are trying to predict a numerical variable such as ‘price’, ‘weight’, etc. the problem falls under the category of </a:t>
            </a:r>
            <a:r>
              <a:rPr lang="en-US" sz="2000" b="1" dirty="0">
                <a:solidFill>
                  <a:srgbClr val="C00000"/>
                </a:solidFill>
              </a:rPr>
              <a:t>regression</a:t>
            </a:r>
            <a:r>
              <a:rPr lang="en-US" sz="2000" dirty="0"/>
              <a:t>.</a:t>
            </a:r>
          </a:p>
        </p:txBody>
      </p:sp>
    </p:spTree>
    <p:extLst>
      <p:ext uri="{BB962C8B-B14F-4D97-AF65-F5344CB8AC3E}">
        <p14:creationId xmlns:p14="http://schemas.microsoft.com/office/powerpoint/2010/main" val="4352921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64533-DBA6-8B23-C3F6-3C8EBF0B3E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74DFD60-4FAA-3B8D-F61E-1078946820AA}"/>
              </a:ext>
            </a:extLst>
          </p:cNvPr>
          <p:cNvSpPr txBox="1"/>
          <p:nvPr/>
        </p:nvSpPr>
        <p:spPr>
          <a:xfrm>
            <a:off x="542178" y="333137"/>
            <a:ext cx="11151982" cy="5940088"/>
          </a:xfrm>
          <a:prstGeom prst="rect">
            <a:avLst/>
          </a:prstGeom>
          <a:noFill/>
        </p:spPr>
        <p:txBody>
          <a:bodyPr wrap="square">
            <a:spAutoFit/>
          </a:bodyPr>
          <a:lstStyle/>
          <a:p>
            <a:pPr algn="l" fontAlgn="base"/>
            <a:r>
              <a:rPr lang="en-US" sz="1900" b="0" i="0" dirty="0">
                <a:solidFill>
                  <a:srgbClr val="273239"/>
                </a:solidFill>
                <a:effectLst/>
                <a:latin typeface="Söhne"/>
              </a:rPr>
              <a:t>	In the multi-layer perceptron </a:t>
            </a:r>
            <a:r>
              <a:rPr lang="en-US" sz="1900" b="1" i="0" dirty="0">
                <a:solidFill>
                  <a:srgbClr val="273239"/>
                </a:solidFill>
                <a:effectLst/>
                <a:latin typeface="Söhne"/>
              </a:rPr>
              <a:t>diagram above</a:t>
            </a:r>
            <a:r>
              <a:rPr lang="en-US" sz="1900" b="0" i="0" dirty="0">
                <a:solidFill>
                  <a:srgbClr val="273239"/>
                </a:solidFill>
                <a:effectLst/>
                <a:latin typeface="Söhne"/>
              </a:rPr>
              <a:t>, we can see that </a:t>
            </a:r>
            <a:r>
              <a:rPr lang="en-US" sz="1900" b="1" i="0" dirty="0">
                <a:solidFill>
                  <a:srgbClr val="C00000"/>
                </a:solidFill>
                <a:effectLst/>
                <a:latin typeface="Söhne"/>
              </a:rPr>
              <a:t>there are three inputs and thus three input nodes </a:t>
            </a:r>
            <a:r>
              <a:rPr lang="en-US" sz="1900" b="0" i="0" dirty="0">
                <a:solidFill>
                  <a:srgbClr val="273239"/>
                </a:solidFill>
                <a:effectLst/>
                <a:latin typeface="Söhne"/>
              </a:rPr>
              <a:t>and the </a:t>
            </a:r>
            <a:r>
              <a:rPr lang="en-US" sz="1900" b="1" i="0" dirty="0">
                <a:solidFill>
                  <a:srgbClr val="C00000"/>
                </a:solidFill>
                <a:effectLst/>
                <a:latin typeface="Söhne"/>
              </a:rPr>
              <a:t>hidden layer has three nodes</a:t>
            </a:r>
            <a:r>
              <a:rPr lang="en-US" sz="1900" b="0" i="0" dirty="0">
                <a:solidFill>
                  <a:srgbClr val="273239"/>
                </a:solidFill>
                <a:effectLst/>
                <a:latin typeface="Söhne"/>
              </a:rPr>
              <a:t>. The output layer gives </a:t>
            </a:r>
            <a:r>
              <a:rPr lang="en-US" sz="1900" b="1" i="0" dirty="0">
                <a:solidFill>
                  <a:srgbClr val="C00000"/>
                </a:solidFill>
                <a:effectLst/>
                <a:latin typeface="Söhne"/>
              </a:rPr>
              <a:t>two outputs</a:t>
            </a:r>
            <a:r>
              <a:rPr lang="en-US" sz="1900" b="0" i="0" dirty="0">
                <a:solidFill>
                  <a:srgbClr val="273239"/>
                </a:solidFill>
                <a:effectLst/>
                <a:latin typeface="Söhne"/>
              </a:rPr>
              <a:t>, therefore there are two output nodes. The nodes in the input layer take input and forward it for further process, in the diagram above the nodes in the input layer forwards their output to each of the three nodes in the hidden layer, and in the same way, the </a:t>
            </a:r>
            <a:r>
              <a:rPr lang="en-US" sz="1900" b="1" i="0" dirty="0">
                <a:solidFill>
                  <a:srgbClr val="C00000"/>
                </a:solidFill>
                <a:effectLst/>
                <a:latin typeface="Söhne"/>
              </a:rPr>
              <a:t>hidden layer processes the information and passes it to the output layer</a:t>
            </a:r>
            <a:r>
              <a:rPr lang="en-US" sz="1900" b="0" i="0" dirty="0">
                <a:solidFill>
                  <a:srgbClr val="273239"/>
                </a:solidFill>
                <a:effectLst/>
                <a:latin typeface="Söhne"/>
              </a:rPr>
              <a:t>. </a:t>
            </a:r>
          </a:p>
          <a:p>
            <a:pPr algn="l" fontAlgn="base"/>
            <a:r>
              <a:rPr lang="en-US" sz="1900" b="0" i="0" dirty="0">
                <a:solidFill>
                  <a:srgbClr val="273239"/>
                </a:solidFill>
                <a:effectLst/>
                <a:latin typeface="Söhne"/>
              </a:rPr>
              <a:t>	</a:t>
            </a:r>
            <a:r>
              <a:rPr lang="en-US" sz="1900" b="1" i="0" dirty="0">
                <a:solidFill>
                  <a:srgbClr val="C00000"/>
                </a:solidFill>
                <a:effectLst/>
                <a:latin typeface="Söhne"/>
              </a:rPr>
              <a:t>Every node </a:t>
            </a:r>
            <a:r>
              <a:rPr lang="en-US" sz="1900" b="0" i="0" dirty="0">
                <a:solidFill>
                  <a:srgbClr val="273239"/>
                </a:solidFill>
                <a:effectLst/>
                <a:latin typeface="Söhne"/>
              </a:rPr>
              <a:t>in the multi-layer perception uses a </a:t>
            </a:r>
            <a:r>
              <a:rPr lang="en-US" sz="1900" b="1" i="0" dirty="0">
                <a:solidFill>
                  <a:srgbClr val="C00000"/>
                </a:solidFill>
                <a:effectLst/>
                <a:latin typeface="Söhne"/>
              </a:rPr>
              <a:t>sigmoid activation function</a:t>
            </a:r>
            <a:r>
              <a:rPr lang="en-US" sz="1900" b="0" i="0" dirty="0">
                <a:solidFill>
                  <a:srgbClr val="273239"/>
                </a:solidFill>
                <a:effectLst/>
                <a:latin typeface="Söhne"/>
              </a:rPr>
              <a:t>. The sigmoid activation function </a:t>
            </a:r>
            <a:r>
              <a:rPr lang="en-US" sz="1900" b="1" i="0" dirty="0">
                <a:solidFill>
                  <a:srgbClr val="C00000"/>
                </a:solidFill>
                <a:effectLst/>
                <a:latin typeface="Söhne"/>
              </a:rPr>
              <a:t>takes real values as input </a:t>
            </a:r>
            <a:r>
              <a:rPr lang="en-US" sz="1900" b="0" i="0" dirty="0">
                <a:solidFill>
                  <a:srgbClr val="273239"/>
                </a:solidFill>
                <a:effectLst/>
                <a:latin typeface="Söhne"/>
              </a:rPr>
              <a:t>and </a:t>
            </a:r>
            <a:r>
              <a:rPr lang="en-US" sz="1900" b="1" i="0" dirty="0">
                <a:solidFill>
                  <a:srgbClr val="C00000"/>
                </a:solidFill>
                <a:effectLst/>
                <a:latin typeface="Söhne"/>
              </a:rPr>
              <a:t>converts them to numbers between 0 and 1 </a:t>
            </a:r>
            <a:r>
              <a:rPr lang="en-US" sz="1900" b="0" i="0" dirty="0">
                <a:solidFill>
                  <a:srgbClr val="273239"/>
                </a:solidFill>
                <a:effectLst/>
                <a:latin typeface="Söhne"/>
              </a:rPr>
              <a:t>using the sigmoid formula.</a:t>
            </a:r>
          </a:p>
          <a:p>
            <a:r>
              <a:rPr lang="en-US" sz="1900" dirty="0">
                <a:solidFill>
                  <a:srgbClr val="273239"/>
                </a:solidFill>
                <a:latin typeface="Söhne"/>
              </a:rPr>
              <a:t>	</a:t>
            </a:r>
            <a:r>
              <a:rPr lang="en-US" sz="1900" dirty="0">
                <a:latin typeface="Söhne"/>
              </a:rPr>
              <a:t>	A basic perceptron works very successfully for data sets which </a:t>
            </a:r>
            <a:r>
              <a:rPr lang="en-US" sz="1900" b="1" dirty="0">
                <a:latin typeface="Söhne"/>
              </a:rPr>
              <a:t>possess linearly separable patterns</a:t>
            </a:r>
            <a:r>
              <a:rPr lang="en-US" sz="1900" dirty="0">
                <a:latin typeface="Söhne"/>
              </a:rPr>
              <a:t>. </a:t>
            </a:r>
            <a:r>
              <a:rPr lang="en-US" sz="1900" b="1" dirty="0">
                <a:solidFill>
                  <a:srgbClr val="C00000"/>
                </a:solidFill>
                <a:latin typeface="Söhne"/>
              </a:rPr>
              <a:t>This is the philosophy used to design the multi-layer perceptron model</a:t>
            </a:r>
            <a:r>
              <a:rPr lang="en-US" sz="1900" dirty="0">
                <a:latin typeface="Söhne"/>
              </a:rPr>
              <a:t>. </a:t>
            </a:r>
          </a:p>
          <a:p>
            <a:r>
              <a:rPr lang="en-US" sz="1900" dirty="0">
                <a:latin typeface="Söhne"/>
              </a:rPr>
              <a:t>The major highlights of this model are as follows: </a:t>
            </a:r>
          </a:p>
          <a:p>
            <a:pPr marL="342900" indent="-342900">
              <a:buAutoNum type="arabicPeriod"/>
            </a:pPr>
            <a:r>
              <a:rPr lang="en-US" sz="1900" dirty="0">
                <a:latin typeface="Söhne"/>
              </a:rPr>
              <a:t>The neural network contains </a:t>
            </a:r>
            <a:r>
              <a:rPr lang="en-US" sz="1900" b="1" dirty="0">
                <a:solidFill>
                  <a:srgbClr val="C00000"/>
                </a:solidFill>
                <a:latin typeface="Söhne"/>
              </a:rPr>
              <a:t>one or more intermediate layers </a:t>
            </a:r>
            <a:r>
              <a:rPr lang="en-US" sz="1900" dirty="0">
                <a:latin typeface="Söhne"/>
              </a:rPr>
              <a:t>between the input and the output nodes, which are </a:t>
            </a:r>
            <a:r>
              <a:rPr lang="en-US" sz="1900" b="1" dirty="0">
                <a:solidFill>
                  <a:srgbClr val="C00000"/>
                </a:solidFill>
                <a:latin typeface="Söhne"/>
              </a:rPr>
              <a:t>hidden from both input and output nodes. </a:t>
            </a:r>
          </a:p>
          <a:p>
            <a:pPr marL="342900" indent="-342900">
              <a:buAutoNum type="arabicPeriod"/>
            </a:pPr>
            <a:r>
              <a:rPr lang="en-US" sz="1900" dirty="0">
                <a:latin typeface="Söhne"/>
              </a:rPr>
              <a:t>Each neuron in the network includes a </a:t>
            </a:r>
            <a:r>
              <a:rPr lang="en-US" sz="1900" b="1" dirty="0">
                <a:solidFill>
                  <a:srgbClr val="C00000"/>
                </a:solidFill>
                <a:latin typeface="Söhne"/>
              </a:rPr>
              <a:t>non-linear activation function </a:t>
            </a:r>
            <a:r>
              <a:rPr lang="en-US" sz="1900" dirty="0">
                <a:latin typeface="Söhne"/>
              </a:rPr>
              <a:t>that is differentiable. </a:t>
            </a:r>
          </a:p>
          <a:p>
            <a:pPr marL="342900" indent="-342900">
              <a:buAutoNum type="arabicPeriod"/>
            </a:pPr>
            <a:r>
              <a:rPr lang="en-US" sz="1900" dirty="0">
                <a:latin typeface="Söhne"/>
              </a:rPr>
              <a:t>The </a:t>
            </a:r>
            <a:r>
              <a:rPr lang="en-US" sz="1900" b="1" dirty="0">
                <a:solidFill>
                  <a:srgbClr val="C00000"/>
                </a:solidFill>
                <a:latin typeface="Söhne"/>
              </a:rPr>
              <a:t>neurons in each layer are connected </a:t>
            </a:r>
            <a:r>
              <a:rPr lang="en-US" sz="1900" dirty="0">
                <a:latin typeface="Söhne"/>
              </a:rPr>
              <a:t>with </a:t>
            </a:r>
            <a:r>
              <a:rPr lang="en-US" sz="1900" b="1" dirty="0">
                <a:solidFill>
                  <a:srgbClr val="C00000"/>
                </a:solidFill>
                <a:latin typeface="Söhne"/>
              </a:rPr>
              <a:t>some or all the neurons in the previous layer</a:t>
            </a:r>
            <a:r>
              <a:rPr lang="en-US" sz="1900" dirty="0">
                <a:latin typeface="Söhne"/>
              </a:rPr>
              <a:t>. </a:t>
            </a:r>
          </a:p>
          <a:p>
            <a:endParaRPr lang="en-US" sz="1900" dirty="0">
              <a:latin typeface="Söhne"/>
            </a:endParaRPr>
          </a:p>
          <a:p>
            <a:r>
              <a:rPr lang="en-US" sz="1900" dirty="0">
                <a:latin typeface="Söhne"/>
              </a:rPr>
              <a:t>	The diagram in the figure below resembles a fully connected multi-layer perceptron with multiple hidden layers between the input and output layers. It is called </a:t>
            </a:r>
            <a:r>
              <a:rPr lang="en-US" sz="1900" b="1" dirty="0">
                <a:solidFill>
                  <a:srgbClr val="C00000"/>
                </a:solidFill>
                <a:latin typeface="Söhne"/>
              </a:rPr>
              <a:t>fully connected </a:t>
            </a:r>
            <a:r>
              <a:rPr lang="en-US" sz="1900" dirty="0">
                <a:latin typeface="Söhne"/>
              </a:rPr>
              <a:t>because any neuron in any layer of the perceptron is connected with all neurons (or input nodes in the case of the first hidden layer) in the previous layer. The signals flow from one layer to another layer </a:t>
            </a:r>
            <a:r>
              <a:rPr lang="en-US" sz="1900" b="1" dirty="0">
                <a:solidFill>
                  <a:srgbClr val="C00000"/>
                </a:solidFill>
                <a:latin typeface="Söhne"/>
              </a:rPr>
              <a:t>from left to right</a:t>
            </a:r>
            <a:r>
              <a:rPr lang="en-US" sz="1900" dirty="0">
                <a:latin typeface="Söhne"/>
              </a:rPr>
              <a:t>.</a:t>
            </a:r>
          </a:p>
          <a:p>
            <a:pPr algn="l" fontAlgn="base"/>
            <a:endParaRPr lang="en-US" sz="1900" b="0" i="0" dirty="0">
              <a:solidFill>
                <a:srgbClr val="273239"/>
              </a:solidFill>
              <a:effectLst/>
              <a:latin typeface="Söhne"/>
            </a:endParaRPr>
          </a:p>
        </p:txBody>
      </p:sp>
    </p:spTree>
    <p:extLst>
      <p:ext uri="{BB962C8B-B14F-4D97-AF65-F5344CB8AC3E}">
        <p14:creationId xmlns:p14="http://schemas.microsoft.com/office/powerpoint/2010/main" val="46901437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DA8FE-4A23-9639-B73F-E569FFE323E7}"/>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BF777936-F38D-6063-1D61-8E779770B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585" y="408836"/>
            <a:ext cx="11252255" cy="59005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568C77-758B-BCBA-667D-948D1245417E}"/>
              </a:ext>
            </a:extLst>
          </p:cNvPr>
          <p:cNvSpPr txBox="1"/>
          <p:nvPr/>
        </p:nvSpPr>
        <p:spPr>
          <a:xfrm>
            <a:off x="3449320" y="408836"/>
            <a:ext cx="5293360" cy="523220"/>
          </a:xfrm>
          <a:prstGeom prst="rect">
            <a:avLst/>
          </a:prstGeom>
          <a:noFill/>
        </p:spPr>
        <p:txBody>
          <a:bodyPr wrap="square">
            <a:spAutoFit/>
          </a:bodyPr>
          <a:lstStyle/>
          <a:p>
            <a:pPr algn="ctr"/>
            <a:r>
              <a:rPr lang="en-US" sz="2800" b="1" dirty="0"/>
              <a:t>Multi-layer Perceptron: (MLP)</a:t>
            </a:r>
          </a:p>
        </p:txBody>
      </p:sp>
    </p:spTree>
    <p:extLst>
      <p:ext uri="{BB962C8B-B14F-4D97-AF65-F5344CB8AC3E}">
        <p14:creationId xmlns:p14="http://schemas.microsoft.com/office/powerpoint/2010/main" val="40479328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DD58-E7E3-8F45-BF97-5F78D957274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E19A2DC-9D3B-F1BB-AEE6-BAF84304F3FC}"/>
              </a:ext>
            </a:extLst>
          </p:cNvPr>
          <p:cNvSpPr txBox="1"/>
          <p:nvPr/>
        </p:nvSpPr>
        <p:spPr>
          <a:xfrm>
            <a:off x="790216" y="1123355"/>
            <a:ext cx="10995384" cy="3539430"/>
          </a:xfrm>
          <a:prstGeom prst="rect">
            <a:avLst/>
          </a:prstGeom>
          <a:noFill/>
        </p:spPr>
        <p:txBody>
          <a:bodyPr wrap="square">
            <a:spAutoFit/>
          </a:bodyPr>
          <a:lstStyle/>
          <a:p>
            <a:r>
              <a:rPr lang="en-US" sz="2800" b="1" dirty="0"/>
              <a:t>Learning process in ANN: </a:t>
            </a:r>
          </a:p>
          <a:p>
            <a:r>
              <a:rPr lang="en-US" sz="2800" dirty="0"/>
              <a:t>	We need to understand what is learning in the context of ANNs. There are </a:t>
            </a:r>
            <a:r>
              <a:rPr lang="en-US" sz="2800" b="1" dirty="0">
                <a:solidFill>
                  <a:srgbClr val="C00000"/>
                </a:solidFill>
              </a:rPr>
              <a:t>four major aspects </a:t>
            </a:r>
            <a:r>
              <a:rPr lang="en-US" sz="2800" dirty="0"/>
              <a:t>which need to be decided: </a:t>
            </a:r>
          </a:p>
          <a:p>
            <a:pPr marL="971550" lvl="1" indent="-514350">
              <a:buFont typeface="+mj-lt"/>
              <a:buAutoNum type="arabicPeriod"/>
            </a:pPr>
            <a:r>
              <a:rPr lang="en-US" sz="2800" dirty="0"/>
              <a:t>The </a:t>
            </a:r>
            <a:r>
              <a:rPr lang="en-US" sz="2800" b="1" dirty="0">
                <a:solidFill>
                  <a:srgbClr val="0070C0"/>
                </a:solidFill>
              </a:rPr>
              <a:t>number of layers </a:t>
            </a:r>
            <a:r>
              <a:rPr lang="en-US" sz="2800" dirty="0"/>
              <a:t>in the network </a:t>
            </a:r>
          </a:p>
          <a:p>
            <a:pPr marL="971550" lvl="1" indent="-514350">
              <a:buFont typeface="+mj-lt"/>
              <a:buAutoNum type="arabicPeriod"/>
            </a:pPr>
            <a:r>
              <a:rPr lang="en-US" sz="2800" dirty="0"/>
              <a:t>The </a:t>
            </a:r>
            <a:r>
              <a:rPr lang="en-US" sz="2800" b="1" dirty="0">
                <a:solidFill>
                  <a:srgbClr val="0070C0"/>
                </a:solidFill>
              </a:rPr>
              <a:t>direction of signal flow </a:t>
            </a:r>
          </a:p>
          <a:p>
            <a:pPr marL="971550" lvl="1" indent="-514350">
              <a:buFont typeface="+mj-lt"/>
              <a:buAutoNum type="arabicPeriod"/>
            </a:pPr>
            <a:r>
              <a:rPr lang="en-US" sz="2800" dirty="0"/>
              <a:t>The </a:t>
            </a:r>
            <a:r>
              <a:rPr lang="en-US" sz="2800" b="1" dirty="0">
                <a:solidFill>
                  <a:srgbClr val="0070C0"/>
                </a:solidFill>
              </a:rPr>
              <a:t>number of nodes in each layer </a:t>
            </a:r>
          </a:p>
          <a:p>
            <a:pPr marL="971550" lvl="1" indent="-514350">
              <a:buFont typeface="+mj-lt"/>
              <a:buAutoNum type="arabicPeriod"/>
            </a:pPr>
            <a:r>
              <a:rPr lang="en-US" sz="2800" dirty="0"/>
              <a:t>The </a:t>
            </a:r>
            <a:r>
              <a:rPr lang="en-US" sz="2800" b="1" dirty="0">
                <a:solidFill>
                  <a:srgbClr val="0070C0"/>
                </a:solidFill>
              </a:rPr>
              <a:t>value of weights</a:t>
            </a:r>
            <a:r>
              <a:rPr lang="en-US" sz="2800" dirty="0"/>
              <a:t> attached with each interconnection between neurons </a:t>
            </a:r>
          </a:p>
        </p:txBody>
      </p:sp>
    </p:spTree>
    <p:extLst>
      <p:ext uri="{BB962C8B-B14F-4D97-AF65-F5344CB8AC3E}">
        <p14:creationId xmlns:p14="http://schemas.microsoft.com/office/powerpoint/2010/main" val="338788735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57CCA-A33E-63C9-DF6E-03C27F7139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21D0123-F248-3A45-94BD-7C5BA0787083}"/>
              </a:ext>
            </a:extLst>
          </p:cNvPr>
          <p:cNvSpPr txBox="1"/>
          <p:nvPr/>
        </p:nvSpPr>
        <p:spPr>
          <a:xfrm>
            <a:off x="633619" y="183445"/>
            <a:ext cx="10647293" cy="6309420"/>
          </a:xfrm>
          <a:prstGeom prst="rect">
            <a:avLst/>
          </a:prstGeom>
          <a:noFill/>
        </p:spPr>
        <p:txBody>
          <a:bodyPr wrap="square">
            <a:spAutoFit/>
          </a:bodyPr>
          <a:lstStyle/>
          <a:p>
            <a:pPr marL="342900" indent="-342900">
              <a:buAutoNum type="arabicPeriod"/>
            </a:pPr>
            <a:r>
              <a:rPr lang="en-US" sz="2000" b="1" dirty="0"/>
              <a:t>Number of Layers:</a:t>
            </a:r>
          </a:p>
          <a:p>
            <a:pPr lvl="1"/>
            <a:r>
              <a:rPr lang="en-US" dirty="0"/>
              <a:t>	As we have seen, a neural network may have a </a:t>
            </a:r>
            <a:r>
              <a:rPr lang="en-US" b="1" dirty="0">
                <a:solidFill>
                  <a:srgbClr val="C00000"/>
                </a:solidFill>
              </a:rPr>
              <a:t>single layer </a:t>
            </a:r>
            <a:r>
              <a:rPr lang="en-US" b="1" dirty="0"/>
              <a:t>or </a:t>
            </a:r>
            <a:r>
              <a:rPr lang="en-US" b="1" dirty="0">
                <a:solidFill>
                  <a:srgbClr val="C00000"/>
                </a:solidFill>
              </a:rPr>
              <a:t>multi-layer</a:t>
            </a:r>
            <a:r>
              <a:rPr lang="en-US" dirty="0"/>
              <a:t>. In the case of a single layer, a set of neurons in the input layer receives signal, i.e. a single feature per neuron, from the data set. The value of the feature is transformed by the activation function of the input neuron. The </a:t>
            </a:r>
            <a:r>
              <a:rPr lang="en-US" b="1" dirty="0">
                <a:solidFill>
                  <a:srgbClr val="C00000"/>
                </a:solidFill>
              </a:rPr>
              <a:t>signals processed by the neurons in the input layer</a:t>
            </a:r>
            <a:r>
              <a:rPr lang="en-US" dirty="0"/>
              <a:t> are then </a:t>
            </a:r>
            <a:r>
              <a:rPr lang="en-US" b="1" dirty="0">
                <a:solidFill>
                  <a:srgbClr val="C00000"/>
                </a:solidFill>
              </a:rPr>
              <a:t>forwarded to the neurons in the output layer</a:t>
            </a:r>
            <a:r>
              <a:rPr lang="en-US" dirty="0"/>
              <a:t>. The neurons in the </a:t>
            </a:r>
            <a:r>
              <a:rPr lang="en-US" b="1" dirty="0">
                <a:solidFill>
                  <a:srgbClr val="C00000"/>
                </a:solidFill>
              </a:rPr>
              <a:t>output layer use their own activation function to generate the final prediction. </a:t>
            </a:r>
          </a:p>
          <a:p>
            <a:pPr lvl="1"/>
            <a:r>
              <a:rPr lang="en-US" dirty="0"/>
              <a:t>	More complex networks may be designed with multiple hidden layers between the input layer and the output layer. Most of the multi-layer networks are </a:t>
            </a:r>
            <a:r>
              <a:rPr lang="en-US" b="1" dirty="0">
                <a:solidFill>
                  <a:srgbClr val="C00000"/>
                </a:solidFill>
              </a:rPr>
              <a:t>fully connected</a:t>
            </a:r>
            <a:r>
              <a:rPr lang="en-US" dirty="0"/>
              <a:t>.</a:t>
            </a:r>
          </a:p>
          <a:p>
            <a:pPr marL="800100" lvl="1" indent="-342900">
              <a:buAutoNum type="arabicPeriod"/>
            </a:pPr>
            <a:endParaRPr lang="en-US" dirty="0"/>
          </a:p>
          <a:p>
            <a:pPr marL="342900" indent="-342900">
              <a:buAutoNum type="arabicPeriod"/>
            </a:pPr>
            <a:r>
              <a:rPr lang="en-US" sz="2000" b="1" dirty="0"/>
              <a:t>Direction of signal flow: </a:t>
            </a:r>
          </a:p>
          <a:p>
            <a:pPr lvl="1"/>
            <a:r>
              <a:rPr lang="en-US" dirty="0"/>
              <a:t>	In certain networks, termed </a:t>
            </a:r>
            <a:r>
              <a:rPr lang="en-US" b="1" dirty="0"/>
              <a:t>as </a:t>
            </a:r>
            <a:r>
              <a:rPr lang="en-US" b="1" dirty="0">
                <a:solidFill>
                  <a:srgbClr val="C00000"/>
                </a:solidFill>
              </a:rPr>
              <a:t>feed forward networks</a:t>
            </a:r>
            <a:r>
              <a:rPr lang="en-US" dirty="0"/>
              <a:t>, </a:t>
            </a:r>
            <a:r>
              <a:rPr lang="en-US" b="1" dirty="0">
                <a:solidFill>
                  <a:srgbClr val="00B0F0"/>
                </a:solidFill>
              </a:rPr>
              <a:t>signal is always fed in one direction, </a:t>
            </a:r>
            <a:r>
              <a:rPr lang="en-US" dirty="0"/>
              <a:t>i.e. </a:t>
            </a:r>
            <a:r>
              <a:rPr lang="en-US" b="1" dirty="0">
                <a:solidFill>
                  <a:srgbClr val="00B0F0"/>
                </a:solidFill>
              </a:rPr>
              <a:t>from the input layer towards the output layer through the hidden layers</a:t>
            </a:r>
            <a:r>
              <a:rPr lang="en-US" dirty="0"/>
              <a:t>, if there is any. However, certain networks, such as the </a:t>
            </a:r>
            <a:r>
              <a:rPr lang="en-US" b="1" dirty="0">
                <a:solidFill>
                  <a:srgbClr val="C00000"/>
                </a:solidFill>
              </a:rPr>
              <a:t>recurrent network</a:t>
            </a:r>
            <a:r>
              <a:rPr lang="en-US" dirty="0"/>
              <a:t>, also allow signals to </a:t>
            </a:r>
            <a:r>
              <a:rPr lang="en-US" b="1" dirty="0">
                <a:solidFill>
                  <a:srgbClr val="00B0F0"/>
                </a:solidFill>
              </a:rPr>
              <a:t>travel from the output layer to the input layer</a:t>
            </a:r>
            <a:r>
              <a:rPr lang="en-US" dirty="0">
                <a:solidFill>
                  <a:srgbClr val="00B0F0"/>
                </a:solidFill>
              </a:rPr>
              <a:t>.</a:t>
            </a:r>
            <a:r>
              <a:rPr lang="en-US" dirty="0"/>
              <a:t> This is also an important consideration for </a:t>
            </a:r>
            <a:r>
              <a:rPr lang="en-US" b="1" dirty="0">
                <a:solidFill>
                  <a:srgbClr val="C00000"/>
                </a:solidFill>
              </a:rPr>
              <a:t>choosing the correct learning model</a:t>
            </a:r>
            <a:r>
              <a:rPr lang="en-US" dirty="0"/>
              <a:t>. </a:t>
            </a:r>
          </a:p>
          <a:p>
            <a:pPr lvl="1"/>
            <a:endParaRPr lang="en-US" sz="2000" b="1" dirty="0"/>
          </a:p>
          <a:p>
            <a:pPr marL="342900" indent="-342900">
              <a:buAutoNum type="arabicPeriod"/>
            </a:pPr>
            <a:r>
              <a:rPr lang="en-US" sz="2000" b="1" dirty="0"/>
              <a:t>Number of nodes in layers:</a:t>
            </a:r>
          </a:p>
          <a:p>
            <a:pPr lvl="1"/>
            <a:r>
              <a:rPr lang="en-US" dirty="0"/>
              <a:t>	In the case of a multi-layer network, the </a:t>
            </a:r>
            <a:r>
              <a:rPr lang="en-US" b="1" dirty="0">
                <a:solidFill>
                  <a:srgbClr val="C00000"/>
                </a:solidFill>
              </a:rPr>
              <a:t>number of nodes in each layer can </a:t>
            </a:r>
            <a:r>
              <a:rPr lang="en-US" dirty="0">
                <a:solidFill>
                  <a:srgbClr val="C00000"/>
                </a:solidFill>
              </a:rPr>
              <a:t>be </a:t>
            </a:r>
            <a:r>
              <a:rPr lang="en-US" b="1" dirty="0">
                <a:solidFill>
                  <a:srgbClr val="C00000"/>
                </a:solidFill>
              </a:rPr>
              <a:t>varied</a:t>
            </a:r>
            <a:r>
              <a:rPr lang="en-US" dirty="0"/>
              <a:t>. However, the number of nodes or neurons in the input layer is </a:t>
            </a:r>
            <a:r>
              <a:rPr lang="en-US" b="1" dirty="0"/>
              <a:t>equal to the </a:t>
            </a:r>
            <a:r>
              <a:rPr lang="en-US" b="1" dirty="0">
                <a:solidFill>
                  <a:srgbClr val="C00000"/>
                </a:solidFill>
              </a:rPr>
              <a:t>number of features </a:t>
            </a:r>
            <a:r>
              <a:rPr lang="en-US" b="1" dirty="0"/>
              <a:t>of the </a:t>
            </a:r>
            <a:r>
              <a:rPr lang="en-US" b="1" dirty="0">
                <a:solidFill>
                  <a:srgbClr val="C00000"/>
                </a:solidFill>
              </a:rPr>
              <a:t>input</a:t>
            </a:r>
            <a:r>
              <a:rPr lang="en-US" b="1" dirty="0"/>
              <a:t> </a:t>
            </a:r>
            <a:r>
              <a:rPr lang="en-US" b="1" dirty="0">
                <a:solidFill>
                  <a:srgbClr val="C00000"/>
                </a:solidFill>
              </a:rPr>
              <a:t>data</a:t>
            </a:r>
            <a:r>
              <a:rPr lang="en-US" b="1" dirty="0"/>
              <a:t> </a:t>
            </a:r>
            <a:r>
              <a:rPr lang="en-US" b="1" dirty="0">
                <a:solidFill>
                  <a:srgbClr val="C00000"/>
                </a:solidFill>
              </a:rPr>
              <a:t>set</a:t>
            </a:r>
            <a:r>
              <a:rPr lang="en-US" dirty="0"/>
              <a:t>. 	Similarly, the </a:t>
            </a:r>
            <a:r>
              <a:rPr lang="en-US" b="1" dirty="0">
                <a:solidFill>
                  <a:srgbClr val="00B0F0"/>
                </a:solidFill>
              </a:rPr>
              <a:t>number of output nodes </a:t>
            </a:r>
            <a:r>
              <a:rPr lang="en-US" dirty="0"/>
              <a:t>will depend on </a:t>
            </a:r>
            <a:r>
              <a:rPr lang="en-US" b="1" dirty="0">
                <a:solidFill>
                  <a:srgbClr val="00B0F0"/>
                </a:solidFill>
              </a:rPr>
              <a:t>possible outcomes, </a:t>
            </a:r>
            <a:r>
              <a:rPr lang="en-US" dirty="0"/>
              <a:t>e.g. number of classes in the case of supervised learning. So, the </a:t>
            </a:r>
            <a:r>
              <a:rPr lang="en-US" b="1" dirty="0">
                <a:solidFill>
                  <a:srgbClr val="C00000"/>
                </a:solidFill>
              </a:rPr>
              <a:t>number of nodes in each of the hidden layers </a:t>
            </a:r>
            <a:r>
              <a:rPr lang="en-US" dirty="0"/>
              <a:t>is to be </a:t>
            </a:r>
            <a:r>
              <a:rPr lang="en-US" b="1" dirty="0">
                <a:solidFill>
                  <a:srgbClr val="C00000"/>
                </a:solidFill>
              </a:rPr>
              <a:t>chosen by the user</a:t>
            </a:r>
            <a:r>
              <a:rPr lang="en-US" dirty="0"/>
              <a:t>. </a:t>
            </a:r>
            <a:r>
              <a:rPr lang="en-US" b="1" dirty="0">
                <a:solidFill>
                  <a:srgbClr val="00B050"/>
                </a:solidFill>
              </a:rPr>
              <a:t>A larger number of nodes in the hidden layer help in improving the performance. </a:t>
            </a:r>
            <a:r>
              <a:rPr lang="en-US" dirty="0"/>
              <a:t>However, too many nodes may result in overfitting as well as an increased computational expense. </a:t>
            </a:r>
          </a:p>
        </p:txBody>
      </p:sp>
    </p:spTree>
    <p:extLst>
      <p:ext uri="{BB962C8B-B14F-4D97-AF65-F5344CB8AC3E}">
        <p14:creationId xmlns:p14="http://schemas.microsoft.com/office/powerpoint/2010/main" val="382274359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2A31C-899E-8F78-1A10-2E9E86C61D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6FDBEA-7D46-8619-6C64-18B62C5362E0}"/>
              </a:ext>
            </a:extLst>
          </p:cNvPr>
          <p:cNvSpPr txBox="1"/>
          <p:nvPr/>
        </p:nvSpPr>
        <p:spPr>
          <a:xfrm>
            <a:off x="275809" y="541974"/>
            <a:ext cx="11005103" cy="3477875"/>
          </a:xfrm>
          <a:prstGeom prst="rect">
            <a:avLst/>
          </a:prstGeom>
          <a:noFill/>
        </p:spPr>
        <p:txBody>
          <a:bodyPr wrap="square">
            <a:spAutoFit/>
          </a:bodyPr>
          <a:lstStyle/>
          <a:p>
            <a:pPr lvl="1"/>
            <a:r>
              <a:rPr lang="en-US" sz="2000" b="1" dirty="0"/>
              <a:t>4. Weight of interconnection between neurons:</a:t>
            </a:r>
          </a:p>
          <a:p>
            <a:pPr lvl="1"/>
            <a:r>
              <a:rPr lang="en-US" sz="2000" dirty="0"/>
              <a:t> 	</a:t>
            </a:r>
            <a:r>
              <a:rPr lang="en-US" sz="2000" b="1" dirty="0"/>
              <a:t>Deciding the </a:t>
            </a:r>
            <a:r>
              <a:rPr lang="en-US" sz="2000" b="1" dirty="0">
                <a:solidFill>
                  <a:srgbClr val="C00000"/>
                </a:solidFill>
              </a:rPr>
              <a:t>value of weights </a:t>
            </a:r>
            <a:r>
              <a:rPr lang="en-US" sz="2000" b="1" dirty="0"/>
              <a:t>attached with each </a:t>
            </a:r>
            <a:r>
              <a:rPr lang="en-US" sz="2000" b="1" dirty="0">
                <a:solidFill>
                  <a:srgbClr val="C00000"/>
                </a:solidFill>
              </a:rPr>
              <a:t>interconnection between neurons </a:t>
            </a:r>
            <a:r>
              <a:rPr lang="en-US" sz="2000" b="1" dirty="0"/>
              <a:t>so that a specific learning problem can be solved </a:t>
            </a:r>
            <a:r>
              <a:rPr lang="en-US" sz="2000" b="1" dirty="0">
                <a:solidFill>
                  <a:srgbClr val="C00000"/>
                </a:solidFill>
              </a:rPr>
              <a:t>correctly is quite a difficult problem by itself</a:t>
            </a:r>
            <a:r>
              <a:rPr lang="en-US" sz="2000" dirty="0">
                <a:solidFill>
                  <a:srgbClr val="C00000"/>
                </a:solidFill>
              </a:rPr>
              <a:t>.</a:t>
            </a:r>
            <a:r>
              <a:rPr lang="en-US" sz="2000" dirty="0"/>
              <a:t> </a:t>
            </a:r>
          </a:p>
          <a:p>
            <a:pPr lvl="1"/>
            <a:r>
              <a:rPr lang="en-US" sz="2000" dirty="0"/>
              <a:t>	For solving a learning problem using ANN, we can start with a set of values for the synaptic weights and </a:t>
            </a:r>
            <a:r>
              <a:rPr lang="en-US" sz="2000" b="1" dirty="0">
                <a:solidFill>
                  <a:srgbClr val="C00000"/>
                </a:solidFill>
              </a:rPr>
              <a:t>keep doing changes </a:t>
            </a:r>
            <a:r>
              <a:rPr lang="en-US" sz="2000" dirty="0"/>
              <a:t>to those values in </a:t>
            </a:r>
            <a:r>
              <a:rPr lang="en-US" sz="2000" b="1" dirty="0">
                <a:solidFill>
                  <a:srgbClr val="C00000"/>
                </a:solidFill>
              </a:rPr>
              <a:t>multiple iterations</a:t>
            </a:r>
            <a:r>
              <a:rPr lang="en-US" sz="2000" dirty="0"/>
              <a:t>. In the case of supervised learning, the objective to be pursued is to reduce the number of misclassifications. Ideally, the iterations for making changes in weight values should be continued </a:t>
            </a:r>
            <a:r>
              <a:rPr lang="en-US" sz="2000" b="1" dirty="0">
                <a:solidFill>
                  <a:srgbClr val="C00000"/>
                </a:solidFill>
              </a:rPr>
              <a:t>till there is no misclassification. </a:t>
            </a:r>
          </a:p>
          <a:p>
            <a:pPr lvl="1"/>
            <a:r>
              <a:rPr lang="en-US" sz="2000" dirty="0"/>
              <a:t>	However, in practice, such a stopping criterion may not be possible to achieve. Practical stopping criteria maybe the rate of misclassification less than a specific threshold value, say 1%, or the maximum number. This may become a bigger problem when the number of interconnections and hence the number of weights keeps increasing.</a:t>
            </a:r>
          </a:p>
        </p:txBody>
      </p:sp>
    </p:spTree>
    <p:extLst>
      <p:ext uri="{BB962C8B-B14F-4D97-AF65-F5344CB8AC3E}">
        <p14:creationId xmlns:p14="http://schemas.microsoft.com/office/powerpoint/2010/main" val="7680435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BD59-6093-6071-5CDA-DEA852B6B2E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22C0E7-81E5-A2C1-1FA9-6A952DA517C6}"/>
              </a:ext>
            </a:extLst>
          </p:cNvPr>
          <p:cNvSpPr txBox="1"/>
          <p:nvPr/>
        </p:nvSpPr>
        <p:spPr>
          <a:xfrm>
            <a:off x="528844" y="289071"/>
            <a:ext cx="11134311" cy="5970865"/>
          </a:xfrm>
          <a:prstGeom prst="rect">
            <a:avLst/>
          </a:prstGeom>
          <a:noFill/>
        </p:spPr>
        <p:txBody>
          <a:bodyPr wrap="square">
            <a:spAutoFit/>
          </a:bodyPr>
          <a:lstStyle/>
          <a:p>
            <a:r>
              <a:rPr lang="en-US" sz="2200" b="1" i="0" dirty="0">
                <a:solidFill>
                  <a:srgbClr val="00B050"/>
                </a:solidFill>
                <a:effectLst/>
                <a:latin typeface="Söhne"/>
              </a:rPr>
              <a:t>Backpropagation :</a:t>
            </a:r>
          </a:p>
          <a:p>
            <a:r>
              <a:rPr lang="en-US" b="0" i="0" dirty="0">
                <a:solidFill>
                  <a:srgbClr val="0D0D0D"/>
                </a:solidFill>
                <a:effectLst/>
                <a:latin typeface="Söhne"/>
              </a:rPr>
              <a:t>	Backpropagation is a </a:t>
            </a:r>
            <a:r>
              <a:rPr lang="en-US" b="1" i="0" dirty="0">
                <a:solidFill>
                  <a:srgbClr val="C00000"/>
                </a:solidFill>
                <a:effectLst/>
                <a:latin typeface="Söhne"/>
              </a:rPr>
              <a:t>fundamental algorithm used for training </a:t>
            </a:r>
            <a:r>
              <a:rPr lang="en-US" b="0" i="0" dirty="0">
                <a:solidFill>
                  <a:srgbClr val="0D0D0D"/>
                </a:solidFill>
                <a:effectLst/>
                <a:latin typeface="Söhne"/>
              </a:rPr>
              <a:t>artificial neural networks, including </a:t>
            </a:r>
            <a:r>
              <a:rPr lang="en-US" b="1" i="0" dirty="0">
                <a:solidFill>
                  <a:srgbClr val="00B0F0"/>
                </a:solidFill>
                <a:effectLst/>
                <a:latin typeface="Söhne"/>
              </a:rPr>
              <a:t>Multi-layer</a:t>
            </a:r>
            <a:r>
              <a:rPr lang="en-US" b="1" i="0" dirty="0">
                <a:solidFill>
                  <a:srgbClr val="0D0D0D"/>
                </a:solidFill>
                <a:effectLst/>
                <a:latin typeface="Söhne"/>
              </a:rPr>
              <a:t> </a:t>
            </a:r>
            <a:r>
              <a:rPr lang="en-US" b="1" i="0" dirty="0">
                <a:solidFill>
                  <a:srgbClr val="00B0F0"/>
                </a:solidFill>
                <a:effectLst/>
                <a:latin typeface="Söhne"/>
              </a:rPr>
              <a:t>Perceptron’s</a:t>
            </a:r>
            <a:r>
              <a:rPr lang="en-US" b="0" i="0" dirty="0">
                <a:solidFill>
                  <a:srgbClr val="0D0D0D"/>
                </a:solidFill>
                <a:effectLst/>
                <a:latin typeface="Söhne"/>
              </a:rPr>
              <a:t> and </a:t>
            </a:r>
            <a:r>
              <a:rPr lang="en-US" b="1" i="0" dirty="0">
                <a:solidFill>
                  <a:srgbClr val="00B0F0"/>
                </a:solidFill>
                <a:effectLst/>
                <a:latin typeface="Söhne"/>
              </a:rPr>
              <a:t>other</a:t>
            </a:r>
            <a:r>
              <a:rPr lang="en-US" b="0" i="0" dirty="0">
                <a:solidFill>
                  <a:srgbClr val="0D0D0D"/>
                </a:solidFill>
                <a:effectLst/>
                <a:latin typeface="Söhne"/>
              </a:rPr>
              <a:t> </a:t>
            </a:r>
            <a:r>
              <a:rPr lang="en-US" b="1" i="0" dirty="0">
                <a:solidFill>
                  <a:srgbClr val="00B0F0"/>
                </a:solidFill>
                <a:effectLst/>
                <a:latin typeface="Söhne"/>
              </a:rPr>
              <a:t>deep learning models</a:t>
            </a:r>
            <a:r>
              <a:rPr lang="en-US" b="0" i="0" dirty="0">
                <a:solidFill>
                  <a:srgbClr val="0D0D0D"/>
                </a:solidFill>
                <a:effectLst/>
                <a:latin typeface="Söhne"/>
              </a:rPr>
              <a:t>. </a:t>
            </a:r>
          </a:p>
          <a:p>
            <a:r>
              <a:rPr lang="en-US" dirty="0">
                <a:solidFill>
                  <a:srgbClr val="0D0D0D"/>
                </a:solidFill>
                <a:latin typeface="Söhne"/>
              </a:rPr>
              <a:t>	</a:t>
            </a:r>
            <a:r>
              <a:rPr lang="en-US" dirty="0"/>
              <a:t> In 1986, an </a:t>
            </a:r>
            <a:r>
              <a:rPr lang="en-US" b="1" dirty="0">
                <a:solidFill>
                  <a:srgbClr val="C00000"/>
                </a:solidFill>
              </a:rPr>
              <a:t>efficient method of training an ANN was discovered</a:t>
            </a:r>
            <a:r>
              <a:rPr lang="en-US" dirty="0"/>
              <a:t>. In this method, errors, i.e. </a:t>
            </a:r>
            <a:r>
              <a:rPr lang="en-US" b="1" dirty="0">
                <a:solidFill>
                  <a:schemeClr val="accent6">
                    <a:lumMod val="75000"/>
                  </a:schemeClr>
                </a:solidFill>
              </a:rPr>
              <a:t>difference in output values of the output layer and the expected values,</a:t>
            </a:r>
            <a:r>
              <a:rPr lang="en-US" dirty="0"/>
              <a:t> are </a:t>
            </a:r>
            <a:r>
              <a:rPr lang="en-US" b="1" dirty="0">
                <a:solidFill>
                  <a:srgbClr val="C00000"/>
                </a:solidFill>
              </a:rPr>
              <a:t>propagated back </a:t>
            </a:r>
            <a:r>
              <a:rPr lang="en-US" dirty="0"/>
              <a:t>from the </a:t>
            </a:r>
            <a:r>
              <a:rPr lang="en-US" b="1" dirty="0"/>
              <a:t>output layer to the preceding layers</a:t>
            </a:r>
            <a:r>
              <a:rPr lang="en-US" dirty="0"/>
              <a:t>. Hence, the algorithm implementing this method is </a:t>
            </a:r>
            <a:r>
              <a:rPr lang="en-US" b="1" dirty="0">
                <a:solidFill>
                  <a:srgbClr val="C00000"/>
                </a:solidFill>
              </a:rPr>
              <a:t>known as backpropagation</a:t>
            </a:r>
            <a:r>
              <a:rPr lang="en-US" dirty="0"/>
              <a:t>, i.e. </a:t>
            </a:r>
            <a:r>
              <a:rPr lang="en-US" b="1" dirty="0"/>
              <a:t>propagating the errors backward to the preceding layers. </a:t>
            </a:r>
          </a:p>
          <a:p>
            <a:r>
              <a:rPr lang="en-US" b="1" dirty="0"/>
              <a:t>	</a:t>
            </a:r>
            <a:r>
              <a:rPr lang="en-US" dirty="0"/>
              <a:t>The backpropagation algorithm is </a:t>
            </a:r>
            <a:r>
              <a:rPr lang="en-US" b="1" dirty="0">
                <a:solidFill>
                  <a:srgbClr val="C00000"/>
                </a:solidFill>
              </a:rPr>
              <a:t>applicable for multi-layer feed forward networks</a:t>
            </a:r>
            <a:r>
              <a:rPr lang="en-US" dirty="0"/>
              <a:t>. It is a supervised learning algorithm which </a:t>
            </a:r>
            <a:r>
              <a:rPr lang="en-US" b="1" dirty="0">
                <a:solidFill>
                  <a:srgbClr val="00B0F0"/>
                </a:solidFill>
              </a:rPr>
              <a:t>continues adjusting the weights of the connected neurons with an objective to reduce the deviation of the output signal from the target output. </a:t>
            </a:r>
          </a:p>
          <a:p>
            <a:r>
              <a:rPr lang="en-US" dirty="0"/>
              <a:t>	This algorithm consists of multiple iterations, also known as </a:t>
            </a:r>
            <a:r>
              <a:rPr lang="en-US" b="1" dirty="0">
                <a:solidFill>
                  <a:srgbClr val="C00000"/>
                </a:solidFill>
              </a:rPr>
              <a:t>epochs</a:t>
            </a:r>
            <a:r>
              <a:rPr lang="en-US" dirty="0"/>
              <a:t>. </a:t>
            </a:r>
          </a:p>
          <a:p>
            <a:r>
              <a:rPr lang="en-US" b="1" dirty="0">
                <a:solidFill>
                  <a:srgbClr val="00B050"/>
                </a:solidFill>
              </a:rPr>
              <a:t>Each epoch consists of two phases — </a:t>
            </a:r>
          </a:p>
          <a:p>
            <a:pPr marL="342900" indent="-342900">
              <a:buAutoNum type="arabicPeriod"/>
            </a:pPr>
            <a:r>
              <a:rPr lang="en-US" b="1" dirty="0">
                <a:solidFill>
                  <a:srgbClr val="C00000"/>
                </a:solidFill>
              </a:rPr>
              <a:t>A forward phase </a:t>
            </a:r>
            <a:r>
              <a:rPr lang="en-US" dirty="0"/>
              <a:t>in which the </a:t>
            </a:r>
            <a:r>
              <a:rPr lang="en-US" b="1" dirty="0">
                <a:solidFill>
                  <a:srgbClr val="0070C0"/>
                </a:solidFill>
              </a:rPr>
              <a:t>signals flow from the neurons in the input layer to the neurons in the output layer through the hidden layers</a:t>
            </a:r>
            <a:r>
              <a:rPr lang="en-US" dirty="0"/>
              <a:t>. The weights of the interconnections and activation functions are used during the flow. In the output layer, the </a:t>
            </a:r>
            <a:r>
              <a:rPr lang="en-US" b="1" dirty="0"/>
              <a:t>output signals are generated</a:t>
            </a:r>
            <a:r>
              <a:rPr lang="en-US" dirty="0"/>
              <a:t>. </a:t>
            </a:r>
          </a:p>
          <a:p>
            <a:pPr marL="342900" indent="-342900">
              <a:buAutoNum type="arabicPeriod"/>
            </a:pPr>
            <a:r>
              <a:rPr lang="en-US" b="1" dirty="0">
                <a:solidFill>
                  <a:srgbClr val="C00000"/>
                </a:solidFill>
              </a:rPr>
              <a:t>A backward phase </a:t>
            </a:r>
            <a:r>
              <a:rPr lang="en-US" b="1" dirty="0"/>
              <a:t>in which the </a:t>
            </a:r>
            <a:r>
              <a:rPr lang="en-US" b="1" dirty="0">
                <a:solidFill>
                  <a:srgbClr val="0070C0"/>
                </a:solidFill>
              </a:rPr>
              <a:t>output signal is compared with the expected value</a:t>
            </a:r>
            <a:r>
              <a:rPr lang="en-US" dirty="0">
                <a:solidFill>
                  <a:srgbClr val="0070C0"/>
                </a:solidFill>
              </a:rPr>
              <a:t>. </a:t>
            </a:r>
            <a:r>
              <a:rPr lang="en-US" b="1" dirty="0">
                <a:solidFill>
                  <a:srgbClr val="C00000"/>
                </a:solidFill>
              </a:rPr>
              <a:t>The computed errors are propagated backwards from the output to the preceding layers.</a:t>
            </a:r>
            <a:r>
              <a:rPr lang="en-US" dirty="0"/>
              <a:t> The errors propagated back are </a:t>
            </a:r>
            <a:r>
              <a:rPr lang="en-US" b="1" dirty="0">
                <a:solidFill>
                  <a:srgbClr val="00B0F0"/>
                </a:solidFill>
              </a:rPr>
              <a:t>used to adjust the interconnection weights between the layers.</a:t>
            </a:r>
          </a:p>
          <a:p>
            <a:endParaRPr lang="en-US" dirty="0"/>
          </a:p>
          <a:p>
            <a:r>
              <a:rPr lang="en-US" dirty="0"/>
              <a:t>	The iterations continue till a </a:t>
            </a:r>
            <a:r>
              <a:rPr lang="en-US" b="1" dirty="0">
                <a:solidFill>
                  <a:srgbClr val="C00000"/>
                </a:solidFill>
              </a:rPr>
              <a:t>stopping criterion is reached</a:t>
            </a:r>
            <a:r>
              <a:rPr lang="en-US" dirty="0"/>
              <a:t>. The figure below depicts a reasonably simplified version of the backpropagation algorithm.</a:t>
            </a:r>
          </a:p>
        </p:txBody>
      </p:sp>
    </p:spTree>
    <p:extLst>
      <p:ext uri="{BB962C8B-B14F-4D97-AF65-F5344CB8AC3E}">
        <p14:creationId xmlns:p14="http://schemas.microsoft.com/office/powerpoint/2010/main" val="163293653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36BD8-9262-39B7-56E6-ABFB8BC17ACB}"/>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008AB3C5-BCC1-A7D3-DA01-363B00FFF433}"/>
              </a:ext>
            </a:extLst>
          </p:cNvPr>
          <p:cNvGrpSpPr/>
          <p:nvPr/>
        </p:nvGrpSpPr>
        <p:grpSpPr>
          <a:xfrm>
            <a:off x="0" y="0"/>
            <a:ext cx="12215829" cy="6858000"/>
            <a:chOff x="0" y="0"/>
            <a:chExt cx="12215829" cy="6858000"/>
          </a:xfrm>
        </p:grpSpPr>
        <p:pic>
          <p:nvPicPr>
            <p:cNvPr id="4" name="Picture 4">
              <a:extLst>
                <a:ext uri="{FF2B5EF4-FFF2-40B4-BE49-F238E27FC236}">
                  <a16:creationId xmlns:a16="http://schemas.microsoft.com/office/drawing/2014/main" id="{5D601498-E054-B895-EE18-7ADBB6595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5096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62657D8-76A1-41D1-0C20-1D402851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896" y="0"/>
              <a:ext cx="1562235" cy="1478408"/>
            </a:xfrm>
            <a:prstGeom prst="rect">
              <a:avLst/>
            </a:prstGeom>
          </p:spPr>
        </p:pic>
        <p:pic>
          <p:nvPicPr>
            <p:cNvPr id="6" name="Picture 5">
              <a:extLst>
                <a:ext uri="{FF2B5EF4-FFF2-40B4-BE49-F238E27FC236}">
                  <a16:creationId xmlns:a16="http://schemas.microsoft.com/office/drawing/2014/main" id="{3C6EB12C-E14C-E933-334A-3DC191660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131" y="11758"/>
              <a:ext cx="1562235" cy="1478408"/>
            </a:xfrm>
            <a:prstGeom prst="rect">
              <a:avLst/>
            </a:prstGeom>
          </p:spPr>
        </p:pic>
        <p:pic>
          <p:nvPicPr>
            <p:cNvPr id="7" name="Picture 6">
              <a:extLst>
                <a:ext uri="{FF2B5EF4-FFF2-40B4-BE49-F238E27FC236}">
                  <a16:creationId xmlns:a16="http://schemas.microsoft.com/office/drawing/2014/main" id="{43520379-1032-9722-ACEB-229EDB91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896" y="1472107"/>
              <a:ext cx="1562235" cy="1478408"/>
            </a:xfrm>
            <a:prstGeom prst="rect">
              <a:avLst/>
            </a:prstGeom>
          </p:spPr>
        </p:pic>
        <p:pic>
          <p:nvPicPr>
            <p:cNvPr id="8" name="Picture 7">
              <a:extLst>
                <a:ext uri="{FF2B5EF4-FFF2-40B4-BE49-F238E27FC236}">
                  <a16:creationId xmlns:a16="http://schemas.microsoft.com/office/drawing/2014/main" id="{FDF92FF6-6837-51FE-0844-F369233CB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131" y="1483865"/>
              <a:ext cx="1562235" cy="1478408"/>
            </a:xfrm>
            <a:prstGeom prst="rect">
              <a:avLst/>
            </a:prstGeom>
          </p:spPr>
        </p:pic>
        <p:pic>
          <p:nvPicPr>
            <p:cNvPr id="9" name="Picture 8">
              <a:extLst>
                <a:ext uri="{FF2B5EF4-FFF2-40B4-BE49-F238E27FC236}">
                  <a16:creationId xmlns:a16="http://schemas.microsoft.com/office/drawing/2014/main" id="{4AB776C6-ADEB-A31A-A9A9-9B450258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366" y="11758"/>
              <a:ext cx="1702634" cy="1478408"/>
            </a:xfrm>
            <a:prstGeom prst="rect">
              <a:avLst/>
            </a:prstGeom>
          </p:spPr>
        </p:pic>
        <p:pic>
          <p:nvPicPr>
            <p:cNvPr id="10" name="Picture 9">
              <a:extLst>
                <a:ext uri="{FF2B5EF4-FFF2-40B4-BE49-F238E27FC236}">
                  <a16:creationId xmlns:a16="http://schemas.microsoft.com/office/drawing/2014/main" id="{9555BDC5-2CA2-4B9E-CE7C-7E10FB8FA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366" y="1493804"/>
              <a:ext cx="1702634" cy="1478408"/>
            </a:xfrm>
            <a:prstGeom prst="rect">
              <a:avLst/>
            </a:prstGeom>
          </p:spPr>
        </p:pic>
        <p:sp>
          <p:nvSpPr>
            <p:cNvPr id="3" name="TextBox 2">
              <a:extLst>
                <a:ext uri="{FF2B5EF4-FFF2-40B4-BE49-F238E27FC236}">
                  <a16:creationId xmlns:a16="http://schemas.microsoft.com/office/drawing/2014/main" id="{694EF4BF-812E-0D94-2CFA-62FC1842CAE0}"/>
                </a:ext>
              </a:extLst>
            </p:cNvPr>
            <p:cNvSpPr txBox="1"/>
            <p:nvPr/>
          </p:nvSpPr>
          <p:spPr>
            <a:xfrm>
              <a:off x="5121842" y="381128"/>
              <a:ext cx="6096000" cy="769441"/>
            </a:xfrm>
            <a:prstGeom prst="rect">
              <a:avLst/>
            </a:prstGeom>
            <a:noFill/>
          </p:spPr>
          <p:txBody>
            <a:bodyPr wrap="square">
              <a:spAutoFit/>
            </a:bodyPr>
            <a:lstStyle/>
            <a:p>
              <a:r>
                <a:rPr lang="en-US" sz="2200" b="1" dirty="0">
                  <a:solidFill>
                    <a:srgbClr val="00B050"/>
                  </a:solidFill>
                </a:rPr>
                <a:t>Simplified version of the Backpropagation Algorithm.</a:t>
              </a:r>
            </a:p>
          </p:txBody>
        </p:sp>
        <p:pic>
          <p:nvPicPr>
            <p:cNvPr id="11" name="Picture 10">
              <a:extLst>
                <a:ext uri="{FF2B5EF4-FFF2-40B4-BE49-F238E27FC236}">
                  <a16:creationId xmlns:a16="http://schemas.microsoft.com/office/drawing/2014/main" id="{C52C5D34-38A3-56DD-7C7F-72D5CBB83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725" y="3874030"/>
              <a:ext cx="1562235" cy="1478408"/>
            </a:xfrm>
            <a:prstGeom prst="rect">
              <a:avLst/>
            </a:prstGeom>
          </p:spPr>
        </p:pic>
        <p:pic>
          <p:nvPicPr>
            <p:cNvPr id="12" name="Picture 11">
              <a:extLst>
                <a:ext uri="{FF2B5EF4-FFF2-40B4-BE49-F238E27FC236}">
                  <a16:creationId xmlns:a16="http://schemas.microsoft.com/office/drawing/2014/main" id="{CC003642-F19A-15A3-9927-319DC2EF6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960" y="3885788"/>
              <a:ext cx="1562235" cy="1478408"/>
            </a:xfrm>
            <a:prstGeom prst="rect">
              <a:avLst/>
            </a:prstGeom>
          </p:spPr>
        </p:pic>
        <p:pic>
          <p:nvPicPr>
            <p:cNvPr id="13" name="Picture 12">
              <a:extLst>
                <a:ext uri="{FF2B5EF4-FFF2-40B4-BE49-F238E27FC236}">
                  <a16:creationId xmlns:a16="http://schemas.microsoft.com/office/drawing/2014/main" id="{A9777542-9612-7A9F-1979-D80C6C900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725" y="5346137"/>
              <a:ext cx="1562235" cy="1478408"/>
            </a:xfrm>
            <a:prstGeom prst="rect">
              <a:avLst/>
            </a:prstGeom>
          </p:spPr>
        </p:pic>
        <p:pic>
          <p:nvPicPr>
            <p:cNvPr id="14" name="Picture 13">
              <a:extLst>
                <a:ext uri="{FF2B5EF4-FFF2-40B4-BE49-F238E27FC236}">
                  <a16:creationId xmlns:a16="http://schemas.microsoft.com/office/drawing/2014/main" id="{5743A160-81C5-2410-555E-AB9830721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960" y="5357895"/>
              <a:ext cx="1562235" cy="1478408"/>
            </a:xfrm>
            <a:prstGeom prst="rect">
              <a:avLst/>
            </a:prstGeom>
          </p:spPr>
        </p:pic>
        <p:pic>
          <p:nvPicPr>
            <p:cNvPr id="15" name="Picture 14">
              <a:extLst>
                <a:ext uri="{FF2B5EF4-FFF2-40B4-BE49-F238E27FC236}">
                  <a16:creationId xmlns:a16="http://schemas.microsoft.com/office/drawing/2014/main" id="{02F4DAB9-CCF0-3BA5-8F4E-9BC1040D5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3195" y="3885788"/>
              <a:ext cx="1702634" cy="1478408"/>
            </a:xfrm>
            <a:prstGeom prst="rect">
              <a:avLst/>
            </a:prstGeom>
          </p:spPr>
        </p:pic>
        <p:pic>
          <p:nvPicPr>
            <p:cNvPr id="16" name="Picture 15">
              <a:extLst>
                <a:ext uri="{FF2B5EF4-FFF2-40B4-BE49-F238E27FC236}">
                  <a16:creationId xmlns:a16="http://schemas.microsoft.com/office/drawing/2014/main" id="{30C5625A-6E86-0DBE-B132-4D654A99F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3195" y="5367834"/>
              <a:ext cx="1702634" cy="1478408"/>
            </a:xfrm>
            <a:prstGeom prst="rect">
              <a:avLst/>
            </a:prstGeom>
          </p:spPr>
        </p:pic>
        <p:pic>
          <p:nvPicPr>
            <p:cNvPr id="17" name="Picture 16">
              <a:extLst>
                <a:ext uri="{FF2B5EF4-FFF2-40B4-BE49-F238E27FC236}">
                  <a16:creationId xmlns:a16="http://schemas.microsoft.com/office/drawing/2014/main" id="{94480C19-5967-0148-593A-279741F74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130" y="2788508"/>
              <a:ext cx="1562235" cy="1478408"/>
            </a:xfrm>
            <a:prstGeom prst="rect">
              <a:avLst/>
            </a:prstGeom>
          </p:spPr>
        </p:pic>
        <p:pic>
          <p:nvPicPr>
            <p:cNvPr id="18" name="Picture 17">
              <a:extLst>
                <a:ext uri="{FF2B5EF4-FFF2-40B4-BE49-F238E27FC236}">
                  <a16:creationId xmlns:a16="http://schemas.microsoft.com/office/drawing/2014/main" id="{AC694862-C1A1-5941-EAD4-84C85F0FB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365" y="2652037"/>
              <a:ext cx="1726464" cy="1478408"/>
            </a:xfrm>
            <a:prstGeom prst="rect">
              <a:avLst/>
            </a:prstGeom>
          </p:spPr>
        </p:pic>
      </p:grpSp>
    </p:spTree>
    <p:extLst>
      <p:ext uri="{BB962C8B-B14F-4D97-AF65-F5344CB8AC3E}">
        <p14:creationId xmlns:p14="http://schemas.microsoft.com/office/powerpoint/2010/main" val="8981161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47746-478D-8344-2A89-091EAF4152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07B7D4-1B28-E6F5-A98F-1263CBB78203}"/>
              </a:ext>
            </a:extLst>
          </p:cNvPr>
          <p:cNvSpPr txBox="1"/>
          <p:nvPr/>
        </p:nvSpPr>
        <p:spPr>
          <a:xfrm>
            <a:off x="459270" y="191626"/>
            <a:ext cx="11273460" cy="5970865"/>
          </a:xfrm>
          <a:prstGeom prst="rect">
            <a:avLst/>
          </a:prstGeom>
          <a:noFill/>
        </p:spPr>
        <p:txBody>
          <a:bodyPr wrap="square">
            <a:spAutoFit/>
          </a:bodyPr>
          <a:lstStyle/>
          <a:p>
            <a:pPr algn="l"/>
            <a:r>
              <a:rPr lang="en-US" sz="2200" b="1" i="0" dirty="0">
                <a:solidFill>
                  <a:srgbClr val="C00000"/>
                </a:solidFill>
                <a:effectLst/>
                <a:latin typeface="Söhne"/>
              </a:rPr>
              <a:t>Here's an overview of how backpropagation works:</a:t>
            </a:r>
          </a:p>
          <a:p>
            <a:pPr marL="342900" indent="-342900" algn="l">
              <a:buAutoNum type="arabicPeriod"/>
            </a:pPr>
            <a:r>
              <a:rPr lang="en-US" b="1" i="0" dirty="0">
                <a:solidFill>
                  <a:srgbClr val="0D0D0D"/>
                </a:solidFill>
                <a:effectLst/>
                <a:latin typeface="Söhne"/>
              </a:rPr>
              <a:t>Forward Pass</a:t>
            </a:r>
            <a:r>
              <a:rPr lang="en-US" b="0" i="0" dirty="0">
                <a:solidFill>
                  <a:srgbClr val="0D0D0D"/>
                </a:solidFill>
                <a:effectLst/>
                <a:latin typeface="Söhne"/>
              </a:rPr>
              <a:t>: </a:t>
            </a:r>
          </a:p>
          <a:p>
            <a:pPr lvl="1"/>
            <a:r>
              <a:rPr lang="en-US" dirty="0">
                <a:solidFill>
                  <a:srgbClr val="0D0D0D"/>
                </a:solidFill>
                <a:latin typeface="Söhne"/>
              </a:rPr>
              <a:t>	</a:t>
            </a:r>
            <a:r>
              <a:rPr lang="en-US" b="0" i="0" dirty="0">
                <a:solidFill>
                  <a:srgbClr val="0D0D0D"/>
                </a:solidFill>
                <a:effectLst/>
                <a:latin typeface="Söhne"/>
              </a:rPr>
              <a:t>During the forward pass, </a:t>
            </a:r>
            <a:r>
              <a:rPr lang="en-US" b="1" i="0" dirty="0">
                <a:solidFill>
                  <a:srgbClr val="C00000"/>
                </a:solidFill>
                <a:effectLst/>
                <a:latin typeface="Söhne"/>
              </a:rPr>
              <a:t>input data is passed through the network, layer by layer</a:t>
            </a:r>
            <a:r>
              <a:rPr lang="en-US" b="0" i="0" dirty="0">
                <a:solidFill>
                  <a:srgbClr val="0D0D0D"/>
                </a:solidFill>
                <a:effectLst/>
                <a:latin typeface="Söhne"/>
              </a:rPr>
              <a:t>, to produce a predicted output. Each layer applies a set of linear transformations (matrix multiplications) and non-linear activation functions to the input data.</a:t>
            </a:r>
          </a:p>
          <a:p>
            <a:pPr lvl="1"/>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  Loss Calculation</a:t>
            </a:r>
            <a:r>
              <a:rPr lang="en-US" b="0" i="0" dirty="0">
                <a:solidFill>
                  <a:srgbClr val="0D0D0D"/>
                </a:solidFill>
                <a:effectLst/>
                <a:latin typeface="Söhne"/>
              </a:rPr>
              <a:t>: </a:t>
            </a:r>
          </a:p>
          <a:p>
            <a:pPr lvl="1"/>
            <a:r>
              <a:rPr lang="en-US" dirty="0">
                <a:solidFill>
                  <a:srgbClr val="0D0D0D"/>
                </a:solidFill>
                <a:latin typeface="Söhne"/>
              </a:rPr>
              <a:t>	</a:t>
            </a:r>
            <a:r>
              <a:rPr lang="en-US" b="0" i="0" dirty="0">
                <a:solidFill>
                  <a:srgbClr val="0D0D0D"/>
                </a:solidFill>
                <a:effectLst/>
                <a:latin typeface="Söhne"/>
              </a:rPr>
              <a:t>After the forward pass, the </a:t>
            </a:r>
            <a:r>
              <a:rPr lang="en-US" b="1" i="0" dirty="0">
                <a:solidFill>
                  <a:srgbClr val="C00000"/>
                </a:solidFill>
                <a:effectLst/>
                <a:latin typeface="Söhne"/>
              </a:rPr>
              <a:t>difference between the predicted outputs and the actual targets </a:t>
            </a:r>
            <a:r>
              <a:rPr lang="en-US" b="0" i="0" dirty="0">
                <a:solidFill>
                  <a:srgbClr val="0D0D0D"/>
                </a:solidFill>
                <a:effectLst/>
                <a:latin typeface="Söhne"/>
              </a:rPr>
              <a:t>(the ground truth) is </a:t>
            </a:r>
            <a:r>
              <a:rPr lang="en-US" b="1" i="0" dirty="0">
                <a:solidFill>
                  <a:srgbClr val="C00000"/>
                </a:solidFill>
                <a:effectLst/>
                <a:latin typeface="Söhne"/>
              </a:rPr>
              <a:t>computed using a loss function</a:t>
            </a:r>
            <a:r>
              <a:rPr lang="en-US" b="0" i="0" dirty="0">
                <a:solidFill>
                  <a:srgbClr val="0D0D0D"/>
                </a:solidFill>
                <a:effectLst/>
                <a:latin typeface="Söhne"/>
              </a:rPr>
              <a:t>. Common loss functions include </a:t>
            </a:r>
            <a:r>
              <a:rPr lang="en-US" b="1" i="0" dirty="0">
                <a:solidFill>
                  <a:srgbClr val="C00000"/>
                </a:solidFill>
                <a:effectLst/>
                <a:latin typeface="Söhne"/>
              </a:rPr>
              <a:t>mean squared error (MSE) </a:t>
            </a:r>
            <a:r>
              <a:rPr lang="en-US" b="0" i="0" dirty="0">
                <a:solidFill>
                  <a:srgbClr val="0D0D0D"/>
                </a:solidFill>
                <a:effectLst/>
                <a:latin typeface="Söhne"/>
              </a:rPr>
              <a:t>for regression tasks and </a:t>
            </a:r>
            <a:r>
              <a:rPr lang="en-US" b="1" i="0" dirty="0">
                <a:solidFill>
                  <a:srgbClr val="C00000"/>
                </a:solidFill>
                <a:effectLst/>
                <a:latin typeface="Söhne"/>
              </a:rPr>
              <a:t>cross-entropy loss </a:t>
            </a:r>
            <a:r>
              <a:rPr lang="en-US" b="0" i="0" dirty="0">
                <a:solidFill>
                  <a:srgbClr val="0D0D0D"/>
                </a:solidFill>
                <a:effectLst/>
                <a:latin typeface="Söhne"/>
              </a:rPr>
              <a:t>for classification tasks.</a:t>
            </a:r>
          </a:p>
          <a:p>
            <a:pPr lvl="1"/>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  Backward Pass (Backpropagation)</a:t>
            </a:r>
            <a:r>
              <a:rPr lang="en-US" b="0" i="0" dirty="0">
                <a:solidFill>
                  <a:srgbClr val="0D0D0D"/>
                </a:solidFill>
                <a:effectLst/>
                <a:latin typeface="Söhne"/>
              </a:rPr>
              <a:t>: </a:t>
            </a:r>
          </a:p>
          <a:p>
            <a:pPr lvl="1"/>
            <a:r>
              <a:rPr lang="en-US" dirty="0">
                <a:solidFill>
                  <a:srgbClr val="0D0D0D"/>
                </a:solidFill>
                <a:latin typeface="Söhne"/>
              </a:rPr>
              <a:t>	</a:t>
            </a:r>
            <a:r>
              <a:rPr lang="en-US" b="0" i="0" dirty="0">
                <a:solidFill>
                  <a:srgbClr val="0D0D0D"/>
                </a:solidFill>
                <a:effectLst/>
                <a:latin typeface="Söhne"/>
              </a:rPr>
              <a:t>In the backward pass, </a:t>
            </a:r>
            <a:r>
              <a:rPr lang="en-US" b="1" i="0" dirty="0">
                <a:solidFill>
                  <a:srgbClr val="0D0D0D"/>
                </a:solidFill>
                <a:effectLst/>
                <a:latin typeface="Söhne"/>
              </a:rPr>
              <a:t>gradients (</a:t>
            </a:r>
            <a:r>
              <a:rPr lang="en-US" b="0" i="0" dirty="0">
                <a:solidFill>
                  <a:srgbClr val="0D0D0D"/>
                </a:solidFill>
                <a:effectLst/>
                <a:latin typeface="Söhne"/>
              </a:rPr>
              <a:t>derivatives of the loss function</a:t>
            </a:r>
            <a:r>
              <a:rPr lang="en-US" b="1" i="0" dirty="0">
                <a:solidFill>
                  <a:srgbClr val="0D0D0D"/>
                </a:solidFill>
                <a:effectLst/>
                <a:latin typeface="Söhne"/>
              </a:rPr>
              <a:t>)of the loss function with respect to the network's parameters  such as </a:t>
            </a:r>
            <a:r>
              <a:rPr lang="en-US" b="0" i="0" dirty="0">
                <a:solidFill>
                  <a:srgbClr val="0D0D0D"/>
                </a:solidFill>
                <a:effectLst/>
                <a:latin typeface="Söhne"/>
              </a:rPr>
              <a:t>weights and biases are computed </a:t>
            </a:r>
            <a:r>
              <a:rPr lang="en-US" b="1" i="0" dirty="0">
                <a:solidFill>
                  <a:srgbClr val="C00000"/>
                </a:solidFill>
                <a:effectLst/>
                <a:latin typeface="Söhne"/>
              </a:rPr>
              <a:t>recursively</a:t>
            </a:r>
            <a:r>
              <a:rPr lang="en-US" b="0" i="0" dirty="0">
                <a:solidFill>
                  <a:srgbClr val="0D0D0D"/>
                </a:solidFill>
                <a:effectLst/>
                <a:latin typeface="Söhne"/>
              </a:rPr>
              <a:t> using the chain rule of calculus. Gradients are computed layer by layer, </a:t>
            </a:r>
            <a:r>
              <a:rPr lang="en-US" b="1" i="0" dirty="0">
                <a:solidFill>
                  <a:srgbClr val="C00000"/>
                </a:solidFill>
                <a:effectLst/>
                <a:latin typeface="Söhne"/>
              </a:rPr>
              <a:t>starting from the output layer and moving backward through the network.</a:t>
            </a:r>
          </a:p>
          <a:p>
            <a:pPr lvl="1"/>
            <a:endParaRPr lang="en-US" b="1" i="0" dirty="0">
              <a:solidFill>
                <a:srgbClr val="C00000"/>
              </a:solidFill>
              <a:effectLst/>
              <a:latin typeface="Söhne"/>
            </a:endParaRPr>
          </a:p>
          <a:p>
            <a:pPr algn="l">
              <a:buFont typeface="+mj-lt"/>
              <a:buAutoNum type="arabicPeriod"/>
            </a:pPr>
            <a:r>
              <a:rPr lang="en-US" b="1" i="0" dirty="0">
                <a:solidFill>
                  <a:srgbClr val="0D0D0D"/>
                </a:solidFill>
                <a:effectLst/>
                <a:latin typeface="Söhne"/>
              </a:rPr>
              <a:t>  Gradient Descent</a:t>
            </a:r>
            <a:r>
              <a:rPr lang="en-US" b="0" i="0" dirty="0">
                <a:solidFill>
                  <a:srgbClr val="0D0D0D"/>
                </a:solidFill>
                <a:effectLst/>
                <a:latin typeface="Söhne"/>
              </a:rPr>
              <a:t>: </a:t>
            </a:r>
          </a:p>
          <a:p>
            <a:pPr lvl="1"/>
            <a:r>
              <a:rPr lang="en-US" b="0" i="0" dirty="0">
                <a:solidFill>
                  <a:srgbClr val="0D0D0D"/>
                </a:solidFill>
                <a:effectLst/>
                <a:latin typeface="Söhne"/>
              </a:rPr>
              <a:t>	Once the gradients are computed, the </a:t>
            </a:r>
            <a:r>
              <a:rPr lang="en-US" b="1" i="0" dirty="0">
                <a:solidFill>
                  <a:srgbClr val="0D0D0D"/>
                </a:solidFill>
                <a:effectLst/>
                <a:latin typeface="Söhne"/>
              </a:rPr>
              <a:t>network's parameters are updated </a:t>
            </a:r>
            <a:r>
              <a:rPr lang="en-US" b="1" i="0" dirty="0">
                <a:solidFill>
                  <a:srgbClr val="C00000"/>
                </a:solidFill>
                <a:effectLst/>
                <a:latin typeface="Söhne"/>
              </a:rPr>
              <a:t>in the opposite direction of the gradient </a:t>
            </a:r>
            <a:r>
              <a:rPr lang="en-US" b="0" i="0" dirty="0">
                <a:solidFill>
                  <a:srgbClr val="0D0D0D"/>
                </a:solidFill>
                <a:effectLst/>
                <a:latin typeface="Söhne"/>
              </a:rPr>
              <a:t>(i.e., descending along the gradient) </a:t>
            </a:r>
            <a:r>
              <a:rPr lang="en-US" b="1" i="0" dirty="0">
                <a:solidFill>
                  <a:srgbClr val="C00000"/>
                </a:solidFill>
                <a:effectLst/>
                <a:latin typeface="Söhne"/>
              </a:rPr>
              <a:t>to minimize the loss function</a:t>
            </a:r>
            <a:r>
              <a:rPr lang="en-US" b="0" i="0" dirty="0">
                <a:solidFill>
                  <a:srgbClr val="0D0D0D"/>
                </a:solidFill>
                <a:effectLst/>
                <a:latin typeface="Söhne"/>
              </a:rPr>
              <a:t>. </a:t>
            </a:r>
            <a:r>
              <a:rPr lang="en-US" b="1" i="0" dirty="0">
                <a:solidFill>
                  <a:srgbClr val="C00000"/>
                </a:solidFill>
                <a:effectLst/>
                <a:latin typeface="Söhne"/>
              </a:rPr>
              <a:t>This process is known as gradient descent. </a:t>
            </a:r>
            <a:r>
              <a:rPr lang="en-US" b="0" i="0" dirty="0">
                <a:solidFill>
                  <a:srgbClr val="0D0D0D"/>
                </a:solidFill>
                <a:effectLst/>
                <a:latin typeface="Söhne"/>
              </a:rPr>
              <a:t>The magnitude of the parameter updates is controlled by a learning rate hyperparameter.</a:t>
            </a:r>
          </a:p>
        </p:txBody>
      </p:sp>
    </p:spTree>
    <p:extLst>
      <p:ext uri="{BB962C8B-B14F-4D97-AF65-F5344CB8AC3E}">
        <p14:creationId xmlns:p14="http://schemas.microsoft.com/office/powerpoint/2010/main" val="29929518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615827-D7F6-9E84-01D1-C2CC3A39A70A}"/>
              </a:ext>
            </a:extLst>
          </p:cNvPr>
          <p:cNvSpPr txBox="1"/>
          <p:nvPr/>
        </p:nvSpPr>
        <p:spPr>
          <a:xfrm>
            <a:off x="701040" y="394683"/>
            <a:ext cx="10800080" cy="3139321"/>
          </a:xfrm>
          <a:prstGeom prst="rect">
            <a:avLst/>
          </a:prstGeom>
          <a:noFill/>
        </p:spPr>
        <p:txBody>
          <a:bodyPr wrap="square">
            <a:spAutoFit/>
          </a:bodyPr>
          <a:lstStyle/>
          <a:p>
            <a:pPr lvl="1"/>
            <a:endParaRPr lang="en-US" b="0" i="0" dirty="0">
              <a:solidFill>
                <a:srgbClr val="0D0D0D"/>
              </a:solidFill>
              <a:effectLst/>
              <a:latin typeface="Söhne"/>
            </a:endParaRPr>
          </a:p>
          <a:p>
            <a:pPr marL="342900" indent="-342900" algn="l">
              <a:buAutoNum type="arabicPeriod" startAt="5"/>
            </a:pPr>
            <a:r>
              <a:rPr lang="en-US" b="1" i="0" dirty="0">
                <a:solidFill>
                  <a:srgbClr val="0D0D0D"/>
                </a:solidFill>
                <a:effectLst/>
                <a:latin typeface="Söhne"/>
              </a:rPr>
              <a:t>Iterative Training</a:t>
            </a:r>
            <a:r>
              <a:rPr lang="en-US" b="0" i="0" dirty="0">
                <a:solidFill>
                  <a:srgbClr val="0D0D0D"/>
                </a:solidFill>
                <a:effectLst/>
                <a:latin typeface="Söhne"/>
              </a:rPr>
              <a:t>: </a:t>
            </a:r>
          </a:p>
          <a:p>
            <a:pPr lvl="1"/>
            <a:r>
              <a:rPr lang="en-US" dirty="0">
                <a:solidFill>
                  <a:srgbClr val="0D0D0D"/>
                </a:solidFill>
                <a:latin typeface="Söhne"/>
              </a:rPr>
              <a:t>	</a:t>
            </a:r>
            <a:r>
              <a:rPr lang="en-US" b="0" i="0" dirty="0">
                <a:solidFill>
                  <a:srgbClr val="0D0D0D"/>
                </a:solidFill>
                <a:effectLst/>
                <a:latin typeface="Söhne"/>
              </a:rPr>
              <a:t>The </a:t>
            </a:r>
            <a:r>
              <a:rPr lang="en-US" b="1" i="0" dirty="0">
                <a:solidFill>
                  <a:srgbClr val="C00000"/>
                </a:solidFill>
                <a:effectLst/>
                <a:latin typeface="Söhne"/>
              </a:rPr>
              <a:t>forward pass</a:t>
            </a:r>
            <a:r>
              <a:rPr lang="en-US" b="0" i="0" dirty="0">
                <a:solidFill>
                  <a:srgbClr val="0D0D0D"/>
                </a:solidFill>
                <a:effectLst/>
                <a:latin typeface="Söhne"/>
              </a:rPr>
              <a:t>, </a:t>
            </a:r>
            <a:r>
              <a:rPr lang="en-US" b="1" i="0" dirty="0">
                <a:solidFill>
                  <a:srgbClr val="C00000"/>
                </a:solidFill>
                <a:effectLst/>
                <a:latin typeface="Söhne"/>
              </a:rPr>
              <a:t>loss calculation</a:t>
            </a:r>
            <a:r>
              <a:rPr lang="en-US" b="0" i="0" dirty="0">
                <a:solidFill>
                  <a:srgbClr val="0D0D0D"/>
                </a:solidFill>
                <a:effectLst/>
                <a:latin typeface="Söhne"/>
              </a:rPr>
              <a:t>, </a:t>
            </a:r>
            <a:r>
              <a:rPr lang="en-US" b="1" i="0" dirty="0">
                <a:solidFill>
                  <a:srgbClr val="C00000"/>
                </a:solidFill>
                <a:effectLst/>
                <a:latin typeface="Söhne"/>
              </a:rPr>
              <a:t>backward pass</a:t>
            </a:r>
            <a:r>
              <a:rPr lang="en-US" b="0" i="0" dirty="0">
                <a:solidFill>
                  <a:srgbClr val="0D0D0D"/>
                </a:solidFill>
                <a:effectLst/>
                <a:latin typeface="Söhne"/>
              </a:rPr>
              <a:t>, and </a:t>
            </a:r>
            <a:r>
              <a:rPr lang="en-US" b="1" i="0" dirty="0">
                <a:solidFill>
                  <a:srgbClr val="C00000"/>
                </a:solidFill>
                <a:effectLst/>
                <a:latin typeface="Söhne"/>
              </a:rPr>
              <a:t>parameter updates </a:t>
            </a:r>
            <a:r>
              <a:rPr lang="en-US" b="0" i="0" dirty="0">
                <a:solidFill>
                  <a:srgbClr val="0D0D0D"/>
                </a:solidFill>
                <a:effectLst/>
                <a:latin typeface="Söhne"/>
              </a:rPr>
              <a:t>are repeated iteratively for </a:t>
            </a:r>
            <a:r>
              <a:rPr lang="en-US" b="1" i="0" dirty="0">
                <a:solidFill>
                  <a:srgbClr val="C00000"/>
                </a:solidFill>
                <a:effectLst/>
                <a:latin typeface="Söhne"/>
              </a:rPr>
              <a:t>multiple epochs </a:t>
            </a:r>
            <a:r>
              <a:rPr lang="en-US" b="0" i="0" dirty="0">
                <a:solidFill>
                  <a:srgbClr val="0D0D0D"/>
                </a:solidFill>
                <a:effectLst/>
                <a:latin typeface="Söhne"/>
              </a:rPr>
              <a:t>(passes through the entire training dataset). During training, the network's parameters gradually adjust to minimize the error between predicted outputs and actual targets, improving the network's performance on the task.</a:t>
            </a:r>
          </a:p>
          <a:p>
            <a:pPr algn="l">
              <a:buFont typeface="+mj-lt"/>
              <a:buAutoNum type="arabicPeriod"/>
            </a:pPr>
            <a:endParaRPr lang="en-US" b="0" i="0" dirty="0">
              <a:solidFill>
                <a:srgbClr val="0D0D0D"/>
              </a:solidFill>
              <a:effectLst/>
              <a:latin typeface="Söhne"/>
            </a:endParaRPr>
          </a:p>
          <a:p>
            <a:pPr algn="l"/>
            <a:r>
              <a:rPr lang="en-US" b="0" i="0" dirty="0">
                <a:solidFill>
                  <a:srgbClr val="0D0D0D"/>
                </a:solidFill>
                <a:effectLst/>
                <a:latin typeface="Söhne"/>
              </a:rPr>
              <a:t>	Backpropagation </a:t>
            </a:r>
            <a:r>
              <a:rPr lang="en-US" b="1" i="0" dirty="0">
                <a:solidFill>
                  <a:srgbClr val="00B050"/>
                </a:solidFill>
                <a:effectLst/>
                <a:latin typeface="Söhne"/>
              </a:rPr>
              <a:t>enables neural networks to learn complex patterns </a:t>
            </a:r>
            <a:r>
              <a:rPr lang="en-US" b="0" i="0" dirty="0">
                <a:solidFill>
                  <a:srgbClr val="0D0D0D"/>
                </a:solidFill>
                <a:effectLst/>
                <a:latin typeface="Söhne"/>
              </a:rPr>
              <a:t>and </a:t>
            </a:r>
            <a:r>
              <a:rPr lang="en-US" b="1" i="0" dirty="0">
                <a:solidFill>
                  <a:srgbClr val="00B050"/>
                </a:solidFill>
                <a:effectLst/>
                <a:latin typeface="Söhne"/>
              </a:rPr>
              <a:t>relationships in data by iteratively adjusting their parameters based on the error feedback from the training data</a:t>
            </a:r>
            <a:r>
              <a:rPr lang="en-US" b="0" i="0" dirty="0">
                <a:solidFill>
                  <a:srgbClr val="0D0D0D"/>
                </a:solidFill>
                <a:effectLst/>
                <a:latin typeface="Söhne"/>
              </a:rPr>
              <a:t>.</a:t>
            </a:r>
          </a:p>
          <a:p>
            <a:pPr algn="l"/>
            <a:r>
              <a:rPr lang="en-US" dirty="0">
                <a:solidFill>
                  <a:srgbClr val="0D0D0D"/>
                </a:solidFill>
                <a:latin typeface="Söhne"/>
              </a:rPr>
              <a:t>	</a:t>
            </a:r>
            <a:r>
              <a:rPr lang="en-US" b="0" i="0" dirty="0">
                <a:solidFill>
                  <a:srgbClr val="0D0D0D"/>
                </a:solidFill>
                <a:effectLst/>
                <a:latin typeface="Söhne"/>
              </a:rPr>
              <a:t> It is a </a:t>
            </a:r>
            <a:r>
              <a:rPr lang="en-US" b="1" i="0" dirty="0">
                <a:solidFill>
                  <a:srgbClr val="0D0D0D"/>
                </a:solidFill>
                <a:effectLst/>
                <a:latin typeface="Söhne"/>
              </a:rPr>
              <a:t>key algorithm </a:t>
            </a:r>
            <a:r>
              <a:rPr lang="en-US" b="1" i="0" dirty="0">
                <a:solidFill>
                  <a:srgbClr val="C00000"/>
                </a:solidFill>
                <a:effectLst/>
                <a:latin typeface="Söhne"/>
              </a:rPr>
              <a:t>in the field of deep learning </a:t>
            </a:r>
            <a:r>
              <a:rPr lang="en-US" b="0" i="0" dirty="0">
                <a:solidFill>
                  <a:srgbClr val="0D0D0D"/>
                </a:solidFill>
                <a:effectLst/>
                <a:latin typeface="Söhne"/>
              </a:rPr>
              <a:t>and has enabled the development of powerful models for a wide range of tasks, including image classification, natural language processing, and reinforcement learning.</a:t>
            </a:r>
          </a:p>
        </p:txBody>
      </p:sp>
    </p:spTree>
    <p:extLst>
      <p:ext uri="{BB962C8B-B14F-4D97-AF65-F5344CB8AC3E}">
        <p14:creationId xmlns:p14="http://schemas.microsoft.com/office/powerpoint/2010/main" val="406973919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0EB7B-792F-00DD-0484-BDBC25F72BF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1C2EC4F-91EC-4A64-D8D8-89B6E97410C6}"/>
              </a:ext>
            </a:extLst>
          </p:cNvPr>
          <p:cNvSpPr txBox="1"/>
          <p:nvPr/>
        </p:nvSpPr>
        <p:spPr>
          <a:xfrm>
            <a:off x="690880" y="602734"/>
            <a:ext cx="10901680" cy="3785652"/>
          </a:xfrm>
          <a:prstGeom prst="rect">
            <a:avLst/>
          </a:prstGeom>
          <a:noFill/>
        </p:spPr>
        <p:txBody>
          <a:bodyPr wrap="square">
            <a:spAutoFit/>
          </a:bodyPr>
          <a:lstStyle/>
          <a:p>
            <a:r>
              <a:rPr lang="en-US" sz="2400" b="1" dirty="0">
                <a:solidFill>
                  <a:srgbClr val="C00000"/>
                </a:solidFill>
              </a:rPr>
              <a:t>Introduction to Deep Learning: </a:t>
            </a:r>
          </a:p>
          <a:p>
            <a:r>
              <a:rPr lang="en-US" dirty="0"/>
              <a:t>	</a:t>
            </a:r>
          </a:p>
          <a:p>
            <a:r>
              <a:rPr lang="en-US" dirty="0"/>
              <a:t>	Deep learning is a </a:t>
            </a:r>
            <a:r>
              <a:rPr lang="en-US" b="1" dirty="0">
                <a:solidFill>
                  <a:srgbClr val="C00000"/>
                </a:solidFill>
              </a:rPr>
              <a:t>branch of machine learning </a:t>
            </a:r>
            <a:r>
              <a:rPr lang="en-US" dirty="0"/>
              <a:t>which is </a:t>
            </a:r>
            <a:r>
              <a:rPr lang="en-US" b="1" dirty="0">
                <a:solidFill>
                  <a:srgbClr val="C00000"/>
                </a:solidFill>
              </a:rPr>
              <a:t>completely based on artificial neural networks</a:t>
            </a:r>
            <a:r>
              <a:rPr lang="en-US" dirty="0"/>
              <a:t>, as neural network is </a:t>
            </a:r>
            <a:r>
              <a:rPr lang="en-US" b="1" dirty="0">
                <a:solidFill>
                  <a:srgbClr val="00B050"/>
                </a:solidFill>
              </a:rPr>
              <a:t>going to mimic the human brain </a:t>
            </a:r>
            <a:r>
              <a:rPr lang="en-US" dirty="0"/>
              <a:t>so </a:t>
            </a:r>
            <a:r>
              <a:rPr lang="en-US" b="1" dirty="0">
                <a:solidFill>
                  <a:srgbClr val="00B050"/>
                </a:solidFill>
              </a:rPr>
              <a:t>deep learning is also a kind of mimic of human brain</a:t>
            </a:r>
            <a:r>
              <a:rPr lang="en-US" dirty="0"/>
              <a:t>. </a:t>
            </a:r>
          </a:p>
          <a:p>
            <a:r>
              <a:rPr lang="en-US" dirty="0"/>
              <a:t>	In deep learning, </a:t>
            </a:r>
            <a:r>
              <a:rPr lang="en-US" b="1" dirty="0">
                <a:solidFill>
                  <a:srgbClr val="C00000"/>
                </a:solidFill>
              </a:rPr>
              <a:t>we don’t need to explicitly program everything</a:t>
            </a:r>
            <a:r>
              <a:rPr lang="en-US" dirty="0"/>
              <a:t>. The concept of deep learning is not new. It has been around for a couple of years now. It’s on hype nowadays because earlier we did not have that much </a:t>
            </a:r>
            <a:r>
              <a:rPr lang="en-US" b="1" dirty="0">
                <a:solidFill>
                  <a:srgbClr val="C00000"/>
                </a:solidFill>
              </a:rPr>
              <a:t>processing power </a:t>
            </a:r>
            <a:r>
              <a:rPr lang="en-US" dirty="0"/>
              <a:t>and a </a:t>
            </a:r>
            <a:r>
              <a:rPr lang="en-US" b="1" dirty="0">
                <a:solidFill>
                  <a:srgbClr val="C00000"/>
                </a:solidFill>
              </a:rPr>
              <a:t>lot of data</a:t>
            </a:r>
            <a:r>
              <a:rPr lang="en-US" dirty="0"/>
              <a:t>. As in the last 20 years, the processing power increases exponentially, deep learning and machine learning came in the picture. </a:t>
            </a:r>
          </a:p>
          <a:p>
            <a:endParaRPr lang="en-US" dirty="0"/>
          </a:p>
          <a:p>
            <a:pPr algn="l"/>
            <a:r>
              <a:rPr lang="en-US" b="0" i="0" dirty="0">
                <a:solidFill>
                  <a:srgbClr val="0D0D0D"/>
                </a:solidFill>
                <a:effectLst/>
                <a:latin typeface="Söhne"/>
              </a:rPr>
              <a:t>	Deep learning deals with </a:t>
            </a:r>
            <a:r>
              <a:rPr lang="en-US" b="1" i="0" dirty="0">
                <a:solidFill>
                  <a:srgbClr val="C00000"/>
                </a:solidFill>
                <a:effectLst/>
                <a:latin typeface="Söhne"/>
              </a:rPr>
              <a:t>algorithms inspired by the structure and function of the brain's neural networks</a:t>
            </a:r>
            <a:r>
              <a:rPr lang="en-US" b="0" i="0" dirty="0">
                <a:solidFill>
                  <a:srgbClr val="0D0D0D"/>
                </a:solidFill>
                <a:effectLst/>
                <a:latin typeface="Söhne"/>
              </a:rPr>
              <a:t>. It aims to mimic the way </a:t>
            </a:r>
            <a:r>
              <a:rPr lang="en-US" b="1" i="0" dirty="0">
                <a:solidFill>
                  <a:srgbClr val="C00000"/>
                </a:solidFill>
                <a:effectLst/>
                <a:latin typeface="Söhne"/>
              </a:rPr>
              <a:t>humans learn </a:t>
            </a:r>
            <a:r>
              <a:rPr lang="en-US" b="0" i="0" dirty="0">
                <a:solidFill>
                  <a:srgbClr val="0D0D0D"/>
                </a:solidFill>
                <a:effectLst/>
                <a:latin typeface="Söhne"/>
              </a:rPr>
              <a:t>and </a:t>
            </a:r>
            <a:r>
              <a:rPr lang="en-US" b="1" i="0" dirty="0">
                <a:solidFill>
                  <a:srgbClr val="C00000"/>
                </a:solidFill>
                <a:effectLst/>
                <a:latin typeface="Söhne"/>
              </a:rPr>
              <a:t>process information</a:t>
            </a:r>
            <a:r>
              <a:rPr lang="en-US" b="0" i="0" dirty="0">
                <a:solidFill>
                  <a:srgbClr val="0D0D0D"/>
                </a:solidFill>
                <a:effectLst/>
                <a:latin typeface="Söhne"/>
              </a:rPr>
              <a:t>, enabling</a:t>
            </a:r>
            <a:r>
              <a:rPr lang="en-US" b="1" i="0" dirty="0">
                <a:solidFill>
                  <a:srgbClr val="00B0F0"/>
                </a:solidFill>
                <a:effectLst/>
                <a:latin typeface="Söhne"/>
              </a:rPr>
              <a:t> computers to learn from large amounts of data and make predictions or decisions without being explicitly programmed.</a:t>
            </a:r>
          </a:p>
          <a:p>
            <a:pPr algn="l"/>
            <a:endParaRPr lang="en-US" b="0" i="0" dirty="0">
              <a:solidFill>
                <a:srgbClr val="0D0D0D"/>
              </a:solidFill>
              <a:effectLst/>
              <a:latin typeface="Söhne"/>
            </a:endParaRPr>
          </a:p>
        </p:txBody>
      </p:sp>
    </p:spTree>
    <p:extLst>
      <p:ext uri="{BB962C8B-B14F-4D97-AF65-F5344CB8AC3E}">
        <p14:creationId xmlns:p14="http://schemas.microsoft.com/office/powerpoint/2010/main" val="1492217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F9FD4B-6FE9-0B22-1241-A9DE3BBB6CA7}"/>
              </a:ext>
            </a:extLst>
          </p:cNvPr>
          <p:cNvSpPr txBox="1"/>
          <p:nvPr/>
        </p:nvSpPr>
        <p:spPr>
          <a:xfrm>
            <a:off x="671209" y="671209"/>
            <a:ext cx="11021438" cy="3539430"/>
          </a:xfrm>
          <a:prstGeom prst="rect">
            <a:avLst/>
          </a:prstGeom>
          <a:noFill/>
        </p:spPr>
        <p:txBody>
          <a:bodyPr wrap="square">
            <a:spAutoFit/>
          </a:bodyPr>
          <a:lstStyle/>
          <a:p>
            <a:r>
              <a:rPr lang="en-US" sz="2400" b="1" dirty="0"/>
              <a:t>Regression analysis :</a:t>
            </a:r>
          </a:p>
          <a:p>
            <a:r>
              <a:rPr lang="en-US" sz="2000" dirty="0"/>
              <a:t>	Regression analysis is a statistical method to </a:t>
            </a:r>
            <a:r>
              <a:rPr lang="en-US" sz="2000" b="1" dirty="0"/>
              <a:t>model the relationship between a dependent (target) and independent (predictor) variables with one or more independent variables</a:t>
            </a:r>
            <a:r>
              <a:rPr lang="en-US" sz="2000" dirty="0"/>
              <a:t>. More specifically, Regression analysis helps us to understand how the value of the dependent variable is changing corresponding to an independent variable when other independent variables are held fixed. It predicts continuous/real values such as temperature, age, salary, price etc. Regression is a supervised learning which helps in finding the correlation between variables and enables us to predict the continuous output variable based on the one or more predictor variables.</a:t>
            </a:r>
          </a:p>
          <a:p>
            <a:r>
              <a:rPr lang="en-US" sz="2000" dirty="0"/>
              <a:t>	It is mainly used for prediction, forecasting, time series modeling, and determining the causal-effect relationship between variables.</a:t>
            </a:r>
          </a:p>
          <a:p>
            <a:endParaRPr lang="en-US" sz="2000" dirty="0"/>
          </a:p>
        </p:txBody>
      </p:sp>
    </p:spTree>
    <p:extLst>
      <p:ext uri="{BB962C8B-B14F-4D97-AF65-F5344CB8AC3E}">
        <p14:creationId xmlns:p14="http://schemas.microsoft.com/office/powerpoint/2010/main" val="3507817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A4591F-D735-2D11-C622-CFF28A8756D4}"/>
              </a:ext>
            </a:extLst>
          </p:cNvPr>
          <p:cNvSpPr txBox="1"/>
          <p:nvPr/>
        </p:nvSpPr>
        <p:spPr>
          <a:xfrm>
            <a:off x="894080" y="592019"/>
            <a:ext cx="7284720" cy="3508653"/>
          </a:xfrm>
          <a:prstGeom prst="rect">
            <a:avLst/>
          </a:prstGeom>
          <a:noFill/>
        </p:spPr>
        <p:txBody>
          <a:bodyPr wrap="square">
            <a:spAutoFit/>
          </a:bodyPr>
          <a:lstStyle/>
          <a:p>
            <a:r>
              <a:rPr lang="en-US" sz="2400" b="1" dirty="0">
                <a:solidFill>
                  <a:srgbClr val="00B0F0"/>
                </a:solidFill>
              </a:rPr>
              <a:t>Working Of Deep Learning: </a:t>
            </a:r>
          </a:p>
          <a:p>
            <a:r>
              <a:rPr lang="en-US" dirty="0"/>
              <a:t>	</a:t>
            </a:r>
            <a:r>
              <a:rPr lang="en-US" sz="2200" dirty="0"/>
              <a:t>First, we need to </a:t>
            </a:r>
            <a:r>
              <a:rPr lang="en-US" sz="2200" b="1" dirty="0"/>
              <a:t>identify the actual problem </a:t>
            </a:r>
            <a:r>
              <a:rPr lang="en-US" sz="2200" dirty="0"/>
              <a:t>in order to get the right solution and it should be understood, the </a:t>
            </a:r>
            <a:r>
              <a:rPr lang="en-US" sz="2200" b="1" dirty="0">
                <a:solidFill>
                  <a:srgbClr val="C00000"/>
                </a:solidFill>
              </a:rPr>
              <a:t>feasibility of the Deep Learning</a:t>
            </a:r>
            <a:r>
              <a:rPr lang="en-US" sz="2200" dirty="0"/>
              <a:t> should also be checked (whether it should fit Deep Learning or not). Second, we need to </a:t>
            </a:r>
            <a:r>
              <a:rPr lang="en-US" sz="2200" b="1" dirty="0">
                <a:solidFill>
                  <a:srgbClr val="C00000"/>
                </a:solidFill>
              </a:rPr>
              <a:t>identify the relevant data </a:t>
            </a:r>
            <a:r>
              <a:rPr lang="en-US" sz="2200" dirty="0"/>
              <a:t>which should correspond to the actual problem and should be prepared accordingly. Third, </a:t>
            </a:r>
            <a:r>
              <a:rPr lang="en-US" sz="2200" b="1" dirty="0">
                <a:solidFill>
                  <a:srgbClr val="C00000"/>
                </a:solidFill>
              </a:rPr>
              <a:t>Choose the Deep Learning Algorithm appropriately</a:t>
            </a:r>
            <a:r>
              <a:rPr lang="en-US" sz="2200" dirty="0"/>
              <a:t>. Fourth, Algorithm should be used while training the dataset. Fifth, </a:t>
            </a:r>
            <a:r>
              <a:rPr lang="en-US" sz="2200" b="1" dirty="0">
                <a:solidFill>
                  <a:srgbClr val="C00000"/>
                </a:solidFill>
              </a:rPr>
              <a:t>Final testing </a:t>
            </a:r>
            <a:r>
              <a:rPr lang="en-US" sz="2200" dirty="0"/>
              <a:t>should be done on the dataset.</a:t>
            </a:r>
          </a:p>
        </p:txBody>
      </p:sp>
      <p:pic>
        <p:nvPicPr>
          <p:cNvPr id="2052" name="Picture 4">
            <a:extLst>
              <a:ext uri="{FF2B5EF4-FFF2-40B4-BE49-F238E27FC236}">
                <a16:creationId xmlns:a16="http://schemas.microsoft.com/office/drawing/2014/main" id="{37E1BB68-7E29-6CFB-FBA4-E66B44D6AD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4" r="28522"/>
          <a:stretch/>
        </p:blipFill>
        <p:spPr bwMode="auto">
          <a:xfrm>
            <a:off x="8087360" y="157659"/>
            <a:ext cx="3789681" cy="654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39779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DD07926-4EB9-E41E-1B7C-DEC3FC827D32}"/>
              </a:ext>
            </a:extLst>
          </p:cNvPr>
          <p:cNvSpPr txBox="1"/>
          <p:nvPr/>
        </p:nvSpPr>
        <p:spPr>
          <a:xfrm>
            <a:off x="563880" y="289679"/>
            <a:ext cx="11064240" cy="6278642"/>
          </a:xfrm>
          <a:prstGeom prst="rect">
            <a:avLst/>
          </a:prstGeom>
          <a:noFill/>
        </p:spPr>
        <p:txBody>
          <a:bodyPr wrap="square">
            <a:spAutoFit/>
          </a:bodyPr>
          <a:lstStyle/>
          <a:p>
            <a:r>
              <a:rPr lang="en-US" sz="2400" b="1" dirty="0">
                <a:solidFill>
                  <a:srgbClr val="002060"/>
                </a:solidFill>
              </a:rPr>
              <a:t>Architectures in Deep Learning</a:t>
            </a:r>
            <a:r>
              <a:rPr lang="en-US" sz="2200" b="1" i="0" dirty="0">
                <a:solidFill>
                  <a:srgbClr val="002060"/>
                </a:solidFill>
                <a:effectLst/>
                <a:latin typeface="Söhne"/>
              </a:rPr>
              <a:t>:</a:t>
            </a:r>
          </a:p>
          <a:p>
            <a:r>
              <a:rPr lang="en-US" b="0" i="0" dirty="0">
                <a:solidFill>
                  <a:srgbClr val="0D0D0D"/>
                </a:solidFill>
                <a:effectLst/>
                <a:latin typeface="Söhne"/>
              </a:rPr>
              <a:t>	Deep learning </a:t>
            </a:r>
            <a:r>
              <a:rPr lang="en-US" b="1" i="0" dirty="0">
                <a:solidFill>
                  <a:srgbClr val="0D0D0D"/>
                </a:solidFill>
                <a:effectLst/>
                <a:latin typeface="Söhne"/>
              </a:rPr>
              <a:t>encompasses a wide range of neural network architectures, </a:t>
            </a:r>
            <a:r>
              <a:rPr lang="en-US" i="0" dirty="0">
                <a:solidFill>
                  <a:srgbClr val="0D0D0D"/>
                </a:solidFill>
                <a:effectLst/>
                <a:latin typeface="Söhne"/>
              </a:rPr>
              <a:t>each</a:t>
            </a:r>
            <a:r>
              <a:rPr lang="en-US" b="1" i="0" dirty="0">
                <a:solidFill>
                  <a:srgbClr val="0D0D0D"/>
                </a:solidFill>
                <a:effectLst/>
                <a:latin typeface="Söhne"/>
              </a:rPr>
              <a:t> </a:t>
            </a:r>
            <a:r>
              <a:rPr lang="en-US" b="0" i="0" dirty="0">
                <a:solidFill>
                  <a:srgbClr val="0D0D0D"/>
                </a:solidFill>
                <a:effectLst/>
                <a:latin typeface="Söhne"/>
              </a:rPr>
              <a:t>designed to </a:t>
            </a:r>
            <a:r>
              <a:rPr lang="en-US" b="1" i="0" dirty="0">
                <a:solidFill>
                  <a:srgbClr val="C00000"/>
                </a:solidFill>
                <a:effectLst/>
                <a:latin typeface="Söhne"/>
              </a:rPr>
              <a:t>solve specific types of problems</a:t>
            </a:r>
            <a:r>
              <a:rPr lang="en-US" b="0" i="0" dirty="0">
                <a:solidFill>
                  <a:srgbClr val="0D0D0D"/>
                </a:solidFill>
                <a:effectLst/>
                <a:latin typeface="Söhne"/>
              </a:rPr>
              <a:t> and </a:t>
            </a:r>
            <a:r>
              <a:rPr lang="en-US" b="1" i="0" dirty="0">
                <a:solidFill>
                  <a:srgbClr val="C00000"/>
                </a:solidFill>
                <a:effectLst/>
                <a:latin typeface="Söhne"/>
              </a:rPr>
              <a:t>address various challenges in machine learning</a:t>
            </a:r>
            <a:r>
              <a:rPr lang="en-US" b="0" i="0" dirty="0">
                <a:solidFill>
                  <a:srgbClr val="0D0D0D"/>
                </a:solidFill>
                <a:effectLst/>
                <a:latin typeface="Söhne"/>
              </a:rPr>
              <a:t>. These architectures differ in </a:t>
            </a:r>
            <a:r>
              <a:rPr lang="en-US" b="1" i="0" dirty="0">
                <a:solidFill>
                  <a:srgbClr val="C00000"/>
                </a:solidFill>
                <a:effectLst/>
                <a:latin typeface="Söhne"/>
              </a:rPr>
              <a:t>their structure,</a:t>
            </a:r>
            <a:r>
              <a:rPr lang="en-US" b="0" i="0" dirty="0">
                <a:solidFill>
                  <a:srgbClr val="C00000"/>
                </a:solidFill>
                <a:effectLst/>
                <a:latin typeface="Söhne"/>
              </a:rPr>
              <a:t> </a:t>
            </a:r>
            <a:r>
              <a:rPr lang="en-US" b="1" i="0" dirty="0">
                <a:solidFill>
                  <a:srgbClr val="C00000"/>
                </a:solidFill>
                <a:effectLst/>
                <a:latin typeface="Söhne"/>
              </a:rPr>
              <a:t>connectivity</a:t>
            </a:r>
            <a:r>
              <a:rPr lang="en-US" b="0" i="0" dirty="0">
                <a:solidFill>
                  <a:srgbClr val="0D0D0D"/>
                </a:solidFill>
                <a:effectLst/>
                <a:latin typeface="Söhne"/>
              </a:rPr>
              <a:t>, and </a:t>
            </a:r>
            <a:r>
              <a:rPr lang="en-US" b="1" i="0" dirty="0">
                <a:solidFill>
                  <a:srgbClr val="C00000"/>
                </a:solidFill>
                <a:effectLst/>
                <a:latin typeface="Söhne"/>
              </a:rPr>
              <a:t>functionality</a:t>
            </a:r>
            <a:r>
              <a:rPr lang="en-US" b="0" i="0" dirty="0">
                <a:solidFill>
                  <a:srgbClr val="0D0D0D"/>
                </a:solidFill>
                <a:effectLst/>
                <a:latin typeface="Söhne"/>
              </a:rPr>
              <a:t>, </a:t>
            </a:r>
            <a:r>
              <a:rPr lang="en-US" b="1" i="0" dirty="0">
                <a:solidFill>
                  <a:srgbClr val="00B050"/>
                </a:solidFill>
                <a:effectLst/>
                <a:latin typeface="Söhne"/>
              </a:rPr>
              <a:t>allowing them to excel in different domains and tasks. </a:t>
            </a:r>
          </a:p>
          <a:p>
            <a:endParaRPr lang="en-US" b="0" i="0" dirty="0">
              <a:solidFill>
                <a:srgbClr val="0D0D0D"/>
              </a:solidFill>
              <a:effectLst/>
              <a:latin typeface="Söhne"/>
            </a:endParaRPr>
          </a:p>
          <a:p>
            <a:r>
              <a:rPr lang="en-US" sz="2000" b="1" i="0" dirty="0">
                <a:solidFill>
                  <a:srgbClr val="0D0D0D"/>
                </a:solidFill>
                <a:effectLst/>
                <a:latin typeface="Söhne"/>
              </a:rPr>
              <a:t>Here are some popular Techniques in deep learning:</a:t>
            </a:r>
          </a:p>
          <a:p>
            <a:pPr marL="342900" indent="-342900">
              <a:buAutoNum type="arabicPeriod"/>
            </a:pPr>
            <a:r>
              <a:rPr lang="en-US" b="1" dirty="0"/>
              <a:t>Deep Neural Network : </a:t>
            </a:r>
          </a:p>
          <a:p>
            <a:pPr marL="342900" indent="-342900">
              <a:buFontTx/>
              <a:buAutoNum type="arabicPeriod"/>
            </a:pPr>
            <a:r>
              <a:rPr lang="en-US" b="1" i="0" dirty="0">
                <a:solidFill>
                  <a:srgbClr val="0D0D0D"/>
                </a:solidFill>
                <a:effectLst/>
                <a:latin typeface="Söhne"/>
              </a:rPr>
              <a:t>Convolutional Neural Networks (CNNs)</a:t>
            </a:r>
            <a:r>
              <a:rPr lang="en-US" b="0" i="0" dirty="0">
                <a:solidFill>
                  <a:srgbClr val="0D0D0D"/>
                </a:solidFill>
                <a:effectLst/>
                <a:latin typeface="Söhne"/>
              </a:rPr>
              <a:t>:</a:t>
            </a:r>
          </a:p>
          <a:p>
            <a:pPr marL="342900" indent="-342900">
              <a:buFontTx/>
              <a:buAutoNum type="arabicPeriod"/>
            </a:pPr>
            <a:r>
              <a:rPr lang="en-US" b="1" i="0" dirty="0">
                <a:solidFill>
                  <a:srgbClr val="0D0D0D"/>
                </a:solidFill>
                <a:effectLst/>
                <a:latin typeface="Söhne"/>
              </a:rPr>
              <a:t>Recurrent Neural Networks (RNNs)</a:t>
            </a:r>
            <a:r>
              <a:rPr lang="en-US" b="0" i="0" dirty="0">
                <a:solidFill>
                  <a:srgbClr val="0D0D0D"/>
                </a:solidFill>
                <a:effectLst/>
                <a:latin typeface="Söhne"/>
              </a:rPr>
              <a:t>:</a:t>
            </a:r>
          </a:p>
          <a:p>
            <a:pPr marL="342900" indent="-342900">
              <a:buFontTx/>
              <a:buAutoNum type="arabicPeriod"/>
            </a:pPr>
            <a:r>
              <a:rPr lang="en-US" b="1" dirty="0"/>
              <a:t>Deep Belief Network(DBN) </a:t>
            </a:r>
          </a:p>
          <a:p>
            <a:r>
              <a:rPr lang="en-US" dirty="0"/>
              <a:t>	</a:t>
            </a:r>
          </a:p>
          <a:p>
            <a:pPr marL="342900" indent="-342900">
              <a:buAutoNum type="arabicPeriod"/>
            </a:pPr>
            <a:r>
              <a:rPr lang="en-US" b="1" dirty="0"/>
              <a:t>Deep Neural Network:</a:t>
            </a:r>
          </a:p>
          <a:p>
            <a:r>
              <a:rPr lang="en-US" b="1" dirty="0"/>
              <a:t>	</a:t>
            </a:r>
            <a:r>
              <a:rPr lang="en-US" dirty="0"/>
              <a:t>It is a neural network with a </a:t>
            </a:r>
            <a:r>
              <a:rPr lang="en-US" b="1" dirty="0">
                <a:solidFill>
                  <a:srgbClr val="C00000"/>
                </a:solidFill>
              </a:rPr>
              <a:t>certain level of complexity  </a:t>
            </a:r>
            <a:r>
              <a:rPr lang="en-US" dirty="0"/>
              <a:t>having multiple hidden layers in between input and output layers. They are capable of modeling and processing </a:t>
            </a:r>
            <a:r>
              <a:rPr lang="en-US" b="1" dirty="0">
                <a:solidFill>
                  <a:srgbClr val="C00000"/>
                </a:solidFill>
              </a:rPr>
              <a:t>non-linear relationships</a:t>
            </a:r>
            <a:r>
              <a:rPr lang="en-US" dirty="0"/>
              <a:t>.</a:t>
            </a:r>
          </a:p>
          <a:p>
            <a:endParaRPr lang="en-US" dirty="0">
              <a:solidFill>
                <a:srgbClr val="0D0D0D"/>
              </a:solidFill>
              <a:latin typeface="Söhne"/>
            </a:endParaRPr>
          </a:p>
          <a:p>
            <a:r>
              <a:rPr lang="en-US" b="1" i="0" dirty="0">
                <a:solidFill>
                  <a:srgbClr val="0D0D0D"/>
                </a:solidFill>
                <a:effectLst/>
                <a:latin typeface="Söhne"/>
              </a:rPr>
              <a:t>2.   Convolutional Neural Networks (CNNs)</a:t>
            </a:r>
            <a:r>
              <a:rPr lang="en-US" b="0" i="0" dirty="0">
                <a:solidFill>
                  <a:srgbClr val="0D0D0D"/>
                </a:solidFill>
                <a:effectLst/>
                <a:latin typeface="Söhne"/>
              </a:rPr>
              <a:t>:</a:t>
            </a:r>
          </a:p>
          <a:p>
            <a:pPr algn="l"/>
            <a:r>
              <a:rPr lang="en-US" b="0" i="0" dirty="0">
                <a:solidFill>
                  <a:srgbClr val="0D0D0D"/>
                </a:solidFill>
                <a:effectLst/>
                <a:latin typeface="Söhne"/>
              </a:rPr>
              <a:t>	CNNs are widely used for </a:t>
            </a:r>
            <a:r>
              <a:rPr lang="en-US" b="1" i="0" dirty="0">
                <a:solidFill>
                  <a:srgbClr val="0D0D0D"/>
                </a:solidFill>
                <a:effectLst/>
                <a:latin typeface="Söhne"/>
              </a:rPr>
              <a:t>image recognition</a:t>
            </a:r>
            <a:r>
              <a:rPr lang="en-US" b="0" i="0" dirty="0">
                <a:solidFill>
                  <a:srgbClr val="0D0D0D"/>
                </a:solidFill>
                <a:effectLst/>
                <a:latin typeface="Söhne"/>
              </a:rPr>
              <a:t>, </a:t>
            </a:r>
            <a:r>
              <a:rPr lang="en-US" b="1" i="0" dirty="0">
                <a:solidFill>
                  <a:srgbClr val="0D0D0D"/>
                </a:solidFill>
                <a:effectLst/>
                <a:latin typeface="Söhne"/>
              </a:rPr>
              <a:t>computer vision</a:t>
            </a:r>
            <a:r>
              <a:rPr lang="en-US" b="0" i="0" dirty="0">
                <a:solidFill>
                  <a:srgbClr val="0D0D0D"/>
                </a:solidFill>
                <a:effectLst/>
                <a:latin typeface="Söhne"/>
              </a:rPr>
              <a:t>, and </a:t>
            </a:r>
            <a:r>
              <a:rPr lang="en-US" b="1" i="0" dirty="0">
                <a:solidFill>
                  <a:srgbClr val="0D0D0D"/>
                </a:solidFill>
                <a:effectLst/>
                <a:latin typeface="Söhne"/>
              </a:rPr>
              <a:t>other</a:t>
            </a:r>
            <a:r>
              <a:rPr lang="en-US" b="0" i="0" dirty="0">
                <a:solidFill>
                  <a:srgbClr val="0D0D0D"/>
                </a:solidFill>
                <a:effectLst/>
                <a:latin typeface="Söhne"/>
              </a:rPr>
              <a:t> tasks </a:t>
            </a:r>
            <a:r>
              <a:rPr lang="en-US" b="1" i="0" dirty="0">
                <a:solidFill>
                  <a:srgbClr val="C00000"/>
                </a:solidFill>
                <a:effectLst/>
                <a:latin typeface="Söhne"/>
              </a:rPr>
              <a:t>involving grid-like data.</a:t>
            </a:r>
          </a:p>
          <a:p>
            <a:pPr algn="l">
              <a:buFont typeface="Arial" panose="020B0604020202020204" pitchFamily="34" charset="0"/>
              <a:buChar char="•"/>
            </a:pPr>
            <a:r>
              <a:rPr lang="en-US" b="0" i="0" dirty="0">
                <a:solidFill>
                  <a:srgbClr val="0D0D0D"/>
                </a:solidFill>
                <a:effectLst/>
                <a:latin typeface="Söhne"/>
              </a:rPr>
              <a:t>They consist of convolutional layers that apply filters (kernels) to input data, capturing spatial hierarchies of features.</a:t>
            </a:r>
          </a:p>
          <a:p>
            <a:pPr algn="l">
              <a:buFont typeface="Arial" panose="020B0604020202020204" pitchFamily="34" charset="0"/>
              <a:buChar char="•"/>
            </a:pPr>
            <a:r>
              <a:rPr lang="en-US" b="0" i="0" dirty="0">
                <a:solidFill>
                  <a:srgbClr val="0D0D0D"/>
                </a:solidFill>
                <a:effectLst/>
                <a:latin typeface="Söhne"/>
              </a:rPr>
              <a:t>CNNs are known for their ability to automatically learn relevant features </a:t>
            </a:r>
            <a:r>
              <a:rPr lang="en-US" b="1" i="0" dirty="0">
                <a:solidFill>
                  <a:srgbClr val="C00000"/>
                </a:solidFill>
                <a:effectLst/>
                <a:latin typeface="Söhne"/>
              </a:rPr>
              <a:t>from raw pixel data</a:t>
            </a:r>
            <a:r>
              <a:rPr lang="en-US" b="0" i="0" dirty="0">
                <a:solidFill>
                  <a:srgbClr val="0D0D0D"/>
                </a:solidFill>
                <a:effectLst/>
                <a:latin typeface="Söhne"/>
              </a:rPr>
              <a:t>, making them highly effective for tasks like </a:t>
            </a:r>
            <a:r>
              <a:rPr lang="en-US" b="1" i="0" dirty="0">
                <a:solidFill>
                  <a:schemeClr val="accent2"/>
                </a:solidFill>
                <a:effectLst/>
                <a:latin typeface="Söhne"/>
              </a:rPr>
              <a:t>image classification</a:t>
            </a:r>
            <a:r>
              <a:rPr lang="en-US" b="0" i="0" dirty="0">
                <a:solidFill>
                  <a:srgbClr val="0D0D0D"/>
                </a:solidFill>
                <a:effectLst/>
                <a:latin typeface="Söhne"/>
              </a:rPr>
              <a:t>, </a:t>
            </a:r>
            <a:r>
              <a:rPr lang="en-US" b="1" i="0" dirty="0">
                <a:solidFill>
                  <a:schemeClr val="accent2"/>
                </a:solidFill>
                <a:effectLst/>
                <a:latin typeface="Söhne"/>
              </a:rPr>
              <a:t>object detection</a:t>
            </a:r>
            <a:r>
              <a:rPr lang="en-US" b="0" i="0" dirty="0">
                <a:solidFill>
                  <a:srgbClr val="0D0D0D"/>
                </a:solidFill>
                <a:effectLst/>
                <a:latin typeface="Söhne"/>
              </a:rPr>
              <a:t>, and </a:t>
            </a:r>
            <a:r>
              <a:rPr lang="en-US" b="1" i="0" dirty="0">
                <a:solidFill>
                  <a:schemeClr val="accent2"/>
                </a:solidFill>
                <a:effectLst/>
                <a:latin typeface="Söhne"/>
              </a:rPr>
              <a:t>image segmentation</a:t>
            </a:r>
            <a:r>
              <a:rPr lang="en-US" b="0" i="0" dirty="0">
                <a:solidFill>
                  <a:srgbClr val="0D0D0D"/>
                </a:solidFill>
                <a:effectLst/>
                <a:latin typeface="Söhne"/>
              </a:rPr>
              <a:t>.</a:t>
            </a:r>
          </a:p>
          <a:p>
            <a:endParaRPr lang="en-US" dirty="0"/>
          </a:p>
        </p:txBody>
      </p:sp>
    </p:spTree>
    <p:extLst>
      <p:ext uri="{BB962C8B-B14F-4D97-AF65-F5344CB8AC3E}">
        <p14:creationId xmlns:p14="http://schemas.microsoft.com/office/powerpoint/2010/main" val="115189068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C9E13E-C870-1A08-0A21-F398F3A46452}"/>
              </a:ext>
            </a:extLst>
          </p:cNvPr>
          <p:cNvSpPr txBox="1"/>
          <p:nvPr/>
        </p:nvSpPr>
        <p:spPr>
          <a:xfrm>
            <a:off x="599440" y="496283"/>
            <a:ext cx="10708640" cy="5355312"/>
          </a:xfrm>
          <a:prstGeom prst="rect">
            <a:avLst/>
          </a:prstGeom>
          <a:noFill/>
        </p:spPr>
        <p:txBody>
          <a:bodyPr wrap="square">
            <a:spAutoFit/>
          </a:bodyPr>
          <a:lstStyle/>
          <a:p>
            <a:pPr algn="l"/>
            <a:r>
              <a:rPr lang="en-US" b="1" dirty="0">
                <a:solidFill>
                  <a:srgbClr val="0D0D0D"/>
                </a:solidFill>
                <a:latin typeface="Söhne"/>
              </a:rPr>
              <a:t>3.  </a:t>
            </a:r>
            <a:r>
              <a:rPr lang="en-US" b="1" i="0" dirty="0">
                <a:solidFill>
                  <a:srgbClr val="0D0D0D"/>
                </a:solidFill>
                <a:effectLst/>
                <a:latin typeface="Söhne"/>
              </a:rPr>
              <a:t>Recurrent Neural Networks (RNNs)</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RNNs are designed to </a:t>
            </a:r>
            <a:r>
              <a:rPr lang="en-US" b="1" i="0" dirty="0">
                <a:solidFill>
                  <a:srgbClr val="C00000"/>
                </a:solidFill>
                <a:effectLst/>
                <a:latin typeface="Söhne"/>
              </a:rPr>
              <a:t>process sequential data</a:t>
            </a:r>
            <a:r>
              <a:rPr lang="en-US" b="0" i="0" dirty="0">
                <a:solidFill>
                  <a:srgbClr val="0D0D0D"/>
                </a:solidFill>
                <a:effectLst/>
                <a:latin typeface="Söhne"/>
              </a:rPr>
              <a:t>, making them suitable for </a:t>
            </a:r>
            <a:r>
              <a:rPr lang="en-US" b="1" i="0" dirty="0">
                <a:solidFill>
                  <a:srgbClr val="C00000"/>
                </a:solidFill>
                <a:effectLst/>
                <a:latin typeface="Söhne"/>
              </a:rPr>
              <a:t>tasks involving time-series data </a:t>
            </a:r>
            <a:r>
              <a:rPr lang="en-US" b="0" i="0" dirty="0">
                <a:solidFill>
                  <a:srgbClr val="0D0D0D"/>
                </a:solidFill>
                <a:effectLst/>
                <a:latin typeface="Söhne"/>
              </a:rPr>
              <a:t>or sequences of varying lengths.</a:t>
            </a:r>
          </a:p>
          <a:p>
            <a:pPr algn="l">
              <a:buFont typeface="Arial" panose="020B0604020202020204" pitchFamily="34" charset="0"/>
              <a:buChar char="•"/>
            </a:pPr>
            <a:r>
              <a:rPr lang="en-US" b="0" i="0" dirty="0">
                <a:solidFill>
                  <a:srgbClr val="0D0D0D"/>
                </a:solidFill>
                <a:effectLst/>
                <a:latin typeface="Söhne"/>
              </a:rPr>
              <a:t>They have recurrent connections that allow </a:t>
            </a:r>
            <a:r>
              <a:rPr lang="en-US" b="1" i="0" dirty="0">
                <a:solidFill>
                  <a:srgbClr val="C00000"/>
                </a:solidFill>
                <a:effectLst/>
                <a:latin typeface="Söhne"/>
              </a:rPr>
              <a:t>information to persist over</a:t>
            </a:r>
            <a:r>
              <a:rPr lang="en-US" b="0" i="0" dirty="0">
                <a:solidFill>
                  <a:srgbClr val="C00000"/>
                </a:solidFill>
                <a:effectLst/>
                <a:latin typeface="Söhne"/>
              </a:rPr>
              <a:t> </a:t>
            </a:r>
            <a:r>
              <a:rPr lang="en-US" b="1" i="0" dirty="0">
                <a:solidFill>
                  <a:srgbClr val="C00000"/>
                </a:solidFill>
                <a:effectLst/>
                <a:latin typeface="Söhne"/>
              </a:rPr>
              <a:t>time</a:t>
            </a:r>
            <a:r>
              <a:rPr lang="en-US" b="0" i="0" dirty="0">
                <a:solidFill>
                  <a:srgbClr val="0D0D0D"/>
                </a:solidFill>
                <a:effectLst/>
                <a:latin typeface="Söhne"/>
              </a:rPr>
              <a:t>, enabling them to capture temporal dependencies in data.</a:t>
            </a:r>
          </a:p>
          <a:p>
            <a:pPr algn="l">
              <a:buFont typeface="Arial" panose="020B0604020202020204" pitchFamily="34" charset="0"/>
              <a:buChar char="•"/>
            </a:pPr>
            <a:r>
              <a:rPr lang="en-US" b="0" i="0" dirty="0">
                <a:solidFill>
                  <a:srgbClr val="0D0D0D"/>
                </a:solidFill>
                <a:effectLst/>
                <a:latin typeface="Söhne"/>
              </a:rPr>
              <a:t>RNNs are commonly used for tasks such as </a:t>
            </a:r>
            <a:r>
              <a:rPr lang="en-US" b="1" i="0" dirty="0">
                <a:solidFill>
                  <a:srgbClr val="C00000"/>
                </a:solidFill>
                <a:effectLst/>
                <a:latin typeface="Söhne"/>
              </a:rPr>
              <a:t>natural language processing </a:t>
            </a:r>
            <a:r>
              <a:rPr lang="en-US" b="0" i="0" dirty="0">
                <a:solidFill>
                  <a:srgbClr val="0D0D0D"/>
                </a:solidFill>
                <a:effectLst/>
                <a:latin typeface="Söhne"/>
              </a:rPr>
              <a:t>(e.g., language modeling, machine translation), </a:t>
            </a:r>
            <a:r>
              <a:rPr lang="en-US" b="1" i="0" dirty="0">
                <a:solidFill>
                  <a:srgbClr val="C00000"/>
                </a:solidFill>
                <a:effectLst/>
                <a:latin typeface="Söhne"/>
              </a:rPr>
              <a:t>speech recognition</a:t>
            </a:r>
            <a:r>
              <a:rPr lang="en-US" b="0" i="0" dirty="0">
                <a:solidFill>
                  <a:srgbClr val="0D0D0D"/>
                </a:solidFill>
                <a:effectLst/>
                <a:latin typeface="Söhne"/>
              </a:rPr>
              <a:t>, and </a:t>
            </a:r>
            <a:r>
              <a:rPr lang="en-US" b="1" i="0" dirty="0">
                <a:solidFill>
                  <a:srgbClr val="C00000"/>
                </a:solidFill>
                <a:effectLst/>
                <a:latin typeface="Söhne"/>
              </a:rPr>
              <a:t>sequence generation</a:t>
            </a:r>
            <a:r>
              <a:rPr lang="en-US" b="0" i="0" dirty="0">
                <a:solidFill>
                  <a:srgbClr val="0D0D0D"/>
                </a:solidFill>
                <a:effectLst/>
                <a:latin typeface="Söhne"/>
              </a:rPr>
              <a:t>.</a:t>
            </a:r>
          </a:p>
          <a:p>
            <a:pPr algn="l">
              <a:buFont typeface="Arial" panose="020B0604020202020204" pitchFamily="34" charset="0"/>
              <a:buChar char="•"/>
            </a:pPr>
            <a:r>
              <a:rPr lang="en-US" dirty="0">
                <a:solidFill>
                  <a:srgbClr val="0D0D0D"/>
                </a:solidFill>
                <a:latin typeface="Söhne"/>
              </a:rPr>
              <a:t>RNN </a:t>
            </a:r>
            <a:r>
              <a:rPr lang="en-US" dirty="0"/>
              <a:t>Allows for </a:t>
            </a:r>
            <a:r>
              <a:rPr lang="en-US" b="1" dirty="0"/>
              <a:t>parallel</a:t>
            </a:r>
            <a:r>
              <a:rPr lang="en-US" dirty="0"/>
              <a:t> and </a:t>
            </a:r>
            <a:r>
              <a:rPr lang="en-US" b="1" dirty="0"/>
              <a:t>sequential computation</a:t>
            </a:r>
            <a:r>
              <a:rPr lang="en-US" dirty="0"/>
              <a:t>. Similar to the human brain (large feedback network of connected neurons). They are </a:t>
            </a:r>
            <a:r>
              <a:rPr lang="en-US" b="1" dirty="0">
                <a:solidFill>
                  <a:srgbClr val="00B0F0"/>
                </a:solidFill>
              </a:rPr>
              <a:t>able to remember important things about the input they received and hence enables them to be more precise.</a:t>
            </a:r>
          </a:p>
          <a:p>
            <a:pPr algn="l">
              <a:buFont typeface="Arial" panose="020B0604020202020204" pitchFamily="34" charset="0"/>
              <a:buChar char="•"/>
            </a:pPr>
            <a:endParaRPr lang="en-US" b="0" i="0" dirty="0">
              <a:solidFill>
                <a:srgbClr val="0D0D0D"/>
              </a:solidFill>
              <a:effectLst/>
              <a:latin typeface="Söhne"/>
            </a:endParaRPr>
          </a:p>
          <a:p>
            <a:pPr algn="l"/>
            <a:r>
              <a:rPr lang="en-US" b="1" dirty="0">
                <a:solidFill>
                  <a:srgbClr val="0D0D0D"/>
                </a:solidFill>
                <a:latin typeface="Söhne"/>
              </a:rPr>
              <a:t>4.   </a:t>
            </a:r>
            <a:r>
              <a:rPr lang="en-US" b="1" dirty="0"/>
              <a:t>Deep Belief Network(DBN):</a:t>
            </a:r>
          </a:p>
          <a:p>
            <a:pPr algn="l"/>
            <a:r>
              <a:rPr lang="en-US" b="0" i="0" dirty="0">
                <a:solidFill>
                  <a:srgbClr val="0D0D0D"/>
                </a:solidFill>
                <a:effectLst/>
                <a:latin typeface="Söhne"/>
              </a:rPr>
              <a:t>	A Deep Belief Network (DBN) is a type of artificial neural network that is </a:t>
            </a:r>
            <a:r>
              <a:rPr lang="en-US" b="1" i="0" dirty="0">
                <a:solidFill>
                  <a:schemeClr val="accent6">
                    <a:lumMod val="75000"/>
                  </a:schemeClr>
                </a:solidFill>
                <a:effectLst/>
                <a:latin typeface="Söhne"/>
              </a:rPr>
              <a:t>composed of multiple layers of latent variables, often referred to as hidden layers, which are arranged in a hierarchical manner</a:t>
            </a:r>
            <a:r>
              <a:rPr lang="en-US" b="0" i="0" dirty="0">
                <a:solidFill>
                  <a:srgbClr val="0D0D0D"/>
                </a:solidFill>
                <a:effectLst/>
                <a:latin typeface="Söhne"/>
              </a:rPr>
              <a:t>. DBNs are generative models that learn to </a:t>
            </a:r>
            <a:r>
              <a:rPr lang="en-US" b="1" i="0" dirty="0">
                <a:solidFill>
                  <a:srgbClr val="C00000"/>
                </a:solidFill>
                <a:effectLst/>
                <a:latin typeface="Söhne"/>
              </a:rPr>
              <a:t>represent complex patterns in data through unsupervised learning</a:t>
            </a:r>
            <a:r>
              <a:rPr lang="en-US" b="0" i="0" dirty="0">
                <a:solidFill>
                  <a:srgbClr val="0D0D0D"/>
                </a:solidFill>
                <a:effectLst/>
                <a:latin typeface="Söhne"/>
              </a:rPr>
              <a:t>.</a:t>
            </a:r>
          </a:p>
          <a:p>
            <a:pPr algn="l"/>
            <a:r>
              <a:rPr lang="en-US" dirty="0">
                <a:solidFill>
                  <a:srgbClr val="0D0D0D"/>
                </a:solidFill>
                <a:latin typeface="Söhne"/>
              </a:rPr>
              <a:t>	</a:t>
            </a:r>
            <a:r>
              <a:rPr lang="en-US" b="0" i="0" dirty="0">
                <a:solidFill>
                  <a:srgbClr val="0D0D0D"/>
                </a:solidFill>
                <a:effectLst/>
                <a:latin typeface="Söhne"/>
              </a:rPr>
              <a:t>Deep Belief Networks are powerful models for representation learning, capable of capturing intricate patterns and relationships in data by learning hierarchical representations through unsupervised pre-training and fine-tuning. They have played a significant role in advancing the field of deep learning and continue to be an active area of research and development.</a:t>
            </a:r>
          </a:p>
        </p:txBody>
      </p:sp>
    </p:spTree>
    <p:extLst>
      <p:ext uri="{BB962C8B-B14F-4D97-AF65-F5344CB8AC3E}">
        <p14:creationId xmlns:p14="http://schemas.microsoft.com/office/powerpoint/2010/main" val="111746399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04100-8612-4F4D-4783-3A98F4FAC00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E27DF81-14E9-6D41-AAC3-0CD6563171BB}"/>
              </a:ext>
            </a:extLst>
          </p:cNvPr>
          <p:cNvSpPr txBox="1"/>
          <p:nvPr/>
        </p:nvSpPr>
        <p:spPr>
          <a:xfrm>
            <a:off x="624677" y="0"/>
            <a:ext cx="10942645" cy="6494085"/>
          </a:xfrm>
          <a:prstGeom prst="rect">
            <a:avLst/>
          </a:prstGeom>
          <a:noFill/>
        </p:spPr>
        <p:txBody>
          <a:bodyPr wrap="square" rtlCol="0">
            <a:spAutoFit/>
          </a:bodyPr>
          <a:lstStyle/>
          <a:p>
            <a:endParaRPr lang="en-US" b="1" dirty="0">
              <a:solidFill>
                <a:srgbClr val="C00000"/>
              </a:solidFill>
            </a:endParaRPr>
          </a:p>
          <a:p>
            <a:r>
              <a:rPr lang="en-US" sz="2000" b="1" dirty="0">
                <a:solidFill>
                  <a:srgbClr val="C00000"/>
                </a:solidFill>
              </a:rPr>
              <a:t>Example: Differentiate a Square, Circle and Triangle:</a:t>
            </a:r>
          </a:p>
          <a:p>
            <a:endParaRPr lang="en-US" dirty="0"/>
          </a:p>
          <a:p>
            <a:r>
              <a:rPr lang="en-US" dirty="0"/>
              <a:t>	Lets construct a Neural Network that </a:t>
            </a:r>
            <a:r>
              <a:rPr lang="en-US" b="1" dirty="0"/>
              <a:t>differentiates between a </a:t>
            </a:r>
            <a:r>
              <a:rPr lang="en-US" b="1" dirty="0">
                <a:solidFill>
                  <a:srgbClr val="C00000"/>
                </a:solidFill>
              </a:rPr>
              <a:t>square</a:t>
            </a:r>
            <a:r>
              <a:rPr lang="en-US" b="1" dirty="0"/>
              <a:t>, </a:t>
            </a:r>
            <a:r>
              <a:rPr lang="en-US" b="1" dirty="0">
                <a:solidFill>
                  <a:srgbClr val="C00000"/>
                </a:solidFill>
              </a:rPr>
              <a:t>circle</a:t>
            </a:r>
            <a:r>
              <a:rPr lang="en-US" b="1" dirty="0"/>
              <a:t> and </a:t>
            </a:r>
            <a:r>
              <a:rPr lang="en-US" b="1" dirty="0">
                <a:solidFill>
                  <a:srgbClr val="C00000"/>
                </a:solidFill>
              </a:rPr>
              <a:t>triangle</a:t>
            </a:r>
            <a:r>
              <a:rPr lang="en-US" b="1" dirty="0"/>
              <a:t>. </a:t>
            </a:r>
            <a:r>
              <a:rPr lang="en-US" dirty="0"/>
              <a:t>Neural Network are made up of </a:t>
            </a:r>
            <a:r>
              <a:rPr lang="en-US" b="1" dirty="0"/>
              <a:t>layers of neurons </a:t>
            </a:r>
            <a:r>
              <a:rPr lang="en-US" dirty="0"/>
              <a:t>these neurons are the </a:t>
            </a:r>
            <a:r>
              <a:rPr lang="en-US" b="1" dirty="0">
                <a:solidFill>
                  <a:srgbClr val="C00000"/>
                </a:solidFill>
              </a:rPr>
              <a:t>core processing units of the network</a:t>
            </a:r>
            <a:r>
              <a:rPr lang="en-US" dirty="0"/>
              <a:t>. First we have the </a:t>
            </a:r>
            <a:r>
              <a:rPr lang="en-US" b="1" dirty="0"/>
              <a:t>input Layer </a:t>
            </a:r>
            <a:r>
              <a:rPr lang="en-US" dirty="0"/>
              <a:t>which receives the input and the </a:t>
            </a:r>
            <a:r>
              <a:rPr lang="en-US" b="1" dirty="0"/>
              <a:t>output layer </a:t>
            </a:r>
            <a:r>
              <a:rPr lang="en-US" dirty="0"/>
              <a:t>predicts our final output. In between exists the hidden layers which performs most of the </a:t>
            </a:r>
            <a:r>
              <a:rPr lang="en-US" b="1" dirty="0">
                <a:solidFill>
                  <a:srgbClr val="C00000"/>
                </a:solidFill>
              </a:rPr>
              <a:t>computations required by out network.</a:t>
            </a:r>
          </a:p>
          <a:p>
            <a:r>
              <a:rPr lang="en-US" dirty="0"/>
              <a:t>	Here's an </a:t>
            </a:r>
            <a:r>
              <a:rPr lang="en-US" b="1" dirty="0">
                <a:solidFill>
                  <a:srgbClr val="00B0F0"/>
                </a:solidFill>
              </a:rPr>
              <a:t>image of a circle</a:t>
            </a:r>
            <a:r>
              <a:rPr lang="en-US" dirty="0"/>
              <a:t>. Let's say this image is composed of </a:t>
            </a:r>
            <a:r>
              <a:rPr lang="en-US" b="1" dirty="0">
                <a:solidFill>
                  <a:srgbClr val="C00000"/>
                </a:solidFill>
              </a:rPr>
              <a:t>28</a:t>
            </a:r>
            <a:r>
              <a:rPr lang="en-US" dirty="0"/>
              <a:t> by </a:t>
            </a:r>
            <a:r>
              <a:rPr lang="en-US" b="1" dirty="0">
                <a:solidFill>
                  <a:srgbClr val="C00000"/>
                </a:solidFill>
              </a:rPr>
              <a:t>28</a:t>
            </a:r>
            <a:r>
              <a:rPr lang="en-US" dirty="0"/>
              <a:t> </a:t>
            </a:r>
            <a:r>
              <a:rPr lang="en-US" b="1" dirty="0">
                <a:solidFill>
                  <a:srgbClr val="C00000"/>
                </a:solidFill>
              </a:rPr>
              <a:t>pixels</a:t>
            </a:r>
            <a:r>
              <a:rPr lang="en-US" dirty="0"/>
              <a:t> which make up for 28 * 28 = </a:t>
            </a:r>
            <a:r>
              <a:rPr lang="en-US" b="1" dirty="0">
                <a:solidFill>
                  <a:srgbClr val="00B050"/>
                </a:solidFill>
              </a:rPr>
              <a:t>784 pixels</a:t>
            </a:r>
            <a:r>
              <a:rPr lang="en-US" dirty="0"/>
              <a:t>. Each pixel is fed as input to each neuron of the first layer. </a:t>
            </a:r>
          </a:p>
          <a:p>
            <a:pPr marL="285750" indent="-285750">
              <a:buFont typeface="Arial" panose="020B0604020202020204" pitchFamily="34" charset="0"/>
              <a:buChar char="•"/>
            </a:pPr>
            <a:r>
              <a:rPr lang="en-US" dirty="0"/>
              <a:t>Neurons of one layer are connected to neurons of the next layer through channels and each of these channels is assigned a numerical value known as </a:t>
            </a:r>
            <a:r>
              <a:rPr lang="en-US" b="1" dirty="0">
                <a:solidFill>
                  <a:srgbClr val="C00000"/>
                </a:solidFill>
              </a:rPr>
              <a:t>weight</a:t>
            </a:r>
            <a:r>
              <a:rPr lang="en-US" dirty="0"/>
              <a:t>. </a:t>
            </a:r>
          </a:p>
          <a:p>
            <a:pPr marL="285750" indent="-285750">
              <a:buFont typeface="Arial" panose="020B0604020202020204" pitchFamily="34" charset="0"/>
              <a:buChar char="•"/>
            </a:pPr>
            <a:r>
              <a:rPr lang="en-US" dirty="0"/>
              <a:t>The </a:t>
            </a:r>
            <a:r>
              <a:rPr lang="en-US" b="1" dirty="0">
                <a:solidFill>
                  <a:srgbClr val="00B0F0"/>
                </a:solidFill>
              </a:rPr>
              <a:t>inputs are multiplied to the corresponding weights </a:t>
            </a:r>
            <a:r>
              <a:rPr lang="en-US" dirty="0">
                <a:solidFill>
                  <a:srgbClr val="00B0F0"/>
                </a:solidFill>
              </a:rPr>
              <a:t>and </a:t>
            </a:r>
            <a:r>
              <a:rPr lang="en-US" b="1" dirty="0">
                <a:solidFill>
                  <a:srgbClr val="00B0F0"/>
                </a:solidFill>
              </a:rPr>
              <a:t>their sum is sent as input to the neurons in the hidden layer.</a:t>
            </a:r>
            <a:r>
              <a:rPr lang="en-US" dirty="0">
                <a:solidFill>
                  <a:srgbClr val="00B0F0"/>
                </a:solidFill>
              </a:rPr>
              <a:t> </a:t>
            </a:r>
          </a:p>
          <a:p>
            <a:pPr marL="285750" indent="-285750">
              <a:buFont typeface="Arial" panose="020B0604020202020204" pitchFamily="34" charset="0"/>
              <a:buChar char="•"/>
            </a:pPr>
            <a:r>
              <a:rPr lang="en-US" dirty="0"/>
              <a:t>Each of these neurons is associated with a numerical value called the </a:t>
            </a:r>
            <a:r>
              <a:rPr lang="en-US" b="1" dirty="0">
                <a:solidFill>
                  <a:srgbClr val="C00000"/>
                </a:solidFill>
              </a:rPr>
              <a:t>Bias</a:t>
            </a:r>
            <a:r>
              <a:rPr lang="en-US" dirty="0"/>
              <a:t> which is then added to the </a:t>
            </a:r>
            <a:r>
              <a:rPr lang="en-US" b="1" dirty="0"/>
              <a:t>input sum</a:t>
            </a:r>
            <a:r>
              <a:rPr lang="en-US" dirty="0"/>
              <a:t>.</a:t>
            </a:r>
          </a:p>
          <a:p>
            <a:pPr marL="285750" indent="-285750">
              <a:buFont typeface="Arial" panose="020B0604020202020204" pitchFamily="34" charset="0"/>
              <a:buChar char="•"/>
            </a:pPr>
            <a:r>
              <a:rPr lang="en-US" dirty="0"/>
              <a:t> This value is then passed through a </a:t>
            </a:r>
            <a:r>
              <a:rPr lang="en-US" b="1" dirty="0"/>
              <a:t>threshold</a:t>
            </a:r>
            <a:r>
              <a:rPr lang="en-US" dirty="0"/>
              <a:t> </a:t>
            </a:r>
            <a:r>
              <a:rPr lang="en-US" b="1" dirty="0"/>
              <a:t>function</a:t>
            </a:r>
            <a:r>
              <a:rPr lang="en-US" dirty="0"/>
              <a:t> called the </a:t>
            </a:r>
            <a:r>
              <a:rPr lang="en-US" b="1" dirty="0">
                <a:solidFill>
                  <a:srgbClr val="C00000"/>
                </a:solidFill>
              </a:rPr>
              <a:t>activation</a:t>
            </a:r>
            <a:r>
              <a:rPr lang="en-US" dirty="0">
                <a:solidFill>
                  <a:srgbClr val="C00000"/>
                </a:solidFill>
              </a:rPr>
              <a:t> </a:t>
            </a:r>
            <a:r>
              <a:rPr lang="en-US" b="1" dirty="0">
                <a:solidFill>
                  <a:srgbClr val="C00000"/>
                </a:solidFill>
              </a:rPr>
              <a:t>function</a:t>
            </a:r>
            <a:r>
              <a:rPr lang="en-US" dirty="0"/>
              <a:t>. </a:t>
            </a:r>
          </a:p>
          <a:p>
            <a:pPr marL="285750" indent="-285750">
              <a:buFont typeface="Arial" panose="020B0604020202020204" pitchFamily="34" charset="0"/>
              <a:buChar char="•"/>
            </a:pPr>
            <a:r>
              <a:rPr lang="en-US" dirty="0"/>
              <a:t>The </a:t>
            </a:r>
            <a:r>
              <a:rPr lang="en-US" b="1" dirty="0">
                <a:solidFill>
                  <a:srgbClr val="C00000"/>
                </a:solidFill>
              </a:rPr>
              <a:t>result of the activation function determines </a:t>
            </a:r>
            <a:r>
              <a:rPr lang="en-US" dirty="0"/>
              <a:t>if the </a:t>
            </a:r>
            <a:r>
              <a:rPr lang="en-US" b="1" dirty="0">
                <a:solidFill>
                  <a:srgbClr val="7030A0"/>
                </a:solidFill>
              </a:rPr>
              <a:t>particular neuron will get activated or not</a:t>
            </a:r>
            <a:r>
              <a:rPr lang="en-US" dirty="0"/>
              <a:t>. An activated neuron transmits data to the neurons of the next layer over the channels. In this manner the data is propagated through the network. </a:t>
            </a:r>
            <a:r>
              <a:rPr lang="en-US" b="1" dirty="0">
                <a:solidFill>
                  <a:srgbClr val="C00000"/>
                </a:solidFill>
              </a:rPr>
              <a:t>This is called forward Propagation</a:t>
            </a:r>
            <a:r>
              <a:rPr lang="en-US" dirty="0"/>
              <a:t>. In the output layer the </a:t>
            </a:r>
            <a:r>
              <a:rPr lang="en-US" b="1" dirty="0">
                <a:solidFill>
                  <a:srgbClr val="C00000"/>
                </a:solidFill>
              </a:rPr>
              <a:t>Neuron with the highest value </a:t>
            </a:r>
            <a:r>
              <a:rPr lang="en-US" dirty="0"/>
              <a:t>fires and determines the output. The values are basically a probability.</a:t>
            </a:r>
          </a:p>
          <a:p>
            <a:r>
              <a:rPr lang="en-US" dirty="0"/>
              <a:t>	For example here our neuron is associated with the square has the highest probability. Hence that's the output predicted by the neural network. </a:t>
            </a:r>
          </a:p>
          <a:p>
            <a:r>
              <a:rPr lang="en-US" dirty="0"/>
              <a:t>	Of Course just by look at it we know our neural network has made a </a:t>
            </a:r>
            <a:r>
              <a:rPr lang="en-US" b="1" dirty="0">
                <a:solidFill>
                  <a:srgbClr val="C00000"/>
                </a:solidFill>
              </a:rPr>
              <a:t>wrong</a:t>
            </a:r>
            <a:r>
              <a:rPr lang="en-US" dirty="0"/>
              <a:t> </a:t>
            </a:r>
            <a:r>
              <a:rPr lang="en-US" b="1" dirty="0">
                <a:solidFill>
                  <a:srgbClr val="C00000"/>
                </a:solidFill>
              </a:rPr>
              <a:t>prediction</a:t>
            </a:r>
            <a:r>
              <a:rPr lang="en-US" dirty="0"/>
              <a:t> but, how does the network figure this out. </a:t>
            </a:r>
            <a:r>
              <a:rPr lang="en-US" b="1" dirty="0">
                <a:solidFill>
                  <a:srgbClr val="C00000"/>
                </a:solidFill>
              </a:rPr>
              <a:t>Note that our network is yet to be trained.</a:t>
            </a:r>
          </a:p>
        </p:txBody>
      </p:sp>
    </p:spTree>
    <p:extLst>
      <p:ext uri="{BB962C8B-B14F-4D97-AF65-F5344CB8AC3E}">
        <p14:creationId xmlns:p14="http://schemas.microsoft.com/office/powerpoint/2010/main" val="36168573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CE871F-2918-9F97-070C-2449FF62D40B}"/>
              </a:ext>
            </a:extLst>
          </p:cNvPr>
          <p:cNvGrpSpPr/>
          <p:nvPr/>
        </p:nvGrpSpPr>
        <p:grpSpPr>
          <a:xfrm>
            <a:off x="0" y="0"/>
            <a:ext cx="12195543" cy="6858000"/>
            <a:chOff x="0" y="0"/>
            <a:chExt cx="12195543" cy="6858000"/>
          </a:xfrm>
        </p:grpSpPr>
        <p:pic>
          <p:nvPicPr>
            <p:cNvPr id="5" name="Picture 4">
              <a:extLst>
                <a:ext uri="{FF2B5EF4-FFF2-40B4-BE49-F238E27FC236}">
                  <a16:creationId xmlns:a16="http://schemas.microsoft.com/office/drawing/2014/main" id="{5F7517FA-124D-407A-B90F-504206E086CB}"/>
                </a:ext>
              </a:extLst>
            </p:cNvPr>
            <p:cNvPicPr>
              <a:picLocks noChangeAspect="1"/>
            </p:cNvPicPr>
            <p:nvPr/>
          </p:nvPicPr>
          <p:blipFill rotWithShape="1">
            <a:blip r:embed="rId2">
              <a:extLst>
                <a:ext uri="{28A0092B-C50C-407E-A947-70E740481C1C}">
                  <a14:useLocalDpi xmlns:a14="http://schemas.microsoft.com/office/drawing/2010/main" val="0"/>
                </a:ext>
              </a:extLst>
            </a:blip>
            <a:srcRect t="1305"/>
            <a:stretch/>
          </p:blipFill>
          <p:spPr>
            <a:xfrm>
              <a:off x="0" y="0"/>
              <a:ext cx="12195543" cy="6858000"/>
            </a:xfrm>
            <a:prstGeom prst="rect">
              <a:avLst/>
            </a:prstGeom>
          </p:spPr>
        </p:pic>
        <p:sp>
          <p:nvSpPr>
            <p:cNvPr id="9" name="Rectangle 8">
              <a:extLst>
                <a:ext uri="{FF2B5EF4-FFF2-40B4-BE49-F238E27FC236}">
                  <a16:creationId xmlns:a16="http://schemas.microsoft.com/office/drawing/2014/main" id="{F69F8743-65BD-AAE7-0AEC-F8A5DFB67029}"/>
                </a:ext>
              </a:extLst>
            </p:cNvPr>
            <p:cNvSpPr/>
            <p:nvPr/>
          </p:nvSpPr>
          <p:spPr>
            <a:xfrm>
              <a:off x="10793896" y="6321287"/>
              <a:ext cx="1252330" cy="4075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1277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77CB2-681C-053D-B1A8-3A035BE625C3}"/>
              </a:ext>
            </a:extLst>
          </p:cNvPr>
          <p:cNvSpPr txBox="1"/>
          <p:nvPr/>
        </p:nvSpPr>
        <p:spPr>
          <a:xfrm>
            <a:off x="2352868" y="6642556"/>
            <a:ext cx="6097656" cy="215444"/>
          </a:xfrm>
          <a:prstGeom prst="rect">
            <a:avLst/>
          </a:prstGeom>
          <a:noFill/>
        </p:spPr>
        <p:txBody>
          <a:bodyPr wrap="square">
            <a:spAutoFit/>
          </a:bodyPr>
          <a:lstStyle/>
          <a:p>
            <a:r>
              <a:rPr lang="en-US" sz="800" dirty="0"/>
              <a:t>https://www.youtube.com/watch?v=bfmFfD2RIcg</a:t>
            </a:r>
          </a:p>
        </p:txBody>
      </p:sp>
      <p:sp>
        <p:nvSpPr>
          <p:cNvPr id="7" name="TextBox 6">
            <a:extLst>
              <a:ext uri="{FF2B5EF4-FFF2-40B4-BE49-F238E27FC236}">
                <a16:creationId xmlns:a16="http://schemas.microsoft.com/office/drawing/2014/main" id="{ECE8FACB-1C85-0DEE-2DA2-E6CB6BAAA3E9}"/>
              </a:ext>
            </a:extLst>
          </p:cNvPr>
          <p:cNvSpPr txBox="1"/>
          <p:nvPr/>
        </p:nvSpPr>
        <p:spPr>
          <a:xfrm>
            <a:off x="677931" y="843677"/>
            <a:ext cx="10836138" cy="2862322"/>
          </a:xfrm>
          <a:prstGeom prst="rect">
            <a:avLst/>
          </a:prstGeom>
          <a:noFill/>
        </p:spPr>
        <p:txBody>
          <a:bodyPr wrap="square">
            <a:spAutoFit/>
          </a:bodyPr>
          <a:lstStyle/>
          <a:p>
            <a:r>
              <a:rPr lang="en-US" dirty="0"/>
              <a:t>	During this </a:t>
            </a:r>
            <a:r>
              <a:rPr lang="en-US" b="1" dirty="0">
                <a:solidFill>
                  <a:srgbClr val="C00000"/>
                </a:solidFill>
              </a:rPr>
              <a:t>training process </a:t>
            </a:r>
            <a:r>
              <a:rPr lang="en-US" dirty="0"/>
              <a:t>along with the input our network is also has </a:t>
            </a:r>
            <a:r>
              <a:rPr lang="en-US" b="1" dirty="0"/>
              <a:t>the </a:t>
            </a:r>
            <a:r>
              <a:rPr lang="en-US" b="1" dirty="0">
                <a:solidFill>
                  <a:srgbClr val="C00000"/>
                </a:solidFill>
              </a:rPr>
              <a:t>output fed to it</a:t>
            </a:r>
            <a:r>
              <a:rPr lang="en-US" dirty="0"/>
              <a:t>. </a:t>
            </a:r>
            <a:r>
              <a:rPr lang="en-US" b="1" dirty="0">
                <a:solidFill>
                  <a:srgbClr val="00B0F0"/>
                </a:solidFill>
              </a:rPr>
              <a:t>The predicted output compared against the actual output to realize the error in the prediction. </a:t>
            </a:r>
          </a:p>
          <a:p>
            <a:r>
              <a:rPr lang="en-US" b="1" dirty="0">
                <a:solidFill>
                  <a:srgbClr val="00B0F0"/>
                </a:solidFill>
              </a:rPr>
              <a:t>	</a:t>
            </a:r>
            <a:r>
              <a:rPr lang="en-US" dirty="0"/>
              <a:t>The magnitude of the error indicates how wrong we are and the sign suggests if our predicted values are higher or lower than expected.  The arrows here given an indication of the direction and magnitude of change to reduce the error. This information is then transferred </a:t>
            </a:r>
            <a:r>
              <a:rPr lang="en-US" b="1" dirty="0"/>
              <a:t>backward through our network</a:t>
            </a:r>
            <a:r>
              <a:rPr lang="en-US" dirty="0"/>
              <a:t>. This is known as </a:t>
            </a:r>
            <a:r>
              <a:rPr lang="en-US" b="1" dirty="0">
                <a:solidFill>
                  <a:srgbClr val="C00000"/>
                </a:solidFill>
              </a:rPr>
              <a:t>back propagation</a:t>
            </a:r>
            <a:r>
              <a:rPr lang="en-US" dirty="0"/>
              <a:t>. Now based on these info the </a:t>
            </a:r>
            <a:r>
              <a:rPr lang="en-US" b="1" dirty="0">
                <a:solidFill>
                  <a:srgbClr val="00B0F0"/>
                </a:solidFill>
              </a:rPr>
              <a:t>weights are adjusted</a:t>
            </a:r>
            <a:r>
              <a:rPr lang="en-US" dirty="0"/>
              <a:t>. </a:t>
            </a:r>
          </a:p>
          <a:p>
            <a:r>
              <a:rPr lang="en-US" dirty="0"/>
              <a:t>	This </a:t>
            </a:r>
            <a:r>
              <a:rPr lang="en-US" b="1" dirty="0">
                <a:solidFill>
                  <a:srgbClr val="C00000"/>
                </a:solidFill>
              </a:rPr>
              <a:t>cycle</a:t>
            </a:r>
            <a:r>
              <a:rPr lang="en-US" dirty="0"/>
              <a:t> of Forword propagation and backward propagation is iteratively performed with multiple inputs. This process continues until </a:t>
            </a:r>
            <a:r>
              <a:rPr lang="en-US" b="1" dirty="0">
                <a:solidFill>
                  <a:srgbClr val="C00000"/>
                </a:solidFill>
              </a:rPr>
              <a:t>weights are assigned </a:t>
            </a:r>
            <a:r>
              <a:rPr lang="en-US" dirty="0"/>
              <a:t>such that the network can </a:t>
            </a:r>
            <a:r>
              <a:rPr lang="en-US" b="1" dirty="0">
                <a:solidFill>
                  <a:srgbClr val="00B050"/>
                </a:solidFill>
              </a:rPr>
              <a:t>predict the shapes correctly in most of the cases</a:t>
            </a:r>
            <a:r>
              <a:rPr lang="en-US" b="1" dirty="0"/>
              <a:t>. </a:t>
            </a:r>
            <a:r>
              <a:rPr lang="en-US" b="1" dirty="0">
                <a:solidFill>
                  <a:srgbClr val="C00000"/>
                </a:solidFill>
              </a:rPr>
              <a:t>This brings our training process to an end. </a:t>
            </a:r>
            <a:r>
              <a:rPr lang="en-US" dirty="0"/>
              <a:t>This training process may take hours or  even months to train. But, </a:t>
            </a:r>
            <a:r>
              <a:rPr lang="en-US" b="1" dirty="0"/>
              <a:t>time is a reasonable </a:t>
            </a:r>
            <a:r>
              <a:rPr lang="en-US" b="1" dirty="0">
                <a:solidFill>
                  <a:srgbClr val="C00000"/>
                </a:solidFill>
              </a:rPr>
              <a:t>Trade-Off</a:t>
            </a:r>
            <a:r>
              <a:rPr lang="en-US" b="1" dirty="0"/>
              <a:t> when compared to its scope</a:t>
            </a:r>
            <a:r>
              <a:rPr lang="en-US" dirty="0"/>
              <a:t>.</a:t>
            </a:r>
          </a:p>
        </p:txBody>
      </p:sp>
      <p:sp>
        <p:nvSpPr>
          <p:cNvPr id="8" name="TextBox 7">
            <a:extLst>
              <a:ext uri="{FF2B5EF4-FFF2-40B4-BE49-F238E27FC236}">
                <a16:creationId xmlns:a16="http://schemas.microsoft.com/office/drawing/2014/main" id="{1FA5301B-B340-2F2E-0DD4-DA34C1FEBF62}"/>
              </a:ext>
            </a:extLst>
          </p:cNvPr>
          <p:cNvSpPr txBox="1"/>
          <p:nvPr/>
        </p:nvSpPr>
        <p:spPr>
          <a:xfrm>
            <a:off x="884582" y="3928987"/>
            <a:ext cx="6758609" cy="1754326"/>
          </a:xfrm>
          <a:prstGeom prst="rect">
            <a:avLst/>
          </a:prstGeom>
          <a:noFill/>
        </p:spPr>
        <p:txBody>
          <a:bodyPr wrap="square">
            <a:spAutoFit/>
          </a:bodyPr>
          <a:lstStyle/>
          <a:p>
            <a:r>
              <a:rPr lang="en-US" b="1" dirty="0"/>
              <a:t>Applications of Neural Network:</a:t>
            </a:r>
          </a:p>
          <a:p>
            <a:pPr marL="342900" indent="-342900">
              <a:buFont typeface="+mj-lt"/>
              <a:buAutoNum type="arabicPeriod"/>
            </a:pPr>
            <a:r>
              <a:rPr lang="en-US" dirty="0"/>
              <a:t>Language Translation</a:t>
            </a:r>
          </a:p>
          <a:p>
            <a:pPr marL="342900" indent="-342900">
              <a:buFont typeface="+mj-lt"/>
              <a:buAutoNum type="arabicPeriod"/>
            </a:pPr>
            <a:r>
              <a:rPr lang="en-US" dirty="0"/>
              <a:t>Facial Recognition: To Estimate the age of a Person, To verify whether the person is having mask or not and so on.</a:t>
            </a:r>
          </a:p>
          <a:p>
            <a:pPr marL="342900" indent="-342900">
              <a:buFont typeface="+mj-lt"/>
              <a:buAutoNum type="arabicPeriod"/>
            </a:pPr>
            <a:r>
              <a:rPr lang="en-US" dirty="0"/>
              <a:t>Forecasting: Stock Prices, Weather and so o.</a:t>
            </a:r>
          </a:p>
          <a:p>
            <a:pPr marL="342900" indent="-342900">
              <a:buFont typeface="+mj-lt"/>
              <a:buAutoNum type="arabicPeriod"/>
            </a:pPr>
            <a:endParaRPr lang="en-US" dirty="0"/>
          </a:p>
        </p:txBody>
      </p:sp>
    </p:spTree>
    <p:extLst>
      <p:ext uri="{BB962C8B-B14F-4D97-AF65-F5344CB8AC3E}">
        <p14:creationId xmlns:p14="http://schemas.microsoft.com/office/powerpoint/2010/main" val="1071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E6A6E4-6022-9B36-9160-0CAA23778F36}"/>
              </a:ext>
            </a:extLst>
          </p:cNvPr>
          <p:cNvSpPr txBox="1"/>
          <p:nvPr/>
        </p:nvSpPr>
        <p:spPr>
          <a:xfrm>
            <a:off x="739302" y="394129"/>
            <a:ext cx="10924162" cy="5447645"/>
          </a:xfrm>
          <a:prstGeom prst="rect">
            <a:avLst/>
          </a:prstGeom>
          <a:noFill/>
        </p:spPr>
        <p:txBody>
          <a:bodyPr wrap="square">
            <a:spAutoFit/>
          </a:bodyPr>
          <a:lstStyle/>
          <a:p>
            <a:r>
              <a:rPr lang="en-US" sz="2400" b="1" dirty="0"/>
              <a:t>Unsupervised Learning:</a:t>
            </a:r>
          </a:p>
          <a:p>
            <a:r>
              <a:rPr lang="en-US" b="0" i="0" dirty="0">
                <a:solidFill>
                  <a:srgbClr val="374151"/>
                </a:solidFill>
                <a:effectLst/>
                <a:latin typeface="Söhne"/>
              </a:rPr>
              <a:t>	Unsupervised Machine learning is a type of machine learning where the algorithm is trained on </a:t>
            </a:r>
            <a:r>
              <a:rPr lang="en-US" b="1" i="0" dirty="0">
                <a:solidFill>
                  <a:srgbClr val="374151"/>
                </a:solidFill>
                <a:effectLst/>
                <a:latin typeface="Söhne"/>
              </a:rPr>
              <a:t>unlabeled data</a:t>
            </a:r>
            <a:r>
              <a:rPr lang="en-US" b="0" i="0" dirty="0">
                <a:solidFill>
                  <a:srgbClr val="374151"/>
                </a:solidFill>
                <a:effectLst/>
                <a:latin typeface="Söhne"/>
              </a:rPr>
              <a:t>, and the </a:t>
            </a:r>
            <a:r>
              <a:rPr lang="en-US" b="1" i="0" dirty="0">
                <a:solidFill>
                  <a:srgbClr val="374151"/>
                </a:solidFill>
                <a:effectLst/>
                <a:latin typeface="Söhne"/>
              </a:rPr>
              <a:t>objective is to find patterns, relationships, or structures within the data</a:t>
            </a:r>
            <a:r>
              <a:rPr lang="en-US" b="0" i="0" dirty="0">
                <a:solidFill>
                  <a:srgbClr val="374151"/>
                </a:solidFill>
                <a:effectLst/>
                <a:latin typeface="Söhne"/>
              </a:rPr>
              <a:t> without explicit guidance or labeled outcomes. </a:t>
            </a:r>
            <a:r>
              <a:rPr lang="en-US" b="0" i="0" dirty="0" err="1">
                <a:solidFill>
                  <a:srgbClr val="374151"/>
                </a:solidFill>
                <a:effectLst/>
                <a:latin typeface="Söhne"/>
              </a:rPr>
              <a:t>i.e</a:t>
            </a:r>
            <a:r>
              <a:rPr lang="en-US" b="0" i="0" dirty="0">
                <a:solidFill>
                  <a:srgbClr val="374151"/>
                </a:solidFill>
                <a:effectLst/>
                <a:latin typeface="Söhne"/>
              </a:rPr>
              <a:t> </a:t>
            </a:r>
            <a:r>
              <a:rPr lang="en-US" dirty="0">
                <a:solidFill>
                  <a:srgbClr val="05192D"/>
                </a:solidFill>
                <a:latin typeface="Studio-Feixen-Sans"/>
              </a:rPr>
              <a:t>U</a:t>
            </a:r>
            <a:r>
              <a:rPr lang="en-US" b="0" i="0" dirty="0">
                <a:solidFill>
                  <a:srgbClr val="05192D"/>
                </a:solidFill>
                <a:effectLst/>
                <a:latin typeface="Studio-Feixen-Sans"/>
              </a:rPr>
              <a:t>nsupervised learning is a method we use to </a:t>
            </a:r>
            <a:r>
              <a:rPr lang="en-US" b="1" i="0" dirty="0">
                <a:solidFill>
                  <a:srgbClr val="05192D"/>
                </a:solidFill>
                <a:effectLst/>
                <a:latin typeface="Studio-Feixen-Sans"/>
              </a:rPr>
              <a:t>group</a:t>
            </a:r>
            <a:r>
              <a:rPr lang="en-US" b="0" i="0" dirty="0">
                <a:solidFill>
                  <a:srgbClr val="05192D"/>
                </a:solidFill>
                <a:effectLst/>
                <a:latin typeface="Studio-Feixen-Sans"/>
              </a:rPr>
              <a:t> </a:t>
            </a:r>
            <a:r>
              <a:rPr lang="en-US" b="1" i="0" dirty="0">
                <a:solidFill>
                  <a:srgbClr val="05192D"/>
                </a:solidFill>
                <a:effectLst/>
                <a:latin typeface="Studio-Feixen-Sans"/>
              </a:rPr>
              <a:t>data</a:t>
            </a:r>
            <a:r>
              <a:rPr lang="en-US" b="0" i="0" dirty="0">
                <a:solidFill>
                  <a:srgbClr val="05192D"/>
                </a:solidFill>
                <a:effectLst/>
                <a:latin typeface="Studio-Feixen-Sans"/>
              </a:rPr>
              <a:t> when no </a:t>
            </a:r>
            <a:r>
              <a:rPr lang="en-US" b="1" i="0" dirty="0">
                <a:solidFill>
                  <a:srgbClr val="05192D"/>
                </a:solidFill>
                <a:effectLst/>
                <a:latin typeface="Studio-Feixen-Sans"/>
              </a:rPr>
              <a:t>labels are present</a:t>
            </a:r>
            <a:r>
              <a:rPr lang="en-US" b="0" i="0" dirty="0">
                <a:solidFill>
                  <a:srgbClr val="05192D"/>
                </a:solidFill>
                <a:effectLst/>
                <a:latin typeface="Studio-Feixen-Sans"/>
              </a:rPr>
              <a:t>.</a:t>
            </a:r>
            <a:endParaRPr lang="en-US" b="1" dirty="0"/>
          </a:p>
          <a:p>
            <a:r>
              <a:rPr lang="en-US" dirty="0"/>
              <a:t>	As the </a:t>
            </a:r>
            <a:r>
              <a:rPr lang="en-US" b="1" dirty="0"/>
              <a:t>name suggests</a:t>
            </a:r>
            <a:r>
              <a:rPr lang="en-US" dirty="0"/>
              <a:t>, unsupervised learning is a machine learning technique in which models are </a:t>
            </a:r>
            <a:r>
              <a:rPr lang="en-US" b="1" dirty="0">
                <a:solidFill>
                  <a:srgbClr val="C00000"/>
                </a:solidFill>
              </a:rPr>
              <a:t>not</a:t>
            </a:r>
            <a:r>
              <a:rPr lang="en-US" dirty="0">
                <a:solidFill>
                  <a:srgbClr val="C00000"/>
                </a:solidFill>
              </a:rPr>
              <a:t> </a:t>
            </a:r>
            <a:r>
              <a:rPr lang="en-US" b="1" dirty="0">
                <a:solidFill>
                  <a:srgbClr val="C00000"/>
                </a:solidFill>
              </a:rPr>
              <a:t>supervised using training dataset</a:t>
            </a:r>
            <a:r>
              <a:rPr lang="en-US" dirty="0"/>
              <a:t>. Instead, </a:t>
            </a:r>
            <a:r>
              <a:rPr lang="en-US" b="1" dirty="0"/>
              <a:t>models itself find </a:t>
            </a:r>
            <a:r>
              <a:rPr lang="en-US" dirty="0"/>
              <a:t>the hidden patterns and insights from the given data. It can be compared to </a:t>
            </a:r>
            <a:r>
              <a:rPr lang="en-US" b="1" dirty="0"/>
              <a:t>learning which takes place in the human brain while learning new things</a:t>
            </a:r>
            <a:r>
              <a:rPr lang="en-US" dirty="0"/>
              <a:t>. </a:t>
            </a:r>
          </a:p>
          <a:p>
            <a:r>
              <a:rPr lang="en-US" dirty="0"/>
              <a:t>	It can be defined as: </a:t>
            </a:r>
            <a:r>
              <a:rPr lang="en-US" b="1" dirty="0"/>
              <a:t>“</a:t>
            </a:r>
            <a:r>
              <a:rPr lang="en-US" dirty="0"/>
              <a:t>Unsupervised learning is a type of machine learning in which models are trained using unlabeled dataset and are allowed to act on that data without any supervision.</a:t>
            </a:r>
            <a:r>
              <a:rPr lang="en-US" b="1" dirty="0"/>
              <a:t>”</a:t>
            </a:r>
            <a:r>
              <a:rPr lang="en-US" dirty="0"/>
              <a:t> </a:t>
            </a:r>
          </a:p>
          <a:p>
            <a:r>
              <a:rPr lang="en-US" dirty="0"/>
              <a:t>	Unsupervised learning cannot be directly applied to a regression or classification problem because unlike supervised learning, we have the input data but no corresponding output data.</a:t>
            </a:r>
          </a:p>
          <a:p>
            <a:endParaRPr lang="en-US" b="1" dirty="0"/>
          </a:p>
          <a:p>
            <a:r>
              <a:rPr lang="en-US" b="1" dirty="0"/>
              <a:t>Example:</a:t>
            </a:r>
          </a:p>
          <a:p>
            <a:r>
              <a:rPr lang="en-US" b="0" i="0" dirty="0">
                <a:solidFill>
                  <a:srgbClr val="333333"/>
                </a:solidFill>
                <a:effectLst/>
                <a:latin typeface="inter-regular"/>
              </a:rPr>
              <a:t>	Suppose the unsupervised learning algorithm is given an input dataset containing </a:t>
            </a:r>
            <a:r>
              <a:rPr lang="en-US" b="1" i="0" dirty="0">
                <a:solidFill>
                  <a:srgbClr val="333333"/>
                </a:solidFill>
                <a:effectLst/>
                <a:latin typeface="inter-regular"/>
              </a:rPr>
              <a:t>images of different types of cats and dogs</a:t>
            </a:r>
            <a:r>
              <a:rPr lang="en-US" b="0" i="0" dirty="0">
                <a:solidFill>
                  <a:srgbClr val="333333"/>
                </a:solidFill>
                <a:effectLst/>
                <a:latin typeface="inter-regular"/>
              </a:rPr>
              <a:t>. The algorithm is never trained upon the given dataset, which means it does not have any idea about the features of the dataset. The task of the unsupervised learning algorithm is to identify the image features on their own. Unsupervised learning algorithm will perform this task </a:t>
            </a:r>
            <a:r>
              <a:rPr lang="en-US" b="1" i="0" dirty="0">
                <a:solidFill>
                  <a:srgbClr val="333333"/>
                </a:solidFill>
                <a:effectLst/>
                <a:latin typeface="inter-regular"/>
              </a:rPr>
              <a:t>by clustering the image dataset into the groups according to similarities between images</a:t>
            </a:r>
            <a:r>
              <a:rPr lang="en-US" b="0" i="0" dirty="0">
                <a:solidFill>
                  <a:srgbClr val="333333"/>
                </a:solidFill>
                <a:effectLst/>
                <a:latin typeface="inter-regular"/>
              </a:rPr>
              <a:t>.</a:t>
            </a:r>
            <a:endParaRPr lang="en-US" dirty="0"/>
          </a:p>
        </p:txBody>
      </p:sp>
    </p:spTree>
    <p:extLst>
      <p:ext uri="{BB962C8B-B14F-4D97-AF65-F5344CB8AC3E}">
        <p14:creationId xmlns:p14="http://schemas.microsoft.com/office/powerpoint/2010/main" val="51018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92DA82-11E4-B786-427C-C01F1E9D1464}"/>
              </a:ext>
            </a:extLst>
          </p:cNvPr>
          <p:cNvSpPr txBox="1"/>
          <p:nvPr/>
        </p:nvSpPr>
        <p:spPr>
          <a:xfrm>
            <a:off x="492967" y="1018125"/>
            <a:ext cx="11206066" cy="3539430"/>
          </a:xfrm>
          <a:prstGeom prst="rect">
            <a:avLst/>
          </a:prstGeom>
          <a:noFill/>
        </p:spPr>
        <p:txBody>
          <a:bodyPr wrap="square">
            <a:spAutoFit/>
          </a:bodyPr>
          <a:lstStyle/>
          <a:p>
            <a:r>
              <a:rPr lang="en-US" sz="2400" b="1" dirty="0">
                <a:solidFill>
                  <a:srgbClr val="2B3E51"/>
                </a:solidFill>
                <a:latin typeface="Open Sans" panose="020B0606030504020204" pitchFamily="34" charset="0"/>
              </a:rPr>
              <a:t>T</a:t>
            </a:r>
            <a:r>
              <a:rPr lang="en-US" sz="2400" b="1" i="0" dirty="0">
                <a:solidFill>
                  <a:srgbClr val="2B3E51"/>
                </a:solidFill>
                <a:effectLst/>
                <a:latin typeface="Open Sans" panose="020B0606030504020204" pitchFamily="34" charset="0"/>
              </a:rPr>
              <a:t>raditional </a:t>
            </a:r>
            <a:r>
              <a:rPr lang="en-US" sz="2400" b="1" dirty="0">
                <a:solidFill>
                  <a:srgbClr val="2B3E51"/>
                </a:solidFill>
                <a:latin typeface="Open Sans" panose="020B0606030504020204" pitchFamily="34" charset="0"/>
              </a:rPr>
              <a:t>P</a:t>
            </a:r>
            <a:r>
              <a:rPr lang="en-US" sz="2400" b="1" i="0" dirty="0">
                <a:solidFill>
                  <a:srgbClr val="2B3E51"/>
                </a:solidFill>
                <a:effectLst/>
                <a:latin typeface="Open Sans" panose="020B0606030504020204" pitchFamily="34" charset="0"/>
              </a:rPr>
              <a:t>rogramming  V/S  Machine Learning :</a:t>
            </a:r>
            <a:endParaRPr lang="en-US" sz="2400" b="1" dirty="0">
              <a:solidFill>
                <a:srgbClr val="2B3E51"/>
              </a:solidFill>
              <a:latin typeface="Open Sans" panose="020B0606030504020204" pitchFamily="34" charset="0"/>
            </a:endParaRPr>
          </a:p>
          <a:p>
            <a:pPr algn="l"/>
            <a:endParaRPr lang="en-US" sz="2000" b="1" dirty="0">
              <a:solidFill>
                <a:srgbClr val="2B3E51"/>
              </a:solidFill>
              <a:latin typeface="Open Sans" panose="020B0606030504020204" pitchFamily="34" charset="0"/>
            </a:endParaRPr>
          </a:p>
          <a:p>
            <a:pPr algn="l"/>
            <a:r>
              <a:rPr lang="en-US" sz="2000" b="1" dirty="0">
                <a:solidFill>
                  <a:srgbClr val="2B3E51"/>
                </a:solidFill>
                <a:latin typeface="Open Sans" panose="020B0606030504020204" pitchFamily="34" charset="0"/>
              </a:rPr>
              <a:t>T</a:t>
            </a:r>
            <a:r>
              <a:rPr lang="en-US" sz="2000" b="1" i="0" dirty="0">
                <a:solidFill>
                  <a:srgbClr val="2B3E51"/>
                </a:solidFill>
                <a:effectLst/>
                <a:latin typeface="Open Sans" panose="020B0606030504020204" pitchFamily="34" charset="0"/>
              </a:rPr>
              <a:t>raditional </a:t>
            </a:r>
            <a:r>
              <a:rPr lang="en-US" sz="2000" b="1" dirty="0">
                <a:solidFill>
                  <a:srgbClr val="2B3E51"/>
                </a:solidFill>
                <a:latin typeface="Open Sans" panose="020B0606030504020204" pitchFamily="34" charset="0"/>
              </a:rPr>
              <a:t>P</a:t>
            </a:r>
            <a:r>
              <a:rPr lang="en-US" sz="2000" b="1" i="0" dirty="0">
                <a:solidFill>
                  <a:srgbClr val="2B3E51"/>
                </a:solidFill>
                <a:effectLst/>
                <a:latin typeface="Open Sans" panose="020B0606030504020204" pitchFamily="34" charset="0"/>
              </a:rPr>
              <a:t>rogramming:</a:t>
            </a:r>
            <a:endParaRPr lang="en-US" sz="2000" dirty="0">
              <a:solidFill>
                <a:srgbClr val="2B3E51"/>
              </a:solidFill>
              <a:latin typeface="Open Sans" panose="020B0606030504020204" pitchFamily="34" charset="0"/>
            </a:endParaRPr>
          </a:p>
          <a:p>
            <a:pPr algn="l"/>
            <a:r>
              <a:rPr lang="en-US" sz="2000" b="0" i="0" dirty="0">
                <a:solidFill>
                  <a:srgbClr val="2B3E51"/>
                </a:solidFill>
                <a:effectLst/>
                <a:latin typeface="Open Sans" panose="020B0606030504020204" pitchFamily="34" charset="0"/>
              </a:rPr>
              <a:t>In traditional programming, a computer engineer writes a series of directions that instruct a computer how to transform input data into a desired output. Instructions are mostly based on an IF-THEN structure: when certain conditions are met, the program executes a specific action.</a:t>
            </a:r>
          </a:p>
          <a:p>
            <a:pPr algn="l"/>
            <a:endParaRPr lang="en-US" sz="2000" dirty="0">
              <a:solidFill>
                <a:srgbClr val="2B3E51"/>
              </a:solidFill>
              <a:latin typeface="Open Sans" panose="020B0606030504020204" pitchFamily="34" charset="0"/>
            </a:endParaRPr>
          </a:p>
          <a:p>
            <a:pPr algn="l"/>
            <a:r>
              <a:rPr lang="en-US" sz="2000" b="1" i="0" dirty="0">
                <a:solidFill>
                  <a:srgbClr val="2B3E51"/>
                </a:solidFill>
                <a:effectLst/>
                <a:latin typeface="Open Sans" panose="020B0606030504020204" pitchFamily="34" charset="0"/>
              </a:rPr>
              <a:t>Machine Learning:</a:t>
            </a:r>
          </a:p>
          <a:p>
            <a:pPr algn="l"/>
            <a:r>
              <a:rPr lang="en-US" sz="2000" b="0" i="0" dirty="0">
                <a:solidFill>
                  <a:srgbClr val="2B3E51"/>
                </a:solidFill>
                <a:effectLst/>
                <a:latin typeface="Open Sans" panose="020B0606030504020204" pitchFamily="34" charset="0"/>
              </a:rPr>
              <a:t>Machine learning, on the other hand, is an </a:t>
            </a:r>
            <a:r>
              <a:rPr lang="en-US" sz="2000" b="1" i="0" dirty="0">
                <a:solidFill>
                  <a:srgbClr val="2B3E51"/>
                </a:solidFill>
                <a:effectLst/>
                <a:latin typeface="Open Sans" panose="020B0606030504020204" pitchFamily="34" charset="0"/>
              </a:rPr>
              <a:t>automated process </a:t>
            </a:r>
            <a:r>
              <a:rPr lang="en-US" sz="2000" b="0" i="0" dirty="0">
                <a:solidFill>
                  <a:srgbClr val="2B3E51"/>
                </a:solidFill>
                <a:effectLst/>
                <a:latin typeface="Open Sans" panose="020B0606030504020204" pitchFamily="34" charset="0"/>
              </a:rPr>
              <a:t>that enables machines to solve problems </a:t>
            </a:r>
            <a:r>
              <a:rPr lang="en-US" sz="2000" b="1" i="0" dirty="0">
                <a:solidFill>
                  <a:srgbClr val="2B3E51"/>
                </a:solidFill>
                <a:effectLst/>
                <a:latin typeface="Open Sans" panose="020B0606030504020204" pitchFamily="34" charset="0"/>
              </a:rPr>
              <a:t>with little or no human input</a:t>
            </a:r>
            <a:r>
              <a:rPr lang="en-US" sz="2000" b="0" i="0" dirty="0">
                <a:solidFill>
                  <a:srgbClr val="2B3E51"/>
                </a:solidFill>
                <a:effectLst/>
                <a:latin typeface="Open Sans" panose="020B0606030504020204" pitchFamily="34" charset="0"/>
              </a:rPr>
              <a:t>, and take actions based on past observations.</a:t>
            </a:r>
          </a:p>
        </p:txBody>
      </p:sp>
    </p:spTree>
    <p:extLst>
      <p:ext uri="{BB962C8B-B14F-4D97-AF65-F5344CB8AC3E}">
        <p14:creationId xmlns:p14="http://schemas.microsoft.com/office/powerpoint/2010/main" val="1282001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9707A5-2E68-CA04-71D6-68FEE8265E5B}"/>
              </a:ext>
            </a:extLst>
          </p:cNvPr>
          <p:cNvSpPr txBox="1"/>
          <p:nvPr/>
        </p:nvSpPr>
        <p:spPr>
          <a:xfrm>
            <a:off x="671393" y="531404"/>
            <a:ext cx="11167266" cy="5432256"/>
          </a:xfrm>
          <a:prstGeom prst="rect">
            <a:avLst/>
          </a:prstGeom>
          <a:noFill/>
        </p:spPr>
        <p:txBody>
          <a:bodyPr wrap="square">
            <a:spAutoFit/>
          </a:bodyPr>
          <a:lstStyle/>
          <a:p>
            <a:pPr algn="just">
              <a:lnSpc>
                <a:spcPct val="150000"/>
              </a:lnSpc>
            </a:pPr>
            <a:r>
              <a:rPr lang="en-US" sz="2400" b="1" i="0" dirty="0">
                <a:solidFill>
                  <a:srgbClr val="000000"/>
                </a:solidFill>
                <a:effectLst/>
                <a:latin typeface="inter-regular"/>
              </a:rPr>
              <a:t>Why </a:t>
            </a:r>
            <a:r>
              <a:rPr lang="en-US" sz="2400" b="1" i="0" dirty="0">
                <a:solidFill>
                  <a:srgbClr val="610B38"/>
                </a:solidFill>
                <a:effectLst/>
                <a:latin typeface="erdana"/>
              </a:rPr>
              <a:t>use Unsupervised Learning?</a:t>
            </a:r>
            <a:endParaRPr lang="en-US" sz="2400" b="1" i="0" dirty="0">
              <a:solidFill>
                <a:srgbClr val="000000"/>
              </a:solidFill>
              <a:effectLst/>
              <a:latin typeface="inter-regular"/>
            </a:endParaRPr>
          </a:p>
          <a:p>
            <a:pPr marL="342900" indent="-342900" algn="just">
              <a:buAutoNum type="arabicPeriod"/>
            </a:pPr>
            <a:r>
              <a:rPr lang="en-US" sz="2000" b="0" i="0" dirty="0">
                <a:solidFill>
                  <a:srgbClr val="000000"/>
                </a:solidFill>
                <a:effectLst/>
                <a:latin typeface="inter-regular"/>
              </a:rPr>
              <a:t>Unsupervised learning is helpful for finding useful insights from the data.</a:t>
            </a:r>
          </a:p>
          <a:p>
            <a:pPr marL="342900" indent="-342900" algn="just">
              <a:buFontTx/>
              <a:buAutoNum type="arabicPeriod"/>
            </a:pPr>
            <a:r>
              <a:rPr lang="en-US" sz="2000" b="0" i="0" dirty="0">
                <a:solidFill>
                  <a:srgbClr val="000000"/>
                </a:solidFill>
                <a:effectLst/>
                <a:latin typeface="inter-regular"/>
              </a:rPr>
              <a:t>Unsupervised learning is much similar as a </a:t>
            </a:r>
            <a:r>
              <a:rPr lang="en-US" sz="2000" b="1" i="0" dirty="0">
                <a:solidFill>
                  <a:srgbClr val="000000"/>
                </a:solidFill>
                <a:effectLst/>
                <a:latin typeface="inter-regular"/>
              </a:rPr>
              <a:t>human learns to think by their own experiences</a:t>
            </a:r>
            <a:r>
              <a:rPr lang="en-US" sz="2000" b="0" i="0" dirty="0">
                <a:solidFill>
                  <a:srgbClr val="000000"/>
                </a:solidFill>
                <a:effectLst/>
                <a:latin typeface="inter-regular"/>
              </a:rPr>
              <a:t>, which makes it closer to the real AI.</a:t>
            </a:r>
          </a:p>
          <a:p>
            <a:pPr marL="342900" indent="-342900" algn="just">
              <a:buFontTx/>
              <a:buAutoNum type="arabicPeriod"/>
            </a:pPr>
            <a:r>
              <a:rPr lang="en-US" sz="2000" b="0" i="0" dirty="0">
                <a:solidFill>
                  <a:srgbClr val="000000"/>
                </a:solidFill>
                <a:effectLst/>
                <a:latin typeface="inter-regular"/>
              </a:rPr>
              <a:t>Unsupervised learning works on unlabeled and uncategorized data which make unsupervised learning more important.</a:t>
            </a:r>
          </a:p>
          <a:p>
            <a:pPr marL="342900" indent="-342900" algn="just">
              <a:buFontTx/>
              <a:buAutoNum type="arabicPeriod"/>
            </a:pPr>
            <a:r>
              <a:rPr lang="en-US" sz="2000" b="0" i="0" dirty="0">
                <a:solidFill>
                  <a:srgbClr val="000000"/>
                </a:solidFill>
                <a:effectLst/>
                <a:latin typeface="inter-regular"/>
              </a:rPr>
              <a:t>In real-world, we do not always have input data with the corresponding output so to solve such cases, we need unsupervised learning.</a:t>
            </a:r>
          </a:p>
          <a:p>
            <a:pPr marL="342900" indent="-342900" algn="just">
              <a:buFontTx/>
              <a:buAutoNum type="arabicPeriod"/>
            </a:pPr>
            <a:r>
              <a:rPr lang="en-US" b="1" i="0" dirty="0">
                <a:solidFill>
                  <a:srgbClr val="C00000"/>
                </a:solidFill>
                <a:effectLst/>
                <a:latin typeface="Söhne"/>
              </a:rPr>
              <a:t>Semi-supervised Learning:</a:t>
            </a:r>
            <a:r>
              <a:rPr lang="en-US" b="0" i="0" dirty="0">
                <a:solidFill>
                  <a:srgbClr val="C00000"/>
                </a:solidFill>
                <a:effectLst/>
                <a:latin typeface="Söhne"/>
              </a:rPr>
              <a:t> </a:t>
            </a:r>
            <a:r>
              <a:rPr lang="en-US" b="0" i="0" dirty="0">
                <a:solidFill>
                  <a:srgbClr val="0D0D0D"/>
                </a:solidFill>
                <a:effectLst/>
                <a:latin typeface="Söhne"/>
              </a:rPr>
              <a:t>Unsupervised ML techniques can also be combined with supervised ML in semi-supervised learning approaches. In this paradigm, a small amount of labeled data is augmented with a larger amount of unlabeled data to improve the performance of supervised models.</a:t>
            </a:r>
            <a:endParaRPr lang="en-US" b="0" i="0" dirty="0">
              <a:solidFill>
                <a:srgbClr val="000000"/>
              </a:solidFill>
              <a:effectLst/>
              <a:latin typeface="inter-regular"/>
            </a:endParaRPr>
          </a:p>
          <a:p>
            <a:pPr algn="just">
              <a:lnSpc>
                <a:spcPct val="150000"/>
              </a:lnSpc>
            </a:pPr>
            <a:endParaRPr lang="en-US" b="0" i="0" dirty="0">
              <a:solidFill>
                <a:srgbClr val="000000"/>
              </a:solidFill>
              <a:effectLst/>
              <a:latin typeface="inter-regular"/>
            </a:endParaRPr>
          </a:p>
          <a:p>
            <a:pPr algn="just">
              <a:lnSpc>
                <a:spcPct val="150000"/>
              </a:lnSpc>
            </a:pPr>
            <a:r>
              <a:rPr lang="en-US" sz="2000" b="1" i="0" dirty="0">
                <a:solidFill>
                  <a:srgbClr val="C00000"/>
                </a:solidFill>
                <a:effectLst/>
                <a:latin typeface="Söhne"/>
              </a:rPr>
              <a:t>Note:</a:t>
            </a:r>
          </a:p>
          <a:p>
            <a:pPr algn="just"/>
            <a:r>
              <a:rPr lang="en-US" sz="2000" b="0" i="0" dirty="0">
                <a:solidFill>
                  <a:srgbClr val="0D0D0D"/>
                </a:solidFill>
                <a:effectLst/>
                <a:latin typeface="Söhne"/>
              </a:rPr>
              <a:t>	Unsupervised machine learning (ML) works differently from supervised ML because </a:t>
            </a:r>
            <a:r>
              <a:rPr lang="en-US" sz="2000" b="1" i="0" dirty="0">
                <a:solidFill>
                  <a:srgbClr val="0D0D0D"/>
                </a:solidFill>
                <a:effectLst/>
                <a:latin typeface="Söhne"/>
              </a:rPr>
              <a:t>it doesn't rely on labeled data to learn patterns or make predictions</a:t>
            </a:r>
            <a:r>
              <a:rPr lang="en-US" sz="2000" b="0" i="0" dirty="0">
                <a:solidFill>
                  <a:srgbClr val="0D0D0D"/>
                </a:solidFill>
                <a:effectLst/>
                <a:latin typeface="Söhne"/>
              </a:rPr>
              <a:t>. Instead, unsupervised ML algorithms focus on finding hidden structure or patterns within the data without explicit guidance from predefined labels.</a:t>
            </a:r>
            <a:endParaRPr lang="en-US" sz="2000" b="0" i="0" dirty="0">
              <a:solidFill>
                <a:srgbClr val="000000"/>
              </a:solidFill>
              <a:effectLst/>
              <a:latin typeface="inter-regular"/>
            </a:endParaRPr>
          </a:p>
        </p:txBody>
      </p:sp>
    </p:spTree>
    <p:extLst>
      <p:ext uri="{BB962C8B-B14F-4D97-AF65-F5344CB8AC3E}">
        <p14:creationId xmlns:p14="http://schemas.microsoft.com/office/powerpoint/2010/main" val="142686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38A2C3-D257-4E20-3003-95675D9C8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94" y="904038"/>
            <a:ext cx="11081211" cy="5049924"/>
          </a:xfrm>
          <a:prstGeom prst="rect">
            <a:avLst/>
          </a:prstGeom>
        </p:spPr>
      </p:pic>
    </p:spTree>
    <p:extLst>
      <p:ext uri="{BB962C8B-B14F-4D97-AF65-F5344CB8AC3E}">
        <p14:creationId xmlns:p14="http://schemas.microsoft.com/office/powerpoint/2010/main" val="252194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FFEAD-848B-E0E6-B115-9B8C6CBB5E7E}"/>
              </a:ext>
            </a:extLst>
          </p:cNvPr>
          <p:cNvSpPr txBox="1"/>
          <p:nvPr/>
        </p:nvSpPr>
        <p:spPr>
          <a:xfrm>
            <a:off x="829282" y="1052399"/>
            <a:ext cx="10766087" cy="4154984"/>
          </a:xfrm>
          <a:prstGeom prst="rect">
            <a:avLst/>
          </a:prstGeom>
          <a:noFill/>
        </p:spPr>
        <p:txBody>
          <a:bodyPr wrap="square">
            <a:spAutoFit/>
          </a:bodyPr>
          <a:lstStyle/>
          <a:p>
            <a:r>
              <a:rPr lang="en-US" sz="2000" dirty="0"/>
              <a:t>	Here, we have taken an unlabeled input data, which means it is not categorized and corresponding outputs are also not given. Now, this unlabeled input data is fed to the machine learning model in order to train it. Firstly, it will interpret the raw data to find the hidden patterns from the data and then will apply suitable algorithms such as k-means clustering, Decision tree, etc. Once it applies the suitable algorithm, the algorithm divides the data objects into groups according to the similarities and dissimilarities between the objects. </a:t>
            </a:r>
          </a:p>
          <a:p>
            <a:endParaRPr lang="en-US" sz="2000" dirty="0"/>
          </a:p>
          <a:p>
            <a:r>
              <a:rPr lang="en-US" sz="2400" b="1" dirty="0"/>
              <a:t>Working of Unsupervised learning models:</a:t>
            </a:r>
          </a:p>
          <a:p>
            <a:pPr marL="457200" indent="-457200">
              <a:buFont typeface="+mj-lt"/>
              <a:buAutoNum type="arabicPeriod"/>
            </a:pPr>
            <a:r>
              <a:rPr lang="en-US" sz="2000" dirty="0"/>
              <a:t>We feed the model data with no categories or outputs for training</a:t>
            </a:r>
          </a:p>
          <a:p>
            <a:pPr marL="457200" indent="-457200">
              <a:buFont typeface="+mj-lt"/>
              <a:buAutoNum type="arabicPeriod"/>
            </a:pPr>
            <a:r>
              <a:rPr lang="en-US" sz="2000" dirty="0"/>
              <a:t>Model interprets raw data to identify hidden patterns</a:t>
            </a:r>
          </a:p>
          <a:p>
            <a:pPr marL="457200" indent="-457200">
              <a:buFont typeface="+mj-lt"/>
              <a:buAutoNum type="arabicPeriod"/>
            </a:pPr>
            <a:r>
              <a:rPr lang="en-US" sz="2000" dirty="0"/>
              <a:t>Depending on data, we use suitable algorithms</a:t>
            </a:r>
          </a:p>
          <a:p>
            <a:pPr marL="457200" indent="-457200">
              <a:buFont typeface="+mj-lt"/>
              <a:buAutoNum type="arabicPeriod"/>
            </a:pPr>
            <a:r>
              <a:rPr lang="en-US" sz="2000" dirty="0"/>
              <a:t>Algorithm groups data</a:t>
            </a:r>
          </a:p>
          <a:p>
            <a:endParaRPr lang="en-US" sz="2000" dirty="0"/>
          </a:p>
        </p:txBody>
      </p:sp>
    </p:spTree>
    <p:extLst>
      <p:ext uri="{BB962C8B-B14F-4D97-AF65-F5344CB8AC3E}">
        <p14:creationId xmlns:p14="http://schemas.microsoft.com/office/powerpoint/2010/main" val="15880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465986-B2E3-9BAB-F08C-A9E187811D28}"/>
              </a:ext>
            </a:extLst>
          </p:cNvPr>
          <p:cNvSpPr txBox="1"/>
          <p:nvPr/>
        </p:nvSpPr>
        <p:spPr>
          <a:xfrm>
            <a:off x="684213" y="616453"/>
            <a:ext cx="11145466" cy="5447645"/>
          </a:xfrm>
          <a:prstGeom prst="rect">
            <a:avLst/>
          </a:prstGeom>
          <a:noFill/>
        </p:spPr>
        <p:txBody>
          <a:bodyPr wrap="square">
            <a:spAutoFit/>
          </a:bodyPr>
          <a:lstStyle/>
          <a:p>
            <a:r>
              <a:rPr lang="en-US" sz="2400" b="1" dirty="0"/>
              <a:t>Disadvantages of Unsupervised Learning:</a:t>
            </a:r>
          </a:p>
          <a:p>
            <a:r>
              <a:rPr lang="en-US" sz="2000" dirty="0"/>
              <a:t>1. Unsupervised learning is fundamentally </a:t>
            </a:r>
            <a:r>
              <a:rPr lang="en-US" sz="2000" b="1" dirty="0"/>
              <a:t>more difficult </a:t>
            </a:r>
            <a:r>
              <a:rPr lang="en-US" sz="2000" dirty="0"/>
              <a:t>than supervised learning since it lacks comparable results.</a:t>
            </a:r>
          </a:p>
          <a:p>
            <a:r>
              <a:rPr lang="en-US" sz="2000" dirty="0"/>
              <a:t>2. The outcome of an unsupervised learning approach may be </a:t>
            </a:r>
            <a:r>
              <a:rPr lang="en-US" sz="2000" b="1" dirty="0"/>
              <a:t>less accurate </a:t>
            </a:r>
            <a:r>
              <a:rPr lang="en-US" sz="2000" dirty="0"/>
              <a:t>since the input data does not have labels and algorithms do not know the precise output in advance.</a:t>
            </a:r>
          </a:p>
          <a:p>
            <a:r>
              <a:rPr lang="en-US" sz="2000" dirty="0"/>
              <a:t>3. We </a:t>
            </a:r>
            <a:r>
              <a:rPr lang="en-US" sz="2000" b="1" dirty="0"/>
              <a:t>need humans to validate the results </a:t>
            </a:r>
            <a:r>
              <a:rPr lang="en-US" sz="2000" dirty="0"/>
              <a:t>of unsupervised learning models which convolutes the process.</a:t>
            </a:r>
          </a:p>
          <a:p>
            <a:r>
              <a:rPr lang="en-US" sz="2000" dirty="0"/>
              <a:t>4. The operations involved </a:t>
            </a:r>
            <a:r>
              <a:rPr lang="en-US" sz="2000" b="1" dirty="0"/>
              <a:t>require a high level of computational power and also take up a lot of time</a:t>
            </a:r>
            <a:r>
              <a:rPr lang="en-US" sz="2000" dirty="0"/>
              <a:t>.</a:t>
            </a:r>
          </a:p>
          <a:p>
            <a:endParaRPr lang="en-US" sz="2000" b="1" dirty="0"/>
          </a:p>
          <a:p>
            <a:endParaRPr lang="en-US" sz="2000" b="1" dirty="0"/>
          </a:p>
          <a:p>
            <a:r>
              <a:rPr lang="en-US" sz="2400" b="1" dirty="0"/>
              <a:t>Alternative to Unsupervised Learning:</a:t>
            </a:r>
          </a:p>
          <a:p>
            <a:r>
              <a:rPr lang="en-US" sz="2000" b="1" dirty="0"/>
              <a:t>	Semi-supervised learning </a:t>
            </a:r>
            <a:r>
              <a:rPr lang="en-US" sz="2000" dirty="0"/>
              <a:t>may be a viable alternative to unsupervised learning. It is a combination or even a min-and-match of both unsupervised and supervised learning methods. The primary benefit of this sort of training would be that it lowers errors.</a:t>
            </a:r>
          </a:p>
          <a:p>
            <a:endParaRPr lang="en-US" sz="2000" dirty="0"/>
          </a:p>
          <a:p>
            <a:r>
              <a:rPr lang="en-US" sz="2000" b="1" dirty="0"/>
              <a:t>For example, </a:t>
            </a:r>
            <a:r>
              <a:rPr lang="en-US" sz="2000" dirty="0"/>
              <a:t>it will only cluster the unlabeled data that fits the clustering criteria, and it will categorize the output automatically once it has labels. This uses less computer power and takes less time.</a:t>
            </a:r>
          </a:p>
        </p:txBody>
      </p:sp>
    </p:spTree>
    <p:extLst>
      <p:ext uri="{BB962C8B-B14F-4D97-AF65-F5344CB8AC3E}">
        <p14:creationId xmlns:p14="http://schemas.microsoft.com/office/powerpoint/2010/main" val="1988997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DB2D3E-89B3-D776-D9E0-C493FB829472}"/>
              </a:ext>
            </a:extLst>
          </p:cNvPr>
          <p:cNvSpPr txBox="1"/>
          <p:nvPr/>
        </p:nvSpPr>
        <p:spPr>
          <a:xfrm>
            <a:off x="926558" y="2613392"/>
            <a:ext cx="6094378" cy="1631216"/>
          </a:xfrm>
          <a:prstGeom prst="rect">
            <a:avLst/>
          </a:prstGeom>
          <a:noFill/>
        </p:spPr>
        <p:txBody>
          <a:bodyPr wrap="square">
            <a:spAutoFit/>
          </a:bodyPr>
          <a:lstStyle/>
          <a:p>
            <a:r>
              <a:rPr lang="en-US" sz="2000" b="1" dirty="0"/>
              <a:t>Types of Unsupervised Learning:</a:t>
            </a:r>
          </a:p>
          <a:p>
            <a:pPr algn="l"/>
            <a:r>
              <a:rPr lang="en-US" sz="2000" b="0" i="0" dirty="0">
                <a:solidFill>
                  <a:srgbClr val="05192D"/>
                </a:solidFill>
                <a:effectLst/>
                <a:latin typeface="Studio-Feixen-Sans"/>
              </a:rPr>
              <a:t>1. Clustering</a:t>
            </a:r>
          </a:p>
          <a:p>
            <a:pPr algn="l"/>
            <a:r>
              <a:rPr lang="en-US" sz="2000" b="0" i="0" dirty="0">
                <a:solidFill>
                  <a:srgbClr val="05192D"/>
                </a:solidFill>
                <a:effectLst/>
                <a:latin typeface="Studio-Feixen-Sans"/>
              </a:rPr>
              <a:t>2. Association rules</a:t>
            </a:r>
          </a:p>
          <a:p>
            <a:pPr algn="l"/>
            <a:r>
              <a:rPr lang="en-US" sz="2000" b="0" i="0" dirty="0">
                <a:solidFill>
                  <a:srgbClr val="05192D"/>
                </a:solidFill>
                <a:effectLst/>
                <a:latin typeface="Studio-Feixen-Sans"/>
              </a:rPr>
              <a:t>3. Dimensionality reduction.  </a:t>
            </a:r>
          </a:p>
          <a:p>
            <a:endParaRPr lang="en-US" sz="2000" b="1" dirty="0"/>
          </a:p>
        </p:txBody>
      </p:sp>
      <p:pic>
        <p:nvPicPr>
          <p:cNvPr id="25602" name="Picture 2" descr="Unsupervised Machine learning - Javatpoint">
            <a:extLst>
              <a:ext uri="{FF2B5EF4-FFF2-40B4-BE49-F238E27FC236}">
                <a16:creationId xmlns:a16="http://schemas.microsoft.com/office/drawing/2014/main" id="{5CC8B27E-F62B-559D-3A52-3EBBF4759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570" y="910471"/>
            <a:ext cx="5851187" cy="438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530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24384F-3F77-9504-3D30-F05F39AA2358}"/>
              </a:ext>
            </a:extLst>
          </p:cNvPr>
          <p:cNvSpPr txBox="1"/>
          <p:nvPr/>
        </p:nvSpPr>
        <p:spPr>
          <a:xfrm>
            <a:off x="517997" y="554875"/>
            <a:ext cx="11223287" cy="2585323"/>
          </a:xfrm>
          <a:prstGeom prst="rect">
            <a:avLst/>
          </a:prstGeom>
          <a:noFill/>
        </p:spPr>
        <p:txBody>
          <a:bodyPr wrap="square">
            <a:spAutoFit/>
          </a:bodyPr>
          <a:lstStyle/>
          <a:p>
            <a:r>
              <a:rPr lang="en-US" b="1" dirty="0"/>
              <a:t>Clustering:</a:t>
            </a:r>
          </a:p>
          <a:p>
            <a:r>
              <a:rPr lang="en-US" b="1" i="0" u="none" strike="noStrike" dirty="0">
                <a:solidFill>
                  <a:srgbClr val="0075AD"/>
                </a:solidFill>
                <a:effectLst/>
                <a:latin typeface="Studio-Feixen-Sans"/>
                <a:hlinkClick r:id="rId2"/>
              </a:rPr>
              <a:t>Clustering methods</a:t>
            </a:r>
            <a:r>
              <a:rPr lang="en-US" b="0" i="0" dirty="0">
                <a:solidFill>
                  <a:srgbClr val="05192D"/>
                </a:solidFill>
                <a:effectLst/>
                <a:latin typeface="Studio-Feixen-Sans"/>
              </a:rPr>
              <a:t> involve </a:t>
            </a:r>
            <a:r>
              <a:rPr lang="en-US" b="1" i="0" dirty="0">
                <a:solidFill>
                  <a:srgbClr val="05192D"/>
                </a:solidFill>
                <a:effectLst/>
                <a:latin typeface="Studio-Feixen-Sans"/>
              </a:rPr>
              <a:t>grouping untagged </a:t>
            </a:r>
            <a:r>
              <a:rPr lang="en-US" b="0" i="0" dirty="0">
                <a:solidFill>
                  <a:srgbClr val="05192D"/>
                </a:solidFill>
                <a:effectLst/>
                <a:latin typeface="Studio-Feixen-Sans"/>
              </a:rPr>
              <a:t>data based on their similarities and differences. When two instances appear in different groups, we can infer they have dissimilar properties.</a:t>
            </a:r>
          </a:p>
          <a:p>
            <a:r>
              <a:rPr lang="en-US" b="1" dirty="0"/>
              <a:t>	Clustering</a:t>
            </a:r>
            <a:r>
              <a:rPr lang="en-US" b="0" i="0" dirty="0">
                <a:solidFill>
                  <a:srgbClr val="05192D"/>
                </a:solidFill>
                <a:effectLst/>
                <a:latin typeface="Studio-Feixen-Sans"/>
              </a:rPr>
              <a:t> is a type of unsupervised learning, meaning that we do not need labeled data for clustering algorithms; this is one of the biggest advantages of clustering over other </a:t>
            </a:r>
            <a:r>
              <a:rPr lang="en-US" b="1" i="0" u="none" strike="noStrike" dirty="0">
                <a:solidFill>
                  <a:srgbClr val="0075AD"/>
                </a:solidFill>
                <a:effectLst/>
                <a:latin typeface="Studio-Feixen-Sans"/>
                <a:hlinkClick r:id="rId3"/>
              </a:rPr>
              <a:t>supervised learning</a:t>
            </a:r>
            <a:r>
              <a:rPr lang="en-US" b="0" i="0" dirty="0">
                <a:solidFill>
                  <a:srgbClr val="05192D"/>
                </a:solidFill>
                <a:effectLst/>
                <a:latin typeface="Studio-Feixen-Sans"/>
              </a:rPr>
              <a:t> like Classification.</a:t>
            </a:r>
          </a:p>
          <a:p>
            <a:endParaRPr lang="en-US" dirty="0">
              <a:solidFill>
                <a:srgbClr val="05192D"/>
              </a:solidFill>
              <a:latin typeface="Studio-Feixen-Sans"/>
            </a:endParaRPr>
          </a:p>
          <a:p>
            <a:r>
              <a:rPr lang="en-US" b="0" i="0" dirty="0">
                <a:solidFill>
                  <a:srgbClr val="05192D"/>
                </a:solidFill>
                <a:effectLst/>
                <a:latin typeface="Studio-Feixen-Sans"/>
              </a:rPr>
              <a:t>	Clustering is the process of </a:t>
            </a:r>
            <a:r>
              <a:rPr lang="en-US" b="1" i="0" dirty="0">
                <a:solidFill>
                  <a:srgbClr val="05192D"/>
                </a:solidFill>
                <a:effectLst/>
                <a:latin typeface="Studio-Feixen-Sans"/>
              </a:rPr>
              <a:t>arranging</a:t>
            </a:r>
            <a:r>
              <a:rPr lang="en-US" b="0" i="0" dirty="0">
                <a:solidFill>
                  <a:srgbClr val="05192D"/>
                </a:solidFill>
                <a:effectLst/>
                <a:latin typeface="Studio-Feixen-Sans"/>
              </a:rPr>
              <a:t> a group of objects in such a manner that the objects in the same group (which is referred to as a cluster) are more </a:t>
            </a:r>
            <a:r>
              <a:rPr lang="en-US" b="1" i="0" dirty="0">
                <a:solidFill>
                  <a:srgbClr val="05192D"/>
                </a:solidFill>
                <a:effectLst/>
                <a:latin typeface="Studio-Feixen-Sans"/>
              </a:rPr>
              <a:t>similar</a:t>
            </a:r>
            <a:r>
              <a:rPr lang="en-US" b="0" i="0" dirty="0">
                <a:solidFill>
                  <a:srgbClr val="05192D"/>
                </a:solidFill>
                <a:effectLst/>
                <a:latin typeface="Studio-Feixen-Sans"/>
              </a:rPr>
              <a:t> to </a:t>
            </a:r>
            <a:r>
              <a:rPr lang="en-US" b="1" i="0" dirty="0">
                <a:solidFill>
                  <a:srgbClr val="05192D"/>
                </a:solidFill>
                <a:effectLst/>
                <a:latin typeface="Studio-Feixen-Sans"/>
              </a:rPr>
              <a:t>each</a:t>
            </a:r>
            <a:r>
              <a:rPr lang="en-US" b="0" i="0" dirty="0">
                <a:solidFill>
                  <a:srgbClr val="05192D"/>
                </a:solidFill>
                <a:effectLst/>
                <a:latin typeface="Studio-Feixen-Sans"/>
              </a:rPr>
              <a:t> </a:t>
            </a:r>
            <a:r>
              <a:rPr lang="en-US" b="1" i="0" dirty="0">
                <a:solidFill>
                  <a:srgbClr val="05192D"/>
                </a:solidFill>
                <a:effectLst/>
                <a:latin typeface="Studio-Feixen-Sans"/>
              </a:rPr>
              <a:t>other</a:t>
            </a:r>
            <a:r>
              <a:rPr lang="en-US" b="0" i="0" dirty="0">
                <a:solidFill>
                  <a:srgbClr val="05192D"/>
                </a:solidFill>
                <a:effectLst/>
                <a:latin typeface="Studio-Feixen-Sans"/>
              </a:rPr>
              <a:t> than to the objects in any </a:t>
            </a:r>
            <a:r>
              <a:rPr lang="en-US" b="1" i="0" dirty="0">
                <a:solidFill>
                  <a:srgbClr val="05192D"/>
                </a:solidFill>
                <a:effectLst/>
                <a:latin typeface="Studio-Feixen-Sans"/>
              </a:rPr>
              <a:t>other group</a:t>
            </a:r>
            <a:r>
              <a:rPr lang="en-US" b="0" i="0" dirty="0">
                <a:solidFill>
                  <a:srgbClr val="05192D"/>
                </a:solidFill>
                <a:effectLst/>
                <a:latin typeface="Studio-Feixen-Sans"/>
              </a:rPr>
              <a:t>. </a:t>
            </a:r>
            <a:endParaRPr lang="en-US" dirty="0"/>
          </a:p>
          <a:p>
            <a:endParaRPr lang="en-US" dirty="0"/>
          </a:p>
        </p:txBody>
      </p:sp>
      <p:grpSp>
        <p:nvGrpSpPr>
          <p:cNvPr id="8" name="Group 7">
            <a:extLst>
              <a:ext uri="{FF2B5EF4-FFF2-40B4-BE49-F238E27FC236}">
                <a16:creationId xmlns:a16="http://schemas.microsoft.com/office/drawing/2014/main" id="{2EAE9C6E-EDFF-4BE2-A08E-1C978537B749}"/>
              </a:ext>
            </a:extLst>
          </p:cNvPr>
          <p:cNvGrpSpPr/>
          <p:nvPr/>
        </p:nvGrpSpPr>
        <p:grpSpPr>
          <a:xfrm>
            <a:off x="313711" y="3262898"/>
            <a:ext cx="10931464" cy="2747335"/>
            <a:chOff x="313711" y="3262898"/>
            <a:chExt cx="10931464" cy="2747335"/>
          </a:xfrm>
        </p:grpSpPr>
        <p:pic>
          <p:nvPicPr>
            <p:cNvPr id="23556" name="Picture 4" descr="Introduction to Unsupervised Learning: Overview and applications">
              <a:extLst>
                <a:ext uri="{FF2B5EF4-FFF2-40B4-BE49-F238E27FC236}">
                  <a16:creationId xmlns:a16="http://schemas.microsoft.com/office/drawing/2014/main" id="{ED901057-A993-C011-2A11-593CE9D4C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711" y="3262898"/>
              <a:ext cx="6340004" cy="2747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D5B2E4D-DA19-D405-7FD2-88FDCF85F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294" y="3820969"/>
              <a:ext cx="3861881" cy="1631192"/>
            </a:xfrm>
            <a:prstGeom prst="rect">
              <a:avLst/>
            </a:prstGeom>
          </p:spPr>
        </p:pic>
        <p:sp>
          <p:nvSpPr>
            <p:cNvPr id="7" name="TextBox 6">
              <a:extLst>
                <a:ext uri="{FF2B5EF4-FFF2-40B4-BE49-F238E27FC236}">
                  <a16:creationId xmlns:a16="http://schemas.microsoft.com/office/drawing/2014/main" id="{77F4F15F-7B17-2ADA-85D2-4689AE03D333}"/>
                </a:ext>
              </a:extLst>
            </p:cNvPr>
            <p:cNvSpPr txBox="1"/>
            <p:nvPr/>
          </p:nvSpPr>
          <p:spPr>
            <a:xfrm>
              <a:off x="6468894" y="4451899"/>
              <a:ext cx="914400" cy="369332"/>
            </a:xfrm>
            <a:prstGeom prst="rect">
              <a:avLst/>
            </a:prstGeom>
            <a:noFill/>
          </p:spPr>
          <p:txBody>
            <a:bodyPr wrap="square" rtlCol="0">
              <a:spAutoFit/>
            </a:bodyPr>
            <a:lstStyle/>
            <a:p>
              <a:r>
                <a:rPr lang="en-US" b="1" dirty="0"/>
                <a:t>OR</a:t>
              </a:r>
            </a:p>
          </p:txBody>
        </p:sp>
      </p:grpSp>
    </p:spTree>
    <p:extLst>
      <p:ext uri="{BB962C8B-B14F-4D97-AF65-F5344CB8AC3E}">
        <p14:creationId xmlns:p14="http://schemas.microsoft.com/office/powerpoint/2010/main" val="564671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FFC136-E4CC-1919-1080-DA42611BBE33}"/>
              </a:ext>
            </a:extLst>
          </p:cNvPr>
          <p:cNvSpPr txBox="1"/>
          <p:nvPr/>
        </p:nvSpPr>
        <p:spPr>
          <a:xfrm>
            <a:off x="282630" y="474345"/>
            <a:ext cx="11664205" cy="6463308"/>
          </a:xfrm>
          <a:prstGeom prst="rect">
            <a:avLst/>
          </a:prstGeom>
          <a:noFill/>
        </p:spPr>
        <p:txBody>
          <a:bodyPr wrap="square">
            <a:spAutoFit/>
          </a:bodyPr>
          <a:lstStyle/>
          <a:p>
            <a:pPr algn="l"/>
            <a:r>
              <a:rPr lang="en-US" b="1" i="0" dirty="0">
                <a:solidFill>
                  <a:srgbClr val="05192D"/>
                </a:solidFill>
                <a:effectLst/>
                <a:latin typeface="Studio-Feixen-Sans"/>
              </a:rPr>
              <a:t>Application of Clustering:</a:t>
            </a:r>
          </a:p>
          <a:p>
            <a:pPr algn="l"/>
            <a:r>
              <a:rPr lang="en-US" b="1" i="0" dirty="0">
                <a:solidFill>
                  <a:srgbClr val="374151"/>
                </a:solidFill>
                <a:effectLst/>
                <a:latin typeface="Söhne"/>
              </a:rPr>
              <a:t>1. Customer Segmentation:</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customers based on similarities in purchasing behavior, demographics, or preferences.</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Targeted marketing, personalized recommendations, and tailored customer experiences.</a:t>
            </a:r>
          </a:p>
          <a:p>
            <a:pPr lvl="1"/>
            <a:endParaRPr lang="en-US" dirty="0">
              <a:solidFill>
                <a:srgbClr val="374151"/>
              </a:solidFill>
              <a:latin typeface="Söhne"/>
            </a:endParaRPr>
          </a:p>
          <a:p>
            <a:pPr algn="l"/>
            <a:r>
              <a:rPr lang="en-US" b="1" i="0" dirty="0">
                <a:solidFill>
                  <a:srgbClr val="374151"/>
                </a:solidFill>
                <a:effectLst/>
                <a:latin typeface="Söhne"/>
              </a:rPr>
              <a:t>2. Document Clustering:</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similar documents based on content, topic, or language.</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Document categorization, information retrieval, and organizing large document repositories.</a:t>
            </a:r>
          </a:p>
          <a:p>
            <a:pPr lvl="1"/>
            <a:endParaRPr lang="en-US" b="0" i="0" dirty="0">
              <a:solidFill>
                <a:srgbClr val="374151"/>
              </a:solidFill>
              <a:effectLst/>
              <a:latin typeface="Söhne"/>
            </a:endParaRPr>
          </a:p>
          <a:p>
            <a:pPr algn="l"/>
            <a:r>
              <a:rPr lang="en-US" b="1" i="0" dirty="0">
                <a:solidFill>
                  <a:srgbClr val="05192D"/>
                </a:solidFill>
                <a:effectLst/>
                <a:latin typeface="Studio-Feixen-Sans"/>
              </a:rPr>
              <a:t>3. </a:t>
            </a:r>
            <a:r>
              <a:rPr lang="en-US" b="1" i="0" dirty="0">
                <a:solidFill>
                  <a:srgbClr val="374151"/>
                </a:solidFill>
                <a:effectLst/>
                <a:latin typeface="Söhne"/>
              </a:rPr>
              <a:t>Anomaly Detection:</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Identifying unusual patterns or outliers in a dataset.</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Fraud detection in financial transactions, network intrusion detection, and fault detection in industrial systems.</a:t>
            </a:r>
          </a:p>
          <a:p>
            <a:pPr lvl="1"/>
            <a:endParaRPr lang="en-US" b="0" i="0" dirty="0">
              <a:solidFill>
                <a:srgbClr val="374151"/>
              </a:solidFill>
              <a:effectLst/>
              <a:latin typeface="Söhne"/>
            </a:endParaRPr>
          </a:p>
          <a:p>
            <a:pPr algn="l"/>
            <a:r>
              <a:rPr lang="en-US" b="1" i="0" dirty="0">
                <a:solidFill>
                  <a:srgbClr val="05192D"/>
                </a:solidFill>
                <a:effectLst/>
                <a:latin typeface="Studio-Feixen-Sans"/>
              </a:rPr>
              <a:t>4. </a:t>
            </a:r>
            <a:r>
              <a:rPr lang="en-US" b="1" i="0" dirty="0">
                <a:solidFill>
                  <a:srgbClr val="374151"/>
                </a:solidFill>
                <a:effectLst/>
                <a:latin typeface="Söhne"/>
              </a:rPr>
              <a:t>Retail Market Basket Analysis:</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Identifying associations and patterns in the purchasing behavior of customers.</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Recommender systems, optimizing product placements, and understanding customer buying habits.</a:t>
            </a:r>
          </a:p>
          <a:p>
            <a:pPr algn="l"/>
            <a:endParaRPr lang="en-US" b="1" i="0" dirty="0">
              <a:solidFill>
                <a:srgbClr val="05192D"/>
              </a:solidFill>
              <a:effectLst/>
              <a:latin typeface="Studio-Feixen-Sans"/>
            </a:endParaRPr>
          </a:p>
          <a:p>
            <a:pPr algn="l"/>
            <a:r>
              <a:rPr lang="en-US" b="1" dirty="0">
                <a:solidFill>
                  <a:srgbClr val="05192D"/>
                </a:solidFill>
                <a:latin typeface="Studio-Feixen-Sans"/>
              </a:rPr>
              <a:t>5. </a:t>
            </a:r>
            <a:r>
              <a:rPr lang="en-US" b="1" i="0" dirty="0">
                <a:solidFill>
                  <a:srgbClr val="374151"/>
                </a:solidFill>
                <a:effectLst/>
                <a:latin typeface="Söhne"/>
              </a:rPr>
              <a:t>E-commerce Product Bundling:</a:t>
            </a:r>
            <a:endParaRPr lang="en-US" b="0" i="0" dirty="0">
              <a:solidFill>
                <a:srgbClr val="374151"/>
              </a:solidFill>
              <a:effectLst/>
              <a:latin typeface="Söhne"/>
            </a:endParaRPr>
          </a:p>
          <a:p>
            <a:pPr lvl="1">
              <a:buFont typeface="Arial" panose="020B0604020202020204" pitchFamily="34" charset="0"/>
              <a:buChar char="•"/>
            </a:pPr>
            <a:r>
              <a:rPr lang="en-US" b="1" i="0" dirty="0">
                <a:solidFill>
                  <a:srgbClr val="374151"/>
                </a:solidFill>
                <a:effectLst/>
                <a:latin typeface="Söhne"/>
              </a:rPr>
              <a:t>Objective:</a:t>
            </a:r>
            <a:r>
              <a:rPr lang="en-US" b="0" i="0" dirty="0">
                <a:solidFill>
                  <a:srgbClr val="374151"/>
                </a:solidFill>
                <a:effectLst/>
                <a:latin typeface="Söhne"/>
              </a:rPr>
              <a:t> Grouping products that are often purchased together.</a:t>
            </a:r>
          </a:p>
          <a:p>
            <a:pPr lvl="1">
              <a:buFont typeface="Arial" panose="020B0604020202020204" pitchFamily="34" charset="0"/>
              <a:buChar char="•"/>
            </a:pPr>
            <a:r>
              <a:rPr lang="en-US" b="1" i="0" dirty="0">
                <a:solidFill>
                  <a:srgbClr val="374151"/>
                </a:solidFill>
                <a:effectLst/>
                <a:latin typeface="Söhne"/>
              </a:rPr>
              <a:t>Application:</a:t>
            </a:r>
            <a:r>
              <a:rPr lang="en-US" b="0" i="0" dirty="0">
                <a:solidFill>
                  <a:srgbClr val="374151"/>
                </a:solidFill>
                <a:effectLst/>
                <a:latin typeface="Söhne"/>
              </a:rPr>
              <a:t> Creating product bundles, improving cross-selling strategies, and enhancing the user shopping experience.</a:t>
            </a:r>
          </a:p>
          <a:p>
            <a:pPr algn="l"/>
            <a:endParaRPr lang="en-US" b="1" i="0" dirty="0">
              <a:solidFill>
                <a:srgbClr val="05192D"/>
              </a:solidFill>
              <a:effectLst/>
              <a:latin typeface="Studio-Feixen-Sans"/>
            </a:endParaRPr>
          </a:p>
        </p:txBody>
      </p:sp>
    </p:spTree>
    <p:extLst>
      <p:ext uri="{BB962C8B-B14F-4D97-AF65-F5344CB8AC3E}">
        <p14:creationId xmlns:p14="http://schemas.microsoft.com/office/powerpoint/2010/main" val="2247098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F4763B-3377-F66F-628E-6DF0DC913BB1}"/>
              </a:ext>
            </a:extLst>
          </p:cNvPr>
          <p:cNvSpPr txBox="1"/>
          <p:nvPr/>
        </p:nvSpPr>
        <p:spPr>
          <a:xfrm>
            <a:off x="809403" y="866400"/>
            <a:ext cx="10756361" cy="4462760"/>
          </a:xfrm>
          <a:prstGeom prst="rect">
            <a:avLst/>
          </a:prstGeom>
          <a:noFill/>
        </p:spPr>
        <p:txBody>
          <a:bodyPr wrap="square">
            <a:spAutoFit/>
          </a:bodyPr>
          <a:lstStyle/>
          <a:p>
            <a:pPr algn="l"/>
            <a:r>
              <a:rPr lang="en-US" sz="2400" b="1" i="0" dirty="0">
                <a:solidFill>
                  <a:srgbClr val="374151"/>
                </a:solidFill>
                <a:effectLst/>
                <a:latin typeface="Söhne"/>
              </a:rPr>
              <a:t>Association Rule:</a:t>
            </a:r>
          </a:p>
          <a:p>
            <a:pPr algn="l"/>
            <a:r>
              <a:rPr lang="en-US" sz="2000" dirty="0"/>
              <a:t>	An association rule is an unsupervised learning method which is used </a:t>
            </a:r>
            <a:r>
              <a:rPr lang="en-US" sz="2000" b="1" dirty="0"/>
              <a:t>for finding the relationships between variables in the large database</a:t>
            </a:r>
            <a:r>
              <a:rPr lang="en-US" sz="2000" dirty="0"/>
              <a:t>. It determines the set of items that occurs together in the dataset. Association rule makes marketing strategy more effective. Such as people who buy X item (suppose a bread) are also tend to purchase Y (Butter/Jam) item. A typical example of Association rule is </a:t>
            </a:r>
            <a:r>
              <a:rPr lang="en-US" sz="2000" b="1" dirty="0">
                <a:solidFill>
                  <a:srgbClr val="C00000"/>
                </a:solidFill>
              </a:rPr>
              <a:t>Market Basket Analysis(MBA)</a:t>
            </a:r>
            <a:r>
              <a:rPr lang="en-US" sz="2000" dirty="0">
                <a:solidFill>
                  <a:srgbClr val="C00000"/>
                </a:solidFill>
              </a:rPr>
              <a:t>.</a:t>
            </a:r>
          </a:p>
          <a:p>
            <a:pPr algn="l"/>
            <a:r>
              <a:rPr lang="en-US" sz="2000" b="0" i="0" dirty="0">
                <a:solidFill>
                  <a:srgbClr val="05192D"/>
                </a:solidFill>
                <a:effectLst/>
                <a:latin typeface="Studio-Feixen-Sans"/>
              </a:rPr>
              <a:t>	We typically see association rule mining used for market basket analysis: this is a data mining technique retailers use to gain a better understanding of customer purchasing patterns based on the relationships between various products. </a:t>
            </a:r>
          </a:p>
          <a:p>
            <a:pPr algn="l"/>
            <a:endParaRPr lang="en-US" sz="2000" dirty="0">
              <a:solidFill>
                <a:srgbClr val="05192D"/>
              </a:solidFill>
              <a:latin typeface="Studio-Feixen-Sans"/>
            </a:endParaRPr>
          </a:p>
          <a:p>
            <a:pPr algn="l"/>
            <a:r>
              <a:rPr lang="en-US" sz="2000" i="0" dirty="0">
                <a:solidFill>
                  <a:srgbClr val="05192D"/>
                </a:solidFill>
                <a:effectLst/>
                <a:latin typeface="Studio-Feixen-Sans"/>
              </a:rPr>
              <a:t>	So Association is the </a:t>
            </a:r>
            <a:r>
              <a:rPr lang="en-US" sz="2000" b="0" i="0" dirty="0">
                <a:solidFill>
                  <a:srgbClr val="374151"/>
                </a:solidFill>
                <a:effectLst/>
                <a:latin typeface="Söhne"/>
              </a:rPr>
              <a:t>process of discovering interesting relationships, associations, or patterns within a dataset. This type of analysis is often applied to </a:t>
            </a:r>
            <a:r>
              <a:rPr lang="en-US" sz="2000" b="1" i="0" dirty="0">
                <a:solidFill>
                  <a:srgbClr val="374151"/>
                </a:solidFill>
                <a:effectLst/>
                <a:latin typeface="Söhne"/>
              </a:rPr>
              <a:t>transactional data</a:t>
            </a:r>
            <a:r>
              <a:rPr lang="en-US" sz="2000" b="0" i="0" dirty="0">
                <a:solidFill>
                  <a:srgbClr val="374151"/>
                </a:solidFill>
                <a:effectLst/>
                <a:latin typeface="Söhne"/>
              </a:rPr>
              <a:t>, where the goal is to identify associations between items or events that frequently co-occur. Association rules are used to express these relationships, and they help reveal hidden connections in the data.</a:t>
            </a:r>
            <a:endParaRPr lang="en-US" sz="2000" i="0" dirty="0">
              <a:solidFill>
                <a:srgbClr val="374151"/>
              </a:solidFill>
              <a:effectLst/>
              <a:latin typeface="Söhne"/>
            </a:endParaRPr>
          </a:p>
        </p:txBody>
      </p:sp>
    </p:spTree>
    <p:extLst>
      <p:ext uri="{BB962C8B-B14F-4D97-AF65-F5344CB8AC3E}">
        <p14:creationId xmlns:p14="http://schemas.microsoft.com/office/powerpoint/2010/main" val="3395017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2D8708-D4C6-2B8D-43BE-C064764A813E}"/>
              </a:ext>
            </a:extLst>
          </p:cNvPr>
          <p:cNvSpPr txBox="1"/>
          <p:nvPr/>
        </p:nvSpPr>
        <p:spPr>
          <a:xfrm>
            <a:off x="712550" y="749428"/>
            <a:ext cx="9199935" cy="646331"/>
          </a:xfrm>
          <a:prstGeom prst="rect">
            <a:avLst/>
          </a:prstGeom>
          <a:noFill/>
        </p:spPr>
        <p:txBody>
          <a:bodyPr wrap="square">
            <a:spAutoFit/>
          </a:bodyPr>
          <a:lstStyle/>
          <a:p>
            <a:r>
              <a:rPr lang="en-US" b="1" i="0" dirty="0">
                <a:solidFill>
                  <a:srgbClr val="333333"/>
                </a:solidFill>
                <a:effectLst/>
                <a:latin typeface="inter-regular"/>
              </a:rPr>
              <a:t>For example</a:t>
            </a:r>
            <a:r>
              <a:rPr lang="en-US" b="0" i="0" dirty="0">
                <a:solidFill>
                  <a:srgbClr val="333333"/>
                </a:solidFill>
                <a:effectLst/>
                <a:latin typeface="inter-regular"/>
              </a:rPr>
              <a:t>, if a customer buys bread, he most likely can also buy butter, eggs, or milk, so these products are stored within a shelf or mostly nearby. </a:t>
            </a:r>
            <a:endParaRPr lang="en-US" dirty="0"/>
          </a:p>
        </p:txBody>
      </p:sp>
      <p:pic>
        <p:nvPicPr>
          <p:cNvPr id="26626" name="Picture 2" descr="Association Rule Learning">
            <a:extLst>
              <a:ext uri="{FF2B5EF4-FFF2-40B4-BE49-F238E27FC236}">
                <a16:creationId xmlns:a16="http://schemas.microsoft.com/office/drawing/2014/main" id="{E2205D0F-4C3B-D3A8-204B-EE55E3056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756" y="1618439"/>
            <a:ext cx="6484500" cy="438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950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CF8B5F-D865-BA9C-802B-F2C4F705DEB7}"/>
              </a:ext>
            </a:extLst>
          </p:cNvPr>
          <p:cNvSpPr txBox="1"/>
          <p:nvPr/>
        </p:nvSpPr>
        <p:spPr>
          <a:xfrm>
            <a:off x="488814" y="578956"/>
            <a:ext cx="11223288" cy="6001643"/>
          </a:xfrm>
          <a:prstGeom prst="rect">
            <a:avLst/>
          </a:prstGeom>
          <a:noFill/>
        </p:spPr>
        <p:txBody>
          <a:bodyPr wrap="square">
            <a:spAutoFit/>
          </a:bodyPr>
          <a:lstStyle/>
          <a:p>
            <a:r>
              <a:rPr lang="en-US" sz="2400" b="1" dirty="0"/>
              <a:t>3.</a:t>
            </a:r>
            <a:r>
              <a:rPr lang="en-US" sz="2400" dirty="0"/>
              <a:t> </a:t>
            </a:r>
            <a:r>
              <a:rPr lang="en-US" sz="2400" b="1" dirty="0"/>
              <a:t>Dimensionality Reduction:</a:t>
            </a:r>
          </a:p>
          <a:p>
            <a:r>
              <a:rPr lang="en-US" b="0" i="0" dirty="0">
                <a:solidFill>
                  <a:srgbClr val="374151"/>
                </a:solidFill>
                <a:effectLst/>
                <a:latin typeface="Söhne"/>
              </a:rPr>
              <a:t>	Dimensionality reduction is a technique used in unsupervised machine learning </a:t>
            </a:r>
            <a:r>
              <a:rPr lang="en-US" b="1" i="0" dirty="0">
                <a:solidFill>
                  <a:srgbClr val="374151"/>
                </a:solidFill>
                <a:effectLst/>
                <a:latin typeface="Söhne"/>
              </a:rPr>
              <a:t>to reduce the number of input features or variables in a dataset while preserving </a:t>
            </a:r>
            <a:r>
              <a:rPr lang="en-US" b="1" i="0" dirty="0">
                <a:solidFill>
                  <a:srgbClr val="273239"/>
                </a:solidFill>
                <a:effectLst/>
                <a:latin typeface="Nunito" pitchFamily="2" charset="0"/>
              </a:rPr>
              <a:t>as much of </a:t>
            </a:r>
            <a:r>
              <a:rPr lang="en-US" b="1" i="0" dirty="0">
                <a:solidFill>
                  <a:srgbClr val="374151"/>
                </a:solidFill>
                <a:effectLst/>
                <a:latin typeface="Söhne"/>
              </a:rPr>
              <a:t>its essential information</a:t>
            </a:r>
            <a:r>
              <a:rPr lang="en-US" b="0" i="0" dirty="0">
                <a:solidFill>
                  <a:srgbClr val="374151"/>
                </a:solidFill>
                <a:effectLst/>
                <a:latin typeface="Söhne"/>
              </a:rPr>
              <a:t>. In other words, it is a process of </a:t>
            </a:r>
            <a:r>
              <a:rPr lang="en-US" b="1" i="0" dirty="0">
                <a:solidFill>
                  <a:srgbClr val="374151"/>
                </a:solidFill>
                <a:effectLst/>
                <a:latin typeface="Söhne"/>
              </a:rPr>
              <a:t>transforming high-dimensional data into a lower-dimensional space </a:t>
            </a:r>
            <a:r>
              <a:rPr lang="en-US" b="0" i="0" dirty="0">
                <a:solidFill>
                  <a:srgbClr val="374151"/>
                </a:solidFill>
                <a:effectLst/>
                <a:latin typeface="Söhne"/>
              </a:rPr>
              <a:t>that still preserves the essence of the original data. The primary goal is to overcome the </a:t>
            </a:r>
            <a:r>
              <a:rPr lang="en-US" b="1" i="0" dirty="0">
                <a:solidFill>
                  <a:srgbClr val="C00000"/>
                </a:solidFill>
                <a:effectLst/>
                <a:latin typeface="Söhne"/>
              </a:rPr>
              <a:t>curse of dimensionality</a:t>
            </a:r>
            <a:r>
              <a:rPr lang="en-US" b="0" i="0" dirty="0">
                <a:solidFill>
                  <a:srgbClr val="374151"/>
                </a:solidFill>
                <a:effectLst/>
                <a:latin typeface="Söhne"/>
              </a:rPr>
              <a:t>, improve computational efficiency, and sometimes enhance the interpretability of the data. Two common methods for dimensionality reduction are </a:t>
            </a:r>
            <a:r>
              <a:rPr lang="en-US" b="1" i="0" dirty="0">
                <a:solidFill>
                  <a:srgbClr val="374151"/>
                </a:solidFill>
                <a:effectLst/>
                <a:latin typeface="Söhne"/>
              </a:rPr>
              <a:t>Principal Component Analysis (PCA) and t-Distributed Stochastic Neighbor Embedding (t-SNE).</a:t>
            </a:r>
          </a:p>
          <a:p>
            <a:endParaRPr lang="en-US" b="1" dirty="0">
              <a:solidFill>
                <a:srgbClr val="374151"/>
              </a:solidFill>
              <a:latin typeface="Söhne"/>
            </a:endParaRPr>
          </a:p>
          <a:p>
            <a:r>
              <a:rPr lang="en-US" b="1" i="0" dirty="0">
                <a:solidFill>
                  <a:srgbClr val="374151"/>
                </a:solidFill>
                <a:effectLst/>
                <a:latin typeface="Söhne"/>
              </a:rPr>
              <a:t>	In machine learning, high-dimensional data refers to data with a large number of features or variables. The curse of dimensionality is a common problem in machine learning, where the </a:t>
            </a:r>
            <a:r>
              <a:rPr lang="en-US" b="1" i="0" dirty="0">
                <a:solidFill>
                  <a:srgbClr val="C00000"/>
                </a:solidFill>
                <a:effectLst/>
                <a:latin typeface="Söhne"/>
              </a:rPr>
              <a:t>performance of the model deteriorates</a:t>
            </a:r>
            <a:r>
              <a:rPr lang="en-US" b="1" i="0" dirty="0">
                <a:solidFill>
                  <a:srgbClr val="374151"/>
                </a:solidFill>
                <a:effectLst/>
                <a:latin typeface="Söhne"/>
              </a:rPr>
              <a:t> or </a:t>
            </a:r>
            <a:r>
              <a:rPr lang="en-US" b="1" i="0" dirty="0">
                <a:solidFill>
                  <a:srgbClr val="C00000"/>
                </a:solidFill>
                <a:effectLst/>
                <a:latin typeface="Söhne"/>
              </a:rPr>
              <a:t>drops</a:t>
            </a:r>
            <a:r>
              <a:rPr lang="en-US" b="1" i="0" dirty="0">
                <a:solidFill>
                  <a:srgbClr val="374151"/>
                </a:solidFill>
                <a:effectLst/>
                <a:latin typeface="Söhne"/>
              </a:rPr>
              <a:t> as the number of features increases. This is because the complexity of the model increases with the number of features, and it becomes more difficult to find a good solution. In addition, high-dimensional data can also lead to </a:t>
            </a:r>
            <a:r>
              <a:rPr lang="en-US" b="1" i="0" dirty="0">
                <a:solidFill>
                  <a:srgbClr val="C00000"/>
                </a:solidFill>
                <a:effectLst/>
                <a:latin typeface="Söhne"/>
              </a:rPr>
              <a:t>overfitting</a:t>
            </a:r>
            <a:r>
              <a:rPr lang="en-US" b="1" i="0" dirty="0">
                <a:solidFill>
                  <a:srgbClr val="374151"/>
                </a:solidFill>
                <a:effectLst/>
                <a:latin typeface="Söhne"/>
              </a:rPr>
              <a:t>, where the model fits the training data too closely and does not generalize well to new data.</a:t>
            </a:r>
          </a:p>
          <a:p>
            <a:endParaRPr lang="en-US" dirty="0"/>
          </a:p>
          <a:p>
            <a:pPr algn="l"/>
            <a:r>
              <a:rPr lang="en-US" b="0" i="0" dirty="0">
                <a:solidFill>
                  <a:srgbClr val="05192D"/>
                </a:solidFill>
                <a:effectLst/>
                <a:latin typeface="Studio-Feixen-Sans"/>
              </a:rPr>
              <a:t>	It’s helpful to reduce the dimensionality of a dataset during EDA (</a:t>
            </a:r>
            <a:r>
              <a:rPr lang="en-US" b="0" i="0" dirty="0">
                <a:solidFill>
                  <a:srgbClr val="0D0D0D"/>
                </a:solidFill>
                <a:effectLst/>
                <a:latin typeface="Söhne"/>
              </a:rPr>
              <a:t>Exploratory Data Analysis</a:t>
            </a:r>
            <a:r>
              <a:rPr lang="en-US" b="0" i="0" dirty="0">
                <a:solidFill>
                  <a:srgbClr val="05192D"/>
                </a:solidFill>
                <a:effectLst/>
                <a:latin typeface="Studio-Feixen-Sans"/>
              </a:rPr>
              <a:t>) to help visualize data: this is </a:t>
            </a:r>
            <a:r>
              <a:rPr lang="en-US" b="1" i="0" dirty="0">
                <a:solidFill>
                  <a:srgbClr val="C00000"/>
                </a:solidFill>
                <a:effectLst/>
                <a:latin typeface="Studio-Feixen-Sans"/>
              </a:rPr>
              <a:t>because visualizing data in more than three dimensions is difficult</a:t>
            </a:r>
            <a:r>
              <a:rPr lang="en-US" b="0" i="0" dirty="0">
                <a:solidFill>
                  <a:srgbClr val="05192D"/>
                </a:solidFill>
                <a:effectLst/>
                <a:latin typeface="Studio-Feixen-Sans"/>
              </a:rPr>
              <a:t>. From a data processing perspective, reducing the dimensionality of the data simplifies the modeling problem.</a:t>
            </a:r>
          </a:p>
          <a:p>
            <a:pPr algn="l"/>
            <a:r>
              <a:rPr lang="en-US" b="0" i="0" dirty="0">
                <a:solidFill>
                  <a:srgbClr val="05192D"/>
                </a:solidFill>
                <a:effectLst/>
                <a:latin typeface="Studio-Feixen-Sans"/>
              </a:rPr>
              <a:t>	When more input features are being fed into the model, the model must learn a more complex approximation function. This phenomenon can be summed up by a saying called the “curse of dimensionality.” </a:t>
            </a:r>
          </a:p>
          <a:p>
            <a:endParaRPr lang="en-US" dirty="0"/>
          </a:p>
        </p:txBody>
      </p:sp>
    </p:spTree>
    <p:extLst>
      <p:ext uri="{BB962C8B-B14F-4D97-AF65-F5344CB8AC3E}">
        <p14:creationId xmlns:p14="http://schemas.microsoft.com/office/powerpoint/2010/main" val="1091980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CBBAA1-4D09-6F81-F4DB-7D8CC9718D95}"/>
              </a:ext>
            </a:extLst>
          </p:cNvPr>
          <p:cNvSpPr txBox="1"/>
          <p:nvPr/>
        </p:nvSpPr>
        <p:spPr>
          <a:xfrm>
            <a:off x="678802" y="538456"/>
            <a:ext cx="10920163" cy="2954655"/>
          </a:xfrm>
          <a:prstGeom prst="rect">
            <a:avLst/>
          </a:prstGeom>
          <a:noFill/>
        </p:spPr>
        <p:txBody>
          <a:bodyPr wrap="square">
            <a:spAutoFit/>
          </a:bodyPr>
          <a:lstStyle/>
          <a:p>
            <a:r>
              <a:rPr lang="en-US" sz="2400" b="1" dirty="0"/>
              <a:t>Basic machine learning process:</a:t>
            </a:r>
          </a:p>
          <a:p>
            <a:endParaRPr lang="en-US" dirty="0"/>
          </a:p>
          <a:p>
            <a:r>
              <a:rPr lang="en-US" dirty="0"/>
              <a:t>The basic machine learning process can be divided into </a:t>
            </a:r>
            <a:r>
              <a:rPr lang="en-US" b="1" dirty="0"/>
              <a:t>three</a:t>
            </a:r>
            <a:r>
              <a:rPr lang="en-US" dirty="0"/>
              <a:t> parts. </a:t>
            </a:r>
          </a:p>
          <a:p>
            <a:pPr marL="342900" indent="-342900">
              <a:buAutoNum type="arabicPeriod"/>
            </a:pPr>
            <a:r>
              <a:rPr lang="en-US" b="1" dirty="0"/>
              <a:t>Data Input: </a:t>
            </a:r>
            <a:r>
              <a:rPr lang="en-US" dirty="0"/>
              <a:t>Past data or information is utilized as a basis for future decision-making </a:t>
            </a:r>
          </a:p>
          <a:p>
            <a:pPr marL="342900" indent="-342900">
              <a:buAutoNum type="arabicPeriod"/>
            </a:pPr>
            <a:endParaRPr lang="en-US" dirty="0"/>
          </a:p>
          <a:p>
            <a:pPr marL="342900" indent="-342900">
              <a:buAutoNum type="arabicPeriod"/>
            </a:pPr>
            <a:r>
              <a:rPr lang="en-US" b="1" dirty="0"/>
              <a:t>Abstraction (</a:t>
            </a:r>
            <a:r>
              <a:rPr lang="en-US" dirty="0"/>
              <a:t>Creating</a:t>
            </a:r>
            <a:r>
              <a:rPr lang="en-US" b="1" dirty="0"/>
              <a:t> </a:t>
            </a:r>
            <a:r>
              <a:rPr lang="en-US" dirty="0"/>
              <a:t>a </a:t>
            </a:r>
            <a:r>
              <a:rPr lang="en-US" b="1" dirty="0">
                <a:solidFill>
                  <a:srgbClr val="1F1F1F"/>
                </a:solidFill>
                <a:latin typeface="Google Sans"/>
              </a:rPr>
              <a:t>I</a:t>
            </a:r>
            <a:r>
              <a:rPr lang="en-US" b="1" i="0" dirty="0">
                <a:solidFill>
                  <a:srgbClr val="1F1F1F"/>
                </a:solidFill>
                <a:effectLst/>
                <a:latin typeface="Google Sans"/>
              </a:rPr>
              <a:t>nternal representation of the data </a:t>
            </a:r>
            <a:r>
              <a:rPr lang="en-US" i="0" dirty="0">
                <a:solidFill>
                  <a:srgbClr val="1F1F1F"/>
                </a:solidFill>
                <a:effectLst/>
                <a:latin typeface="Google Sans"/>
              </a:rPr>
              <a:t>by </a:t>
            </a:r>
            <a:r>
              <a:rPr lang="en-US" b="0" i="0" dirty="0">
                <a:solidFill>
                  <a:srgbClr val="1F1F1F"/>
                </a:solidFill>
                <a:effectLst/>
                <a:latin typeface="Google Sans"/>
              </a:rPr>
              <a:t>capturing the essential information)</a:t>
            </a:r>
            <a:r>
              <a:rPr lang="en-US" b="1" dirty="0"/>
              <a:t>: </a:t>
            </a:r>
            <a:r>
              <a:rPr lang="en-US" dirty="0"/>
              <a:t>The input data is represented in a broader way through the underlying algorithm </a:t>
            </a:r>
          </a:p>
          <a:p>
            <a:pPr marL="342900" indent="-342900">
              <a:buAutoNum type="arabicPeriod"/>
            </a:pPr>
            <a:endParaRPr lang="en-US" dirty="0"/>
          </a:p>
          <a:p>
            <a:pPr marL="342900" indent="-342900">
              <a:buAutoNum type="arabicPeriod"/>
            </a:pPr>
            <a:r>
              <a:rPr lang="en-US" b="1" dirty="0"/>
              <a:t>Generalization:</a:t>
            </a:r>
            <a:r>
              <a:rPr lang="en-US" sz="1800" b="0" i="0" dirty="0">
                <a:solidFill>
                  <a:srgbClr val="0D0D0D"/>
                </a:solidFill>
                <a:effectLst/>
                <a:latin typeface="Söhne"/>
              </a:rPr>
              <a:t> Generalization refers to the ability of a </a:t>
            </a:r>
            <a:r>
              <a:rPr lang="en-US" sz="1800" b="1" i="0" dirty="0">
                <a:solidFill>
                  <a:srgbClr val="0D0D0D"/>
                </a:solidFill>
                <a:effectLst/>
                <a:latin typeface="Söhne"/>
              </a:rPr>
              <a:t>model to perform well on new, unseen data that it hasn't been trained on</a:t>
            </a:r>
            <a:r>
              <a:rPr lang="en-US" sz="1800" b="0" i="0" dirty="0">
                <a:solidFill>
                  <a:srgbClr val="0D0D0D"/>
                </a:solidFill>
                <a:effectLst/>
                <a:latin typeface="Söhne"/>
              </a:rPr>
              <a:t>.</a:t>
            </a:r>
            <a:endParaRPr lang="en-US" dirty="0"/>
          </a:p>
        </p:txBody>
      </p:sp>
      <p:pic>
        <p:nvPicPr>
          <p:cNvPr id="3074" name="Picture 2" descr="Machine Learning Basic Concepts | ML Fundamentals PDF">
            <a:extLst>
              <a:ext uri="{FF2B5EF4-FFF2-40B4-BE49-F238E27FC236}">
                <a16:creationId xmlns:a16="http://schemas.microsoft.com/office/drawing/2014/main" id="{9B71C7B4-2E19-ADCE-402A-99DF77954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442" y="3429000"/>
            <a:ext cx="64103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49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A97CB-78B4-92FB-7593-D4C467B6E373}"/>
              </a:ext>
            </a:extLst>
          </p:cNvPr>
          <p:cNvSpPr txBox="1"/>
          <p:nvPr/>
        </p:nvSpPr>
        <p:spPr>
          <a:xfrm>
            <a:off x="283723" y="650401"/>
            <a:ext cx="11624553" cy="5078313"/>
          </a:xfrm>
          <a:prstGeom prst="rect">
            <a:avLst/>
          </a:prstGeom>
          <a:noFill/>
        </p:spPr>
        <p:txBody>
          <a:bodyPr wrap="square">
            <a:spAutoFit/>
          </a:bodyPr>
          <a:lstStyle/>
          <a:p>
            <a:r>
              <a:rPr lang="en-US" dirty="0"/>
              <a:t>	Dimensionality reduction can help to mitigate these problems by reducing the complexity of the model and improving its generalization performance. There are two main approaches to dimensionality reduction: feature selection and feature extraction.</a:t>
            </a:r>
          </a:p>
          <a:p>
            <a:endParaRPr lang="en-US" dirty="0"/>
          </a:p>
          <a:p>
            <a:r>
              <a:rPr lang="en-US" sz="2000" b="1" dirty="0"/>
              <a:t>Feature Engineering:</a:t>
            </a:r>
          </a:p>
          <a:p>
            <a:pPr marL="342900" indent="-342900">
              <a:buAutoNum type="arabicPeriod"/>
            </a:pPr>
            <a:r>
              <a:rPr lang="en-US" b="1" dirty="0"/>
              <a:t>Feature Selection:</a:t>
            </a:r>
          </a:p>
          <a:p>
            <a:r>
              <a:rPr lang="en-US" dirty="0"/>
              <a:t>	Feature selection involves </a:t>
            </a:r>
            <a:r>
              <a:rPr lang="en-US" b="1" dirty="0">
                <a:solidFill>
                  <a:srgbClr val="C00000"/>
                </a:solidFill>
              </a:rPr>
              <a:t>selecting a subset </a:t>
            </a:r>
            <a:r>
              <a:rPr lang="en-US" b="1" dirty="0"/>
              <a:t>of the original features </a:t>
            </a:r>
            <a:r>
              <a:rPr lang="en-US" dirty="0"/>
              <a:t>that are most relevant to the problem at hand. The goal is to reduce the dimensionality of the dataset while retaining the most important features. There are several methods for feature selection, including filter methods, wrapper methods, and embedded methods. Filter methods rank the features based on their relevance to the target variable, wrapper methods use the model performance as the criteria for selecting features, and embedded methods combine feature selection with the model training process.</a:t>
            </a:r>
          </a:p>
          <a:p>
            <a:endParaRPr lang="en-US" dirty="0"/>
          </a:p>
          <a:p>
            <a:r>
              <a:rPr lang="en-US" b="1" dirty="0"/>
              <a:t>2. Feature Extraction:</a:t>
            </a:r>
          </a:p>
          <a:p>
            <a:r>
              <a:rPr lang="en-US" dirty="0"/>
              <a:t>	Feature extraction involves </a:t>
            </a:r>
            <a:r>
              <a:rPr lang="en-US" b="1" dirty="0">
                <a:solidFill>
                  <a:srgbClr val="C00000"/>
                </a:solidFill>
              </a:rPr>
              <a:t>creating new features </a:t>
            </a:r>
            <a:r>
              <a:rPr lang="en-US" b="1" dirty="0"/>
              <a:t>by combining or transforming the original features</a:t>
            </a:r>
            <a:r>
              <a:rPr lang="en-US" dirty="0"/>
              <a:t>. The goal is to create a set of features that captures the essence of the original data in a lower-dimensional space. There are several methods for feature extraction, including principal component analysis (PCA), linear discriminant analysis (LDA), and t-distributed stochastic neighbor embedding (t-SNE). PCA is a popular technique that projects the original features onto a lower-dimensional space while preserving as much of the variance as possible.</a:t>
            </a:r>
          </a:p>
        </p:txBody>
      </p:sp>
    </p:spTree>
    <p:extLst>
      <p:ext uri="{BB962C8B-B14F-4D97-AF65-F5344CB8AC3E}">
        <p14:creationId xmlns:p14="http://schemas.microsoft.com/office/powerpoint/2010/main" val="2394116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AD343-0F18-1695-49D1-A1784E06BCF7}"/>
              </a:ext>
            </a:extLst>
          </p:cNvPr>
          <p:cNvSpPr txBox="1"/>
          <p:nvPr/>
        </p:nvSpPr>
        <p:spPr>
          <a:xfrm>
            <a:off x="576363" y="335845"/>
            <a:ext cx="10873092" cy="6555641"/>
          </a:xfrm>
          <a:prstGeom prst="rect">
            <a:avLst/>
          </a:prstGeom>
          <a:noFill/>
        </p:spPr>
        <p:txBody>
          <a:bodyPr wrap="square">
            <a:spAutoFit/>
          </a:bodyPr>
          <a:lstStyle/>
          <a:p>
            <a:r>
              <a:rPr lang="en-US" sz="2400" b="1" dirty="0"/>
              <a:t>Reinforcement Learning:</a:t>
            </a:r>
          </a:p>
          <a:p>
            <a:r>
              <a:rPr lang="en-US" b="0" i="0" dirty="0">
                <a:solidFill>
                  <a:srgbClr val="374151"/>
                </a:solidFill>
                <a:effectLst/>
                <a:latin typeface="Söhne"/>
              </a:rPr>
              <a:t>	Reinforcement Learning (RL) is a type of machine learning paradigm in which an </a:t>
            </a:r>
            <a:r>
              <a:rPr lang="en-US" b="1" i="0" dirty="0">
                <a:solidFill>
                  <a:srgbClr val="374151"/>
                </a:solidFill>
                <a:effectLst/>
                <a:latin typeface="Söhne"/>
              </a:rPr>
              <a:t>agent</a:t>
            </a:r>
            <a:r>
              <a:rPr lang="en-US" b="0" i="0" dirty="0">
                <a:solidFill>
                  <a:srgbClr val="374151"/>
                </a:solidFill>
                <a:effectLst/>
                <a:latin typeface="Söhne"/>
              </a:rPr>
              <a:t> </a:t>
            </a:r>
            <a:r>
              <a:rPr lang="en-US" b="1" i="0" dirty="0">
                <a:solidFill>
                  <a:srgbClr val="374151"/>
                </a:solidFill>
                <a:effectLst/>
                <a:latin typeface="Söhne"/>
              </a:rPr>
              <a:t>learns</a:t>
            </a:r>
            <a:r>
              <a:rPr lang="en-US" b="0" i="0" dirty="0">
                <a:solidFill>
                  <a:srgbClr val="374151"/>
                </a:solidFill>
                <a:effectLst/>
                <a:latin typeface="Söhne"/>
              </a:rPr>
              <a:t> </a:t>
            </a:r>
            <a:r>
              <a:rPr lang="en-US" b="1" i="0" dirty="0">
                <a:solidFill>
                  <a:srgbClr val="374151"/>
                </a:solidFill>
                <a:effectLst/>
                <a:latin typeface="Söhne"/>
              </a:rPr>
              <a:t>to make decisions by interacting with an environment</a:t>
            </a:r>
            <a:r>
              <a:rPr lang="en-US" b="0" i="0" dirty="0">
                <a:solidFill>
                  <a:srgbClr val="374151"/>
                </a:solidFill>
                <a:effectLst/>
                <a:latin typeface="Söhne"/>
              </a:rPr>
              <a:t>. The agent takes actions in the environment, and in </a:t>
            </a:r>
            <a:r>
              <a:rPr lang="en-US" b="1" i="0" dirty="0">
                <a:solidFill>
                  <a:srgbClr val="374151"/>
                </a:solidFill>
                <a:effectLst/>
                <a:latin typeface="Söhne"/>
              </a:rPr>
              <a:t>return, it receives feedback in the form of </a:t>
            </a:r>
            <a:r>
              <a:rPr lang="en-US" b="1" i="0" dirty="0">
                <a:solidFill>
                  <a:srgbClr val="C00000"/>
                </a:solidFill>
                <a:effectLst/>
                <a:latin typeface="Söhne"/>
              </a:rPr>
              <a:t>rewards</a:t>
            </a:r>
            <a:r>
              <a:rPr lang="en-US" b="1" i="0" dirty="0">
                <a:solidFill>
                  <a:srgbClr val="374151"/>
                </a:solidFill>
                <a:effectLst/>
                <a:latin typeface="Söhne"/>
              </a:rPr>
              <a:t> or </a:t>
            </a:r>
            <a:r>
              <a:rPr lang="en-US" b="1" i="0" dirty="0">
                <a:solidFill>
                  <a:srgbClr val="C00000"/>
                </a:solidFill>
                <a:effectLst/>
                <a:latin typeface="Söhne"/>
              </a:rPr>
              <a:t>punishments</a:t>
            </a:r>
            <a:r>
              <a:rPr lang="en-US" b="0" i="0" dirty="0">
                <a:solidFill>
                  <a:srgbClr val="374151"/>
                </a:solidFill>
                <a:effectLst/>
                <a:latin typeface="Söhne"/>
              </a:rPr>
              <a:t>.</a:t>
            </a:r>
          </a:p>
          <a:p>
            <a:endParaRPr lang="en-US" b="0" i="0" dirty="0">
              <a:solidFill>
                <a:srgbClr val="374151"/>
              </a:solidFill>
              <a:effectLst/>
              <a:latin typeface="Söhne"/>
            </a:endParaRPr>
          </a:p>
          <a:p>
            <a:r>
              <a:rPr lang="en-US" dirty="0"/>
              <a:t>	Reinforcement Learning is a </a:t>
            </a:r>
            <a:r>
              <a:rPr lang="en-US" b="1" dirty="0"/>
              <a:t>feedback-based Machine learning technique </a:t>
            </a:r>
            <a:r>
              <a:rPr lang="en-US" dirty="0"/>
              <a:t>in which an agent learns to behave in an environment by performing the actions and seeing the results of actions. For each good action, the agent gets </a:t>
            </a:r>
            <a:r>
              <a:rPr lang="en-US" b="1" dirty="0"/>
              <a:t>positive feedback</a:t>
            </a:r>
            <a:r>
              <a:rPr lang="en-US" dirty="0"/>
              <a:t>, and for each bad action, the agent gets </a:t>
            </a:r>
            <a:r>
              <a:rPr lang="en-US" b="1" dirty="0"/>
              <a:t>negative feedback or penalty</a:t>
            </a:r>
            <a:r>
              <a:rPr lang="en-US" dirty="0"/>
              <a:t>. In Reinforcement Learning, the agent learns automatically using feedbacks without any labeled data, unlike supervised learning Since there is no labeled data, so the agent is bound to learn by its experience only. RL solves a specific type of problem where decision making is sequential, and the goal is long-term, such as game-playing, robotics, etc. The agent interacts with the environment and explores it by itself. The primary goal of an agent in reinforcement learning is to </a:t>
            </a:r>
            <a:r>
              <a:rPr lang="en-US" b="1" dirty="0"/>
              <a:t>improve the performance by getting the maximum positive rewards.</a:t>
            </a:r>
            <a:endParaRPr lang="en-US" b="1" dirty="0">
              <a:solidFill>
                <a:srgbClr val="374151"/>
              </a:solidFill>
              <a:latin typeface="Söhne"/>
            </a:endParaRPr>
          </a:p>
          <a:p>
            <a:endParaRPr lang="en-US" b="1" dirty="0">
              <a:solidFill>
                <a:srgbClr val="374151"/>
              </a:solidFill>
              <a:latin typeface="Söhne"/>
            </a:endParaRPr>
          </a:p>
          <a:p>
            <a:r>
              <a:rPr lang="en-US" dirty="0"/>
              <a:t>	The agent learns with the process of </a:t>
            </a:r>
            <a:r>
              <a:rPr lang="en-US" b="1" dirty="0"/>
              <a:t>hit and trial</a:t>
            </a:r>
            <a:r>
              <a:rPr lang="en-US" dirty="0"/>
              <a:t>, and based on the experience, it learns to perform the task in a better way. Hence, we can say that "Reinforcement learning is a type of machine learning method where an intelligent agent (computer program) interacts with the environment and learns to act within that." How a </a:t>
            </a:r>
            <a:r>
              <a:rPr lang="en-US" b="1" dirty="0"/>
              <a:t>Robotic dog learns </a:t>
            </a:r>
            <a:r>
              <a:rPr lang="en-US" dirty="0"/>
              <a:t>the movement of his arms is an example of Reinforcement learning.</a:t>
            </a:r>
            <a:endParaRPr lang="en-US" b="1" dirty="0">
              <a:solidFill>
                <a:srgbClr val="374151"/>
              </a:solidFill>
              <a:latin typeface="Söhne"/>
            </a:endParaRPr>
          </a:p>
          <a:p>
            <a:endParaRPr lang="en-US" b="1" dirty="0">
              <a:solidFill>
                <a:srgbClr val="374151"/>
              </a:solidFill>
              <a:latin typeface="Söhne"/>
            </a:endParaRPr>
          </a:p>
          <a:p>
            <a:r>
              <a:rPr lang="en-US" dirty="0"/>
              <a:t>	It is a </a:t>
            </a:r>
            <a:r>
              <a:rPr lang="en-US" b="1" dirty="0"/>
              <a:t>core part of Artificial Intelligence</a:t>
            </a:r>
            <a:r>
              <a:rPr lang="en-US" dirty="0"/>
              <a:t>, and all AI agent works on the concept of reinforcement learning. Here we do not need to pre-program the agent, as it learns from its own experience without any human intervention</a:t>
            </a:r>
            <a:endParaRPr lang="en-US" b="1" dirty="0">
              <a:solidFill>
                <a:srgbClr val="374151"/>
              </a:solidFill>
              <a:latin typeface="Söhne"/>
            </a:endParaRPr>
          </a:p>
          <a:p>
            <a:endParaRPr lang="en-US" b="1" dirty="0">
              <a:solidFill>
                <a:srgbClr val="374151"/>
              </a:solidFill>
              <a:latin typeface="Söhne"/>
            </a:endParaRPr>
          </a:p>
        </p:txBody>
      </p:sp>
    </p:spTree>
    <p:extLst>
      <p:ext uri="{BB962C8B-B14F-4D97-AF65-F5344CB8AC3E}">
        <p14:creationId xmlns:p14="http://schemas.microsoft.com/office/powerpoint/2010/main" val="2624300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9E45B1F-FD80-B30A-F5E0-0EB5099667FE}"/>
              </a:ext>
            </a:extLst>
          </p:cNvPr>
          <p:cNvGrpSpPr/>
          <p:nvPr/>
        </p:nvGrpSpPr>
        <p:grpSpPr>
          <a:xfrm>
            <a:off x="974035" y="851624"/>
            <a:ext cx="10005655" cy="5154752"/>
            <a:chOff x="974035" y="851624"/>
            <a:chExt cx="10005655" cy="5154752"/>
          </a:xfrm>
        </p:grpSpPr>
        <p:pic>
          <p:nvPicPr>
            <p:cNvPr id="3" name="Picture 2">
              <a:extLst>
                <a:ext uri="{FF2B5EF4-FFF2-40B4-BE49-F238E27FC236}">
                  <a16:creationId xmlns:a16="http://schemas.microsoft.com/office/drawing/2014/main" id="{BAF5F9DB-2031-4B48-9D07-28E59BC1DFE3}"/>
                </a:ext>
              </a:extLst>
            </p:cNvPr>
            <p:cNvPicPr>
              <a:picLocks noChangeAspect="1"/>
            </p:cNvPicPr>
            <p:nvPr/>
          </p:nvPicPr>
          <p:blipFill rotWithShape="1">
            <a:blip r:embed="rId2">
              <a:extLst>
                <a:ext uri="{28A0092B-C50C-407E-A947-70E740481C1C}">
                  <a14:useLocalDpi xmlns:a14="http://schemas.microsoft.com/office/drawing/2010/main" val="0"/>
                </a:ext>
              </a:extLst>
            </a:blip>
            <a:srcRect l="1847" t="2192" r="1949"/>
            <a:stretch/>
          </p:blipFill>
          <p:spPr>
            <a:xfrm>
              <a:off x="1212310" y="851624"/>
              <a:ext cx="9767380" cy="5154752"/>
            </a:xfrm>
            <a:prstGeom prst="rect">
              <a:avLst/>
            </a:prstGeom>
          </p:spPr>
        </p:pic>
        <p:sp>
          <p:nvSpPr>
            <p:cNvPr id="4" name="TextBox 3">
              <a:extLst>
                <a:ext uri="{FF2B5EF4-FFF2-40B4-BE49-F238E27FC236}">
                  <a16:creationId xmlns:a16="http://schemas.microsoft.com/office/drawing/2014/main" id="{15003CEA-01A4-60C4-D091-D71AD2D2360D}"/>
                </a:ext>
              </a:extLst>
            </p:cNvPr>
            <p:cNvSpPr txBox="1"/>
            <p:nvPr/>
          </p:nvSpPr>
          <p:spPr>
            <a:xfrm>
              <a:off x="974035" y="851624"/>
              <a:ext cx="1848678" cy="461665"/>
            </a:xfrm>
            <a:prstGeom prst="rect">
              <a:avLst/>
            </a:prstGeom>
            <a:noFill/>
          </p:spPr>
          <p:txBody>
            <a:bodyPr wrap="square" rtlCol="0">
              <a:spAutoFit/>
            </a:bodyPr>
            <a:lstStyle/>
            <a:p>
              <a:r>
                <a:rPr lang="en-US" sz="2400" b="1" dirty="0">
                  <a:solidFill>
                    <a:srgbClr val="C00000"/>
                  </a:solidFill>
                </a:rPr>
                <a:t>Example</a:t>
              </a:r>
            </a:p>
          </p:txBody>
        </p:sp>
      </p:grpSp>
    </p:spTree>
    <p:extLst>
      <p:ext uri="{BB962C8B-B14F-4D97-AF65-F5344CB8AC3E}">
        <p14:creationId xmlns:p14="http://schemas.microsoft.com/office/powerpoint/2010/main" val="295565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278989-CE5E-FE74-224C-9A179096ABC4}"/>
              </a:ext>
            </a:extLst>
          </p:cNvPr>
          <p:cNvSpPr txBox="1"/>
          <p:nvPr/>
        </p:nvSpPr>
        <p:spPr>
          <a:xfrm>
            <a:off x="713132" y="511073"/>
            <a:ext cx="11034920" cy="5909310"/>
          </a:xfrm>
          <a:prstGeom prst="rect">
            <a:avLst/>
          </a:prstGeom>
          <a:noFill/>
        </p:spPr>
        <p:txBody>
          <a:bodyPr wrap="square">
            <a:spAutoFit/>
          </a:bodyPr>
          <a:lstStyle/>
          <a:p>
            <a:r>
              <a:rPr lang="en-US" b="1" dirty="0"/>
              <a:t>MACHINE LEARNING ACTIVITIES:</a:t>
            </a:r>
          </a:p>
          <a:p>
            <a:r>
              <a:rPr lang="en-US" dirty="0"/>
              <a:t>	The first step in machine learning activity starts with </a:t>
            </a:r>
            <a:r>
              <a:rPr lang="en-US" b="1" dirty="0"/>
              <a:t>data</a:t>
            </a:r>
            <a:r>
              <a:rPr lang="en-US" dirty="0"/>
              <a:t>. In case of supervised learning, it is the labelled training data set followed by </a:t>
            </a:r>
            <a:r>
              <a:rPr lang="en-US" b="1" dirty="0"/>
              <a:t>test data which is not labelled</a:t>
            </a:r>
            <a:r>
              <a:rPr lang="en-US" dirty="0"/>
              <a:t>. In case of unsupervised learning, there is no question of labelled data but the task is to find patterns in the input data.</a:t>
            </a:r>
          </a:p>
          <a:p>
            <a:r>
              <a:rPr lang="en-US" dirty="0"/>
              <a:t>	A thorough review and exploration of the data is needed to understand the type of the data, the quality of the data and relationship between the different data elements. Based on that, multiple pre-processing activities may need to be done on the input data before we can go ahead with core machine learning activities. Following are the typical preparation activities done once the input data comes into the machine learning system:</a:t>
            </a:r>
          </a:p>
          <a:p>
            <a:endParaRPr lang="en-US" dirty="0"/>
          </a:p>
          <a:p>
            <a:pPr marL="742950" lvl="1" indent="-285750">
              <a:buFont typeface="Arial" panose="020B0604020202020204" pitchFamily="34" charset="0"/>
              <a:buChar char="•"/>
            </a:pPr>
            <a:r>
              <a:rPr lang="en-US" dirty="0"/>
              <a:t>Understand the type of data in the given input data set (For example Numerical Data). </a:t>
            </a:r>
          </a:p>
          <a:p>
            <a:pPr marL="742950" lvl="1" indent="-285750">
              <a:buFont typeface="Arial" panose="020B0604020202020204" pitchFamily="34" charset="0"/>
              <a:buChar char="•"/>
            </a:pPr>
            <a:r>
              <a:rPr lang="en-US" dirty="0"/>
              <a:t>Explore the data to understand the nature and quality. </a:t>
            </a:r>
          </a:p>
          <a:p>
            <a:pPr marL="742950" lvl="1" indent="-285750">
              <a:buFont typeface="Arial" panose="020B0604020202020204" pitchFamily="34" charset="0"/>
              <a:buChar char="•"/>
            </a:pPr>
            <a:r>
              <a:rPr lang="en-US" dirty="0"/>
              <a:t>Explore the relationships amongst the data elements, e.g. inter-feature relationship. </a:t>
            </a:r>
          </a:p>
          <a:p>
            <a:pPr marL="742950" lvl="1" indent="-285750">
              <a:buFont typeface="Arial" panose="020B0604020202020204" pitchFamily="34" charset="0"/>
              <a:buChar char="•"/>
            </a:pPr>
            <a:r>
              <a:rPr lang="en-US" dirty="0"/>
              <a:t>Find potential issues in data. (</a:t>
            </a:r>
            <a:r>
              <a:rPr lang="en-US" b="0" i="0" dirty="0">
                <a:solidFill>
                  <a:srgbClr val="0D0D0D"/>
                </a:solidFill>
                <a:effectLst/>
                <a:latin typeface="Söhne"/>
              </a:rPr>
              <a:t>you might find missing values, outliers, duplicate entries, or data entry errors)</a:t>
            </a:r>
            <a:r>
              <a:rPr lang="en-US" dirty="0"/>
              <a:t> </a:t>
            </a:r>
          </a:p>
          <a:p>
            <a:pPr marL="742950" lvl="1" indent="-285750">
              <a:buFont typeface="Arial" panose="020B0604020202020204" pitchFamily="34" charset="0"/>
              <a:buChar char="•"/>
            </a:pPr>
            <a:r>
              <a:rPr lang="en-US" dirty="0"/>
              <a:t>Do the necessary remediation, e.g. impute missing data values, etc., if needed. </a:t>
            </a:r>
            <a:r>
              <a:rPr lang="en-US" b="0" i="0" dirty="0">
                <a:solidFill>
                  <a:srgbClr val="0D0D0D"/>
                </a:solidFill>
                <a:effectLst/>
                <a:latin typeface="Söhne"/>
              </a:rPr>
              <a:t>Once issues are identified, you take steps to address them.</a:t>
            </a:r>
            <a:endParaRPr lang="en-US" dirty="0"/>
          </a:p>
          <a:p>
            <a:pPr marL="742950" lvl="1" indent="-285750">
              <a:buFont typeface="Arial" panose="020B0604020202020204" pitchFamily="34" charset="0"/>
              <a:buChar char="•"/>
            </a:pPr>
            <a:r>
              <a:rPr lang="en-US" dirty="0"/>
              <a:t>Apply the following pre-processing steps, as necessary. </a:t>
            </a:r>
          </a:p>
          <a:p>
            <a:pPr lvl="1"/>
            <a:r>
              <a:rPr lang="en-US" dirty="0"/>
              <a:t>	1. Dimensionality Reduction</a:t>
            </a:r>
          </a:p>
          <a:p>
            <a:pPr lvl="1"/>
            <a:r>
              <a:rPr lang="en-US" dirty="0"/>
              <a:t>	2. Feature sub-set selection</a:t>
            </a:r>
          </a:p>
          <a:p>
            <a:pPr lvl="1"/>
            <a:endParaRPr lang="en-US" dirty="0"/>
          </a:p>
          <a:p>
            <a:pPr lvl="1"/>
            <a:endParaRPr lang="en-US" dirty="0"/>
          </a:p>
          <a:p>
            <a:pPr lvl="1"/>
            <a:r>
              <a:rPr lang="en-US" dirty="0"/>
              <a:t>Once the data is prepared for modelling, then the learning tasks start off.</a:t>
            </a:r>
          </a:p>
        </p:txBody>
      </p:sp>
    </p:spTree>
    <p:extLst>
      <p:ext uri="{BB962C8B-B14F-4D97-AF65-F5344CB8AC3E}">
        <p14:creationId xmlns:p14="http://schemas.microsoft.com/office/powerpoint/2010/main" val="2827933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35915-0F7E-B90D-0E50-3044B537B0C2}"/>
            </a:ext>
          </a:extLst>
        </p:cNvPr>
        <p:cNvGrpSpPr/>
        <p:nvPr/>
      </p:nvGrpSpPr>
      <p:grpSpPr>
        <a:xfrm>
          <a:off x="0" y="0"/>
          <a:ext cx="0" cy="0"/>
          <a:chOff x="0" y="0"/>
          <a:chExt cx="0" cy="0"/>
        </a:xfrm>
      </p:grpSpPr>
      <p:pic>
        <p:nvPicPr>
          <p:cNvPr id="4" name="image12.jpeg">
            <a:extLst>
              <a:ext uri="{FF2B5EF4-FFF2-40B4-BE49-F238E27FC236}">
                <a16:creationId xmlns:a16="http://schemas.microsoft.com/office/drawing/2014/main" id="{8AE89847-A72D-B47D-2A17-C4BCE3146960}"/>
              </a:ext>
            </a:extLst>
          </p:cNvPr>
          <p:cNvPicPr>
            <a:picLocks noChangeAspect="1"/>
          </p:cNvPicPr>
          <p:nvPr/>
        </p:nvPicPr>
        <p:blipFill>
          <a:blip r:embed="rId2" cstate="print"/>
          <a:stretch>
            <a:fillRect/>
          </a:stretch>
        </p:blipFill>
        <p:spPr>
          <a:xfrm>
            <a:off x="2352261" y="2906278"/>
            <a:ext cx="7543800" cy="3662606"/>
          </a:xfrm>
          <a:prstGeom prst="rect">
            <a:avLst/>
          </a:prstGeom>
        </p:spPr>
      </p:pic>
      <p:sp>
        <p:nvSpPr>
          <p:cNvPr id="6" name="TextBox 5">
            <a:extLst>
              <a:ext uri="{FF2B5EF4-FFF2-40B4-BE49-F238E27FC236}">
                <a16:creationId xmlns:a16="http://schemas.microsoft.com/office/drawing/2014/main" id="{1ABB75E1-2EAF-E212-1DFB-BB347489206D}"/>
              </a:ext>
            </a:extLst>
          </p:cNvPr>
          <p:cNvSpPr txBox="1"/>
          <p:nvPr/>
        </p:nvSpPr>
        <p:spPr>
          <a:xfrm>
            <a:off x="619539" y="320955"/>
            <a:ext cx="11009244" cy="2585323"/>
          </a:xfrm>
          <a:prstGeom prst="rect">
            <a:avLst/>
          </a:prstGeom>
          <a:noFill/>
        </p:spPr>
        <p:txBody>
          <a:bodyPr wrap="square">
            <a:spAutoFit/>
          </a:bodyPr>
          <a:lstStyle/>
          <a:p>
            <a:r>
              <a:rPr lang="en-US" dirty="0"/>
              <a:t>Once the data is prepared for modelling, then the learning tasks start off. As a part of it, do the following activities: </a:t>
            </a:r>
          </a:p>
          <a:p>
            <a:pPr marL="342900" indent="-342900">
              <a:buAutoNum type="arabicPeriod"/>
            </a:pPr>
            <a:r>
              <a:rPr lang="en-US" dirty="0"/>
              <a:t>“ The input data is </a:t>
            </a:r>
            <a:r>
              <a:rPr lang="en-US" b="1" dirty="0"/>
              <a:t>first divided into parts </a:t>
            </a:r>
            <a:r>
              <a:rPr lang="en-US" dirty="0"/>
              <a:t>— the </a:t>
            </a:r>
            <a:r>
              <a:rPr lang="en-US" b="1" dirty="0"/>
              <a:t>training</a:t>
            </a:r>
            <a:r>
              <a:rPr lang="en-US" dirty="0"/>
              <a:t> </a:t>
            </a:r>
            <a:r>
              <a:rPr lang="en-US" b="1" dirty="0"/>
              <a:t>data</a:t>
            </a:r>
            <a:r>
              <a:rPr lang="en-US" dirty="0"/>
              <a:t> and the </a:t>
            </a:r>
            <a:r>
              <a:rPr lang="en-US" b="1" dirty="0"/>
              <a:t>test data </a:t>
            </a:r>
            <a:r>
              <a:rPr lang="en-US" dirty="0"/>
              <a:t>(called holdout). This step is applicable for supervised learning only. </a:t>
            </a:r>
          </a:p>
          <a:p>
            <a:pPr marL="342900" indent="-342900">
              <a:buAutoNum type="arabicPeriod"/>
            </a:pPr>
            <a:r>
              <a:rPr lang="en-US" dirty="0"/>
              <a:t> Consider different </a:t>
            </a:r>
            <a:r>
              <a:rPr lang="en-US" b="1" dirty="0"/>
              <a:t>models</a:t>
            </a:r>
            <a:r>
              <a:rPr lang="en-US" dirty="0"/>
              <a:t> or </a:t>
            </a:r>
            <a:r>
              <a:rPr lang="en-US" b="1" dirty="0"/>
              <a:t>learning algorithms </a:t>
            </a:r>
            <a:r>
              <a:rPr lang="en-US" dirty="0"/>
              <a:t>for selection. “Train the model based on the training data for supervised learning problem and apply to unknown data. Directly apply the chosen unsupervised model on the input data for unsupervised learning problem. </a:t>
            </a:r>
          </a:p>
          <a:p>
            <a:pPr marL="342900" indent="-342900">
              <a:buAutoNum type="arabicPeriod"/>
            </a:pPr>
            <a:r>
              <a:rPr lang="en-US" dirty="0"/>
              <a:t> After the model is selected, trained (for supervised learning), and applied on input data, the performance of the model is evaluated. Based on options available, specific actions can be taken to improve the performance of the model, if possible. </a:t>
            </a:r>
          </a:p>
        </p:txBody>
      </p:sp>
    </p:spTree>
    <p:extLst>
      <p:ext uri="{BB962C8B-B14F-4D97-AF65-F5344CB8AC3E}">
        <p14:creationId xmlns:p14="http://schemas.microsoft.com/office/powerpoint/2010/main" val="3756458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5EFFF2-F484-30D6-FD80-334C3947CB01}"/>
              </a:ext>
            </a:extLst>
          </p:cNvPr>
          <p:cNvSpPr txBox="1"/>
          <p:nvPr/>
        </p:nvSpPr>
        <p:spPr>
          <a:xfrm>
            <a:off x="1165642" y="5491123"/>
            <a:ext cx="9956800" cy="923330"/>
          </a:xfrm>
          <a:prstGeom prst="rect">
            <a:avLst/>
          </a:prstGeom>
          <a:noFill/>
        </p:spPr>
        <p:txBody>
          <a:bodyPr wrap="square">
            <a:spAutoFit/>
          </a:bodyPr>
          <a:lstStyle/>
          <a:p>
            <a:pPr algn="l"/>
            <a:r>
              <a:rPr lang="en-US" b="1" i="0" dirty="0">
                <a:solidFill>
                  <a:srgbClr val="374151"/>
                </a:solidFill>
                <a:effectLst/>
                <a:latin typeface="Söhne"/>
              </a:rPr>
              <a:t>Note: </a:t>
            </a:r>
          </a:p>
          <a:p>
            <a:pPr algn="l"/>
            <a:r>
              <a:rPr lang="en-US" b="0" i="0" dirty="0">
                <a:solidFill>
                  <a:srgbClr val="374151"/>
                </a:solidFill>
                <a:effectLst/>
                <a:latin typeface="Söhne"/>
              </a:rPr>
              <a:t>Data can be classified into different types based on its </a:t>
            </a:r>
            <a:r>
              <a:rPr lang="en-US" b="1" i="0" dirty="0">
                <a:solidFill>
                  <a:srgbClr val="374151"/>
                </a:solidFill>
                <a:effectLst/>
                <a:latin typeface="Söhne"/>
              </a:rPr>
              <a:t>nature and characteristics</a:t>
            </a:r>
            <a:r>
              <a:rPr lang="en-US" b="0" i="0" dirty="0">
                <a:solidFill>
                  <a:srgbClr val="374151"/>
                </a:solidFill>
                <a:effectLst/>
                <a:latin typeface="Söhne"/>
              </a:rPr>
              <a:t>. Two primary classifications of data are qualitative (categorical) and quantitative (numerical).</a:t>
            </a:r>
          </a:p>
        </p:txBody>
      </p:sp>
      <p:grpSp>
        <p:nvGrpSpPr>
          <p:cNvPr id="28" name="Group 27">
            <a:extLst>
              <a:ext uri="{FF2B5EF4-FFF2-40B4-BE49-F238E27FC236}">
                <a16:creationId xmlns:a16="http://schemas.microsoft.com/office/drawing/2014/main" id="{B020032D-A37C-BE75-D1BC-3671569943C7}"/>
              </a:ext>
            </a:extLst>
          </p:cNvPr>
          <p:cNvGrpSpPr/>
          <p:nvPr/>
        </p:nvGrpSpPr>
        <p:grpSpPr>
          <a:xfrm>
            <a:off x="1069557" y="443547"/>
            <a:ext cx="10119090" cy="4519868"/>
            <a:chOff x="1069557" y="443547"/>
            <a:chExt cx="10119090" cy="4519868"/>
          </a:xfrm>
        </p:grpSpPr>
        <p:grpSp>
          <p:nvGrpSpPr>
            <p:cNvPr id="26" name="Group 25">
              <a:extLst>
                <a:ext uri="{FF2B5EF4-FFF2-40B4-BE49-F238E27FC236}">
                  <a16:creationId xmlns:a16="http://schemas.microsoft.com/office/drawing/2014/main" id="{A052D513-4ACC-A74E-AC2B-225C46EE7236}"/>
                </a:ext>
              </a:extLst>
            </p:cNvPr>
            <p:cNvGrpSpPr/>
            <p:nvPr/>
          </p:nvGrpSpPr>
          <p:grpSpPr>
            <a:xfrm>
              <a:off x="1069557" y="443547"/>
              <a:ext cx="10119090" cy="4519868"/>
              <a:chOff x="1069557" y="443547"/>
              <a:chExt cx="10119090" cy="4519868"/>
            </a:xfrm>
          </p:grpSpPr>
          <p:pic>
            <p:nvPicPr>
              <p:cNvPr id="5" name="Picture 4">
                <a:extLst>
                  <a:ext uri="{FF2B5EF4-FFF2-40B4-BE49-F238E27FC236}">
                    <a16:creationId xmlns:a16="http://schemas.microsoft.com/office/drawing/2014/main" id="{C369183B-4E23-3FBF-0811-56AED32C9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57" y="443547"/>
                <a:ext cx="10052885" cy="3674745"/>
              </a:xfrm>
              <a:prstGeom prst="rect">
                <a:avLst/>
              </a:prstGeom>
            </p:spPr>
          </p:pic>
          <p:grpSp>
            <p:nvGrpSpPr>
              <p:cNvPr id="10" name="Group 9">
                <a:extLst>
                  <a:ext uri="{FF2B5EF4-FFF2-40B4-BE49-F238E27FC236}">
                    <a16:creationId xmlns:a16="http://schemas.microsoft.com/office/drawing/2014/main" id="{D367C7FA-0149-DFAF-374E-4FA1060F2FEA}"/>
                  </a:ext>
                </a:extLst>
              </p:cNvPr>
              <p:cNvGrpSpPr/>
              <p:nvPr/>
            </p:nvGrpSpPr>
            <p:grpSpPr>
              <a:xfrm>
                <a:off x="4406333" y="4378639"/>
                <a:ext cx="3100045" cy="584775"/>
                <a:chOff x="4973217" y="4115761"/>
                <a:chExt cx="3100045" cy="584775"/>
              </a:xfrm>
            </p:grpSpPr>
            <p:sp>
              <p:nvSpPr>
                <p:cNvPr id="8" name="Rectangle: Rounded Corners 7">
                  <a:extLst>
                    <a:ext uri="{FF2B5EF4-FFF2-40B4-BE49-F238E27FC236}">
                      <a16:creationId xmlns:a16="http://schemas.microsoft.com/office/drawing/2014/main" id="{45AE02E6-445B-1B9C-E301-74D910003F3E}"/>
                    </a:ext>
                  </a:extLst>
                </p:cNvPr>
                <p:cNvSpPr/>
                <p:nvPr/>
              </p:nvSpPr>
              <p:spPr>
                <a:xfrm>
                  <a:off x="4973217" y="4187610"/>
                  <a:ext cx="2836506" cy="499188"/>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2C2AB76-886F-26D4-03AE-FC087BDB789E}"/>
                    </a:ext>
                  </a:extLst>
                </p:cNvPr>
                <p:cNvSpPr txBox="1"/>
                <p:nvPr/>
              </p:nvSpPr>
              <p:spPr>
                <a:xfrm>
                  <a:off x="5619311" y="4115761"/>
                  <a:ext cx="2453951" cy="584775"/>
                </a:xfrm>
                <a:prstGeom prst="rect">
                  <a:avLst/>
                </a:prstGeom>
                <a:noFill/>
              </p:spPr>
              <p:txBody>
                <a:bodyPr wrap="square" rtlCol="0">
                  <a:spAutoFit/>
                </a:bodyPr>
                <a:lstStyle/>
                <a:p>
                  <a:r>
                    <a:rPr lang="en-US" sz="3200" b="1" dirty="0"/>
                    <a:t>Interval</a:t>
                  </a:r>
                </a:p>
              </p:txBody>
            </p:sp>
          </p:grpSp>
          <p:grpSp>
            <p:nvGrpSpPr>
              <p:cNvPr id="11" name="Group 10">
                <a:extLst>
                  <a:ext uri="{FF2B5EF4-FFF2-40B4-BE49-F238E27FC236}">
                    <a16:creationId xmlns:a16="http://schemas.microsoft.com/office/drawing/2014/main" id="{A773B984-F436-B1A7-FFE3-EEC9D92F7021}"/>
                  </a:ext>
                </a:extLst>
              </p:cNvPr>
              <p:cNvGrpSpPr/>
              <p:nvPr/>
            </p:nvGrpSpPr>
            <p:grpSpPr>
              <a:xfrm>
                <a:off x="8352141" y="4378640"/>
                <a:ext cx="2836506" cy="584775"/>
                <a:chOff x="4973217" y="4118292"/>
                <a:chExt cx="2836506" cy="584775"/>
              </a:xfrm>
            </p:grpSpPr>
            <p:sp>
              <p:nvSpPr>
                <p:cNvPr id="12" name="Rectangle: Rounded Corners 11">
                  <a:extLst>
                    <a:ext uri="{FF2B5EF4-FFF2-40B4-BE49-F238E27FC236}">
                      <a16:creationId xmlns:a16="http://schemas.microsoft.com/office/drawing/2014/main" id="{72E5310E-DA21-E7A3-85AD-453397F3B107}"/>
                    </a:ext>
                  </a:extLst>
                </p:cNvPr>
                <p:cNvSpPr/>
                <p:nvPr/>
              </p:nvSpPr>
              <p:spPr>
                <a:xfrm>
                  <a:off x="4973217" y="4187610"/>
                  <a:ext cx="2836506" cy="499188"/>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85A662-BFB2-82DD-5880-0BA7BA4FB92D}"/>
                    </a:ext>
                  </a:extLst>
                </p:cNvPr>
                <p:cNvSpPr txBox="1"/>
                <p:nvPr/>
              </p:nvSpPr>
              <p:spPr>
                <a:xfrm>
                  <a:off x="5826968" y="4118292"/>
                  <a:ext cx="1071675" cy="584775"/>
                </a:xfrm>
                <a:prstGeom prst="rect">
                  <a:avLst/>
                </a:prstGeom>
                <a:noFill/>
              </p:spPr>
              <p:txBody>
                <a:bodyPr wrap="square" rtlCol="0">
                  <a:spAutoFit/>
                </a:bodyPr>
                <a:lstStyle/>
                <a:p>
                  <a:r>
                    <a:rPr lang="en-US" sz="3200" b="1" dirty="0"/>
                    <a:t>Ratio</a:t>
                  </a:r>
                </a:p>
              </p:txBody>
            </p:sp>
          </p:grpSp>
        </p:grpSp>
        <p:cxnSp>
          <p:nvCxnSpPr>
            <p:cNvPr id="18" name="Connector: Elbow 17">
              <a:extLst>
                <a:ext uri="{FF2B5EF4-FFF2-40B4-BE49-F238E27FC236}">
                  <a16:creationId xmlns:a16="http://schemas.microsoft.com/office/drawing/2014/main" id="{958FBC15-5D02-71DC-A9AD-57D0FD327521}"/>
                </a:ext>
              </a:extLst>
            </p:cNvPr>
            <p:cNvCxnSpPr>
              <a:cxnSpLocks/>
            </p:cNvCxnSpPr>
            <p:nvPr/>
          </p:nvCxnSpPr>
          <p:spPr>
            <a:xfrm rot="5400000">
              <a:off x="6659075" y="3761507"/>
              <a:ext cx="1525144" cy="346946"/>
            </a:xfrm>
            <a:prstGeom prst="bentConnector3">
              <a:avLst>
                <a:gd name="adj1" fmla="val 98943"/>
              </a:avLst>
            </a:prstGeom>
            <a:ln w="12700"/>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5267E6DB-3719-B455-B33C-3C168CE756C6}"/>
                </a:ext>
              </a:extLst>
            </p:cNvPr>
            <p:cNvCxnSpPr>
              <a:cxnSpLocks/>
            </p:cNvCxnSpPr>
            <p:nvPr/>
          </p:nvCxnSpPr>
          <p:spPr>
            <a:xfrm rot="16200000" flipH="1">
              <a:off x="7343123" y="3688390"/>
              <a:ext cx="1489614" cy="528710"/>
            </a:xfrm>
            <a:prstGeom prst="bentConnector2">
              <a:avLst/>
            </a:prstGeom>
            <a:ln w="127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03586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D4302F-BC07-E5FB-4E56-ED68E3233627}"/>
              </a:ext>
            </a:extLst>
          </p:cNvPr>
          <p:cNvSpPr txBox="1"/>
          <p:nvPr/>
        </p:nvSpPr>
        <p:spPr>
          <a:xfrm>
            <a:off x="640080" y="545971"/>
            <a:ext cx="11084560" cy="5170646"/>
          </a:xfrm>
          <a:prstGeom prst="rect">
            <a:avLst/>
          </a:prstGeom>
          <a:noFill/>
        </p:spPr>
        <p:txBody>
          <a:bodyPr wrap="square">
            <a:spAutoFit/>
          </a:bodyPr>
          <a:lstStyle/>
          <a:p>
            <a:pPr marL="342900" indent="-342900" algn="l">
              <a:buAutoNum type="arabicPeriod"/>
            </a:pPr>
            <a:r>
              <a:rPr lang="en-US" sz="2400" b="1" i="0" dirty="0">
                <a:solidFill>
                  <a:srgbClr val="374151"/>
                </a:solidFill>
                <a:effectLst/>
                <a:latin typeface="Söhne"/>
              </a:rPr>
              <a:t>Qualitative Data: (Non- Measurable One)</a:t>
            </a:r>
          </a:p>
          <a:p>
            <a:pPr algn="l"/>
            <a:endParaRPr lang="en-US" b="0" i="0" dirty="0">
              <a:solidFill>
                <a:srgbClr val="374151"/>
              </a:solidFill>
              <a:effectLst/>
              <a:latin typeface="Söhne"/>
            </a:endParaRPr>
          </a:p>
          <a:p>
            <a:pPr algn="l"/>
            <a:r>
              <a:rPr lang="en-US" b="1" i="0" dirty="0">
                <a:solidFill>
                  <a:srgbClr val="374151"/>
                </a:solidFill>
                <a:effectLst/>
                <a:latin typeface="Söhne"/>
              </a:rPr>
              <a:t>Definition:</a:t>
            </a:r>
            <a:r>
              <a:rPr lang="en-US" b="0" i="0" dirty="0">
                <a:solidFill>
                  <a:srgbClr val="374151"/>
                </a:solidFill>
                <a:effectLst/>
                <a:latin typeface="Söhne"/>
              </a:rPr>
              <a:t> Qualitative data, also known as </a:t>
            </a:r>
            <a:r>
              <a:rPr lang="en-US" b="1" i="0" dirty="0">
                <a:solidFill>
                  <a:srgbClr val="374151"/>
                </a:solidFill>
                <a:effectLst/>
                <a:latin typeface="Söhne"/>
              </a:rPr>
              <a:t>categorical</a:t>
            </a:r>
            <a:r>
              <a:rPr lang="en-US" b="0" i="0" dirty="0">
                <a:solidFill>
                  <a:srgbClr val="374151"/>
                </a:solidFill>
                <a:effectLst/>
                <a:latin typeface="Söhne"/>
              </a:rPr>
              <a:t> </a:t>
            </a:r>
            <a:r>
              <a:rPr lang="en-US" b="1" i="0" dirty="0">
                <a:solidFill>
                  <a:srgbClr val="374151"/>
                </a:solidFill>
                <a:effectLst/>
                <a:latin typeface="Söhne"/>
              </a:rPr>
              <a:t>data</a:t>
            </a:r>
            <a:r>
              <a:rPr lang="en-US" b="0" i="0" dirty="0">
                <a:solidFill>
                  <a:srgbClr val="374151"/>
                </a:solidFill>
                <a:effectLst/>
                <a:latin typeface="Söhne"/>
              </a:rPr>
              <a:t>, represents </a:t>
            </a:r>
            <a:r>
              <a:rPr lang="en-US" b="1" i="0" dirty="0">
                <a:solidFill>
                  <a:srgbClr val="374151"/>
                </a:solidFill>
                <a:effectLst/>
                <a:latin typeface="Söhne"/>
              </a:rPr>
              <a:t>characteristics</a:t>
            </a:r>
            <a:r>
              <a:rPr lang="en-US" b="0" i="0" dirty="0">
                <a:solidFill>
                  <a:srgbClr val="374151"/>
                </a:solidFill>
                <a:effectLst/>
                <a:latin typeface="Söhne"/>
              </a:rPr>
              <a:t> or </a:t>
            </a:r>
            <a:r>
              <a:rPr lang="en-US" b="1" i="0" dirty="0">
                <a:solidFill>
                  <a:srgbClr val="374151"/>
                </a:solidFill>
                <a:effectLst/>
                <a:latin typeface="Söhne"/>
              </a:rPr>
              <a:t>attributes</a:t>
            </a:r>
            <a:r>
              <a:rPr lang="en-US" b="0" i="0" dirty="0">
                <a:solidFill>
                  <a:srgbClr val="374151"/>
                </a:solidFill>
                <a:effectLst/>
                <a:latin typeface="Söhne"/>
              </a:rPr>
              <a:t> that are not measured on a numerical scale. Instead, they are categorical in nature and represent different categories or groups.</a:t>
            </a:r>
          </a:p>
          <a:p>
            <a:pPr algn="l"/>
            <a:endParaRPr lang="en-US" dirty="0"/>
          </a:p>
          <a:p>
            <a:pPr algn="l"/>
            <a:r>
              <a:rPr lang="en-US" b="1" dirty="0"/>
              <a:t>For example, </a:t>
            </a:r>
            <a:r>
              <a:rPr lang="en-US" dirty="0"/>
              <a:t>if we consider the quality of performance of students in terms of ‘Good’ ‘Average’, and ‘Poor’ it falls under the category of qualitative data.</a:t>
            </a:r>
            <a:endParaRPr lang="en-US" b="0" i="0" dirty="0">
              <a:solidFill>
                <a:srgbClr val="374151"/>
              </a:solidFill>
              <a:effectLst/>
              <a:latin typeface="Söhne"/>
            </a:endParaRPr>
          </a:p>
          <a:p>
            <a:pPr algn="l"/>
            <a:endParaRPr lang="en-US" b="1" i="0" dirty="0">
              <a:solidFill>
                <a:srgbClr val="374151"/>
              </a:solidFill>
              <a:effectLst/>
              <a:latin typeface="Söhne"/>
            </a:endParaRPr>
          </a:p>
          <a:p>
            <a:pPr algn="l"/>
            <a:r>
              <a:rPr lang="en-US" b="1" i="0" dirty="0">
                <a:solidFill>
                  <a:srgbClr val="374151"/>
                </a:solidFill>
                <a:effectLst/>
                <a:latin typeface="Söhne"/>
              </a:rPr>
              <a:t>Examples: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Gender (Male, Female)</a:t>
            </a:r>
          </a:p>
          <a:p>
            <a:pPr marL="742950" lvl="1" indent="-285750" algn="l">
              <a:buFont typeface="Arial" panose="020B0604020202020204" pitchFamily="34" charset="0"/>
              <a:buChar char="•"/>
            </a:pPr>
            <a:r>
              <a:rPr lang="en-US" b="0" i="0" dirty="0">
                <a:solidFill>
                  <a:srgbClr val="374151"/>
                </a:solidFill>
                <a:effectLst/>
                <a:latin typeface="Söhne"/>
              </a:rPr>
              <a:t>Color (Red, Blue, Green)</a:t>
            </a:r>
          </a:p>
          <a:p>
            <a:pPr marL="742950" lvl="1" indent="-285750" algn="l">
              <a:buFont typeface="Arial" panose="020B0604020202020204" pitchFamily="34" charset="0"/>
              <a:buChar char="•"/>
            </a:pPr>
            <a:r>
              <a:rPr lang="en-US" b="0" i="0" dirty="0">
                <a:solidFill>
                  <a:srgbClr val="374151"/>
                </a:solidFill>
                <a:effectLst/>
                <a:latin typeface="Söhne"/>
              </a:rPr>
              <a:t>Marital Status (Married, Single, Divorced)</a:t>
            </a:r>
          </a:p>
          <a:p>
            <a:pPr marL="742950" lvl="1" indent="-285750" algn="l">
              <a:buFont typeface="Arial" panose="020B0604020202020204" pitchFamily="34" charset="0"/>
              <a:buChar char="•"/>
            </a:pPr>
            <a:r>
              <a:rPr lang="en-US" b="0" i="0" dirty="0">
                <a:solidFill>
                  <a:srgbClr val="374151"/>
                </a:solidFill>
                <a:effectLst/>
                <a:latin typeface="Söhne"/>
              </a:rPr>
              <a:t>Type of Vehicle (Car, Truck, Motorcycle)</a:t>
            </a:r>
          </a:p>
          <a:p>
            <a:pPr algn="l"/>
            <a:endParaRPr lang="en-US" b="1" i="0" dirty="0">
              <a:solidFill>
                <a:srgbClr val="374151"/>
              </a:solidFill>
              <a:effectLst/>
              <a:latin typeface="Söhne"/>
            </a:endParaRPr>
          </a:p>
          <a:p>
            <a:pPr algn="l"/>
            <a:r>
              <a:rPr lang="en-US" b="1" i="0" dirty="0">
                <a:solidFill>
                  <a:srgbClr val="374151"/>
                </a:solidFill>
                <a:effectLst/>
                <a:latin typeface="Söhne"/>
              </a:rPr>
              <a:t>Characteristics: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Non-numeric in nature.</a:t>
            </a:r>
          </a:p>
          <a:p>
            <a:pPr marL="742950" lvl="1" indent="-285750" algn="l">
              <a:buFont typeface="Arial" panose="020B0604020202020204" pitchFamily="34" charset="0"/>
              <a:buChar char="•"/>
            </a:pPr>
            <a:r>
              <a:rPr lang="en-US" b="0" i="0" dirty="0">
                <a:solidFill>
                  <a:srgbClr val="374151"/>
                </a:solidFill>
                <a:effectLst/>
                <a:latin typeface="Söhne"/>
              </a:rPr>
              <a:t>Represents categories or groups.</a:t>
            </a:r>
          </a:p>
          <a:p>
            <a:pPr marL="742950" lvl="1" indent="-285750" algn="l">
              <a:buFont typeface="Arial" panose="020B0604020202020204" pitchFamily="34" charset="0"/>
              <a:buChar char="•"/>
            </a:pPr>
            <a:r>
              <a:rPr lang="en-US" b="0" i="0" dirty="0">
                <a:solidFill>
                  <a:srgbClr val="374151"/>
                </a:solidFill>
                <a:effectLst/>
                <a:latin typeface="Söhne"/>
              </a:rPr>
              <a:t>Can be nominal (unordered) or ordinal (ordered) </a:t>
            </a:r>
          </a:p>
        </p:txBody>
      </p:sp>
    </p:spTree>
    <p:extLst>
      <p:ext uri="{BB962C8B-B14F-4D97-AF65-F5344CB8AC3E}">
        <p14:creationId xmlns:p14="http://schemas.microsoft.com/office/powerpoint/2010/main" val="3581562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6BE1CE-991E-8157-E2AD-C8CECFD3C01F}"/>
              </a:ext>
            </a:extLst>
          </p:cNvPr>
          <p:cNvSpPr txBox="1"/>
          <p:nvPr/>
        </p:nvSpPr>
        <p:spPr>
          <a:xfrm>
            <a:off x="271448" y="207285"/>
            <a:ext cx="11635629" cy="5909310"/>
          </a:xfrm>
          <a:prstGeom prst="rect">
            <a:avLst/>
          </a:prstGeom>
          <a:noFill/>
        </p:spPr>
        <p:txBody>
          <a:bodyPr wrap="square">
            <a:spAutoFit/>
          </a:bodyPr>
          <a:lstStyle/>
          <a:p>
            <a:pPr lvl="1"/>
            <a:r>
              <a:rPr lang="en-US" b="1" dirty="0"/>
              <a:t>Qualitative data can be further subdivided into two types as follows:  (</a:t>
            </a:r>
            <a:r>
              <a:rPr lang="en-US" b="1" dirty="0">
                <a:solidFill>
                  <a:schemeClr val="accent2">
                    <a:lumMod val="75000"/>
                  </a:schemeClr>
                </a:solidFill>
              </a:rPr>
              <a:t>Also Called a Categorical Level of Measurement</a:t>
            </a:r>
            <a:r>
              <a:rPr lang="en-US" b="1" dirty="0"/>
              <a:t>):</a:t>
            </a:r>
          </a:p>
          <a:p>
            <a:pPr marL="1257300" lvl="2" indent="-342900">
              <a:buAutoNum type="arabicPeriod"/>
            </a:pPr>
            <a:r>
              <a:rPr lang="en-US" b="1" dirty="0"/>
              <a:t>Nominal data (Unordered data)</a:t>
            </a:r>
          </a:p>
          <a:p>
            <a:pPr marL="1257300" lvl="2" indent="-342900">
              <a:buAutoNum type="arabicPeriod"/>
            </a:pPr>
            <a:r>
              <a:rPr lang="en-US" b="1" dirty="0"/>
              <a:t>Ordinal data (Ordered)</a:t>
            </a:r>
          </a:p>
          <a:p>
            <a:endParaRPr lang="en-US" dirty="0"/>
          </a:p>
          <a:p>
            <a:pPr lvl="1"/>
            <a:r>
              <a:rPr lang="en-US" b="1" dirty="0"/>
              <a:t>1. Nominal data :</a:t>
            </a:r>
          </a:p>
          <a:p>
            <a:pPr lvl="1"/>
            <a:r>
              <a:rPr lang="en-US" dirty="0"/>
              <a:t>	</a:t>
            </a:r>
            <a:r>
              <a:rPr lang="en-US" b="0" i="0" dirty="0">
                <a:solidFill>
                  <a:srgbClr val="374151"/>
                </a:solidFill>
                <a:effectLst/>
                <a:latin typeface="Söhne"/>
              </a:rPr>
              <a:t>Nominal data represents </a:t>
            </a:r>
            <a:r>
              <a:rPr lang="en-US" b="1" i="0" dirty="0">
                <a:solidFill>
                  <a:srgbClr val="374151"/>
                </a:solidFill>
                <a:effectLst/>
                <a:latin typeface="Söhne"/>
              </a:rPr>
              <a:t>categories or groups with no inherent order or ranking</a:t>
            </a:r>
            <a:r>
              <a:rPr lang="en-US" b="0" i="0" dirty="0">
                <a:solidFill>
                  <a:srgbClr val="374151"/>
                </a:solidFill>
                <a:effectLst/>
                <a:latin typeface="Söhne"/>
              </a:rPr>
              <a:t>. </a:t>
            </a:r>
            <a:r>
              <a:rPr lang="en-US" b="0" i="0" dirty="0">
                <a:solidFill>
                  <a:srgbClr val="231F20"/>
                </a:solidFill>
                <a:effectLst/>
                <a:latin typeface="circular-xx"/>
              </a:rPr>
              <a:t>Nominal data does not follow any hierarchy. </a:t>
            </a:r>
            <a:r>
              <a:rPr lang="en-US" b="0" i="0" dirty="0">
                <a:solidFill>
                  <a:srgbClr val="374151"/>
                </a:solidFill>
                <a:effectLst/>
                <a:latin typeface="Söhne"/>
              </a:rPr>
              <a:t>The categories are </a:t>
            </a:r>
            <a:r>
              <a:rPr lang="en-US" b="1" i="0" dirty="0">
                <a:solidFill>
                  <a:srgbClr val="374151"/>
                </a:solidFill>
                <a:effectLst/>
                <a:latin typeface="Söhne"/>
              </a:rPr>
              <a:t>distinct</a:t>
            </a:r>
            <a:r>
              <a:rPr lang="en-US" b="0" i="0" dirty="0">
                <a:solidFill>
                  <a:srgbClr val="374151"/>
                </a:solidFill>
                <a:effectLst/>
                <a:latin typeface="Söhne"/>
              </a:rPr>
              <a:t> and,</a:t>
            </a:r>
            <a:r>
              <a:rPr lang="en-US" b="1" dirty="0">
                <a:solidFill>
                  <a:srgbClr val="374151"/>
                </a:solidFill>
                <a:latin typeface="Söhne"/>
              </a:rPr>
              <a:t> </a:t>
            </a:r>
            <a:r>
              <a:rPr lang="en-US" b="1" dirty="0">
                <a:solidFill>
                  <a:srgbClr val="C00000"/>
                </a:solidFill>
                <a:latin typeface="Söhne"/>
              </a:rPr>
              <a:t>mutually exclusive </a:t>
            </a:r>
            <a:r>
              <a:rPr lang="en-US" b="1" dirty="0">
                <a:solidFill>
                  <a:srgbClr val="374151"/>
                </a:solidFill>
                <a:latin typeface="Söhne"/>
              </a:rPr>
              <a:t>(</a:t>
            </a:r>
            <a:r>
              <a:rPr lang="en-US" b="1" i="0" dirty="0">
                <a:solidFill>
                  <a:srgbClr val="374151"/>
                </a:solidFill>
                <a:effectLst/>
                <a:latin typeface="Söhne"/>
              </a:rPr>
              <a:t>separate</a:t>
            </a:r>
            <a:r>
              <a:rPr lang="en-US" b="0" i="0" dirty="0">
                <a:solidFill>
                  <a:srgbClr val="374151"/>
                </a:solidFill>
                <a:effectLst/>
                <a:latin typeface="Söhne"/>
              </a:rPr>
              <a:t>) but there is no meaningful numerical value associated with them.</a:t>
            </a:r>
          </a:p>
          <a:p>
            <a:pPr lvl="1"/>
            <a:endParaRPr lang="en-US" dirty="0">
              <a:solidFill>
                <a:srgbClr val="374151"/>
              </a:solidFill>
              <a:latin typeface="Söhne"/>
            </a:endParaRPr>
          </a:p>
          <a:p>
            <a:pPr lvl="1"/>
            <a:r>
              <a:rPr lang="en-US" b="1" dirty="0"/>
              <a:t>Examples of nominal data are</a:t>
            </a:r>
            <a:r>
              <a:rPr lang="en-US" dirty="0"/>
              <a:t> :</a:t>
            </a:r>
          </a:p>
          <a:p>
            <a:pPr marL="800100" lvl="1" indent="-342900">
              <a:buAutoNum type="arabicPeriod"/>
            </a:pPr>
            <a:r>
              <a:rPr lang="en-US" dirty="0"/>
              <a:t>Blood group: A, B, O, AB, etc. </a:t>
            </a:r>
          </a:p>
          <a:p>
            <a:pPr marL="800100" lvl="1" indent="-342900">
              <a:buAutoNum type="arabicPeriod"/>
            </a:pPr>
            <a:r>
              <a:rPr lang="en-US" dirty="0"/>
              <a:t>Nationality: Indian, American, British, etc. </a:t>
            </a:r>
          </a:p>
          <a:p>
            <a:pPr marL="800100" lvl="1" indent="-342900">
              <a:buAutoNum type="arabicPeriod"/>
            </a:pPr>
            <a:r>
              <a:rPr lang="en-US" dirty="0"/>
              <a:t>Gender: Male, Female, Other.</a:t>
            </a:r>
          </a:p>
          <a:p>
            <a:pPr lvl="1"/>
            <a:endParaRPr lang="en-US" dirty="0"/>
          </a:p>
          <a:p>
            <a:pPr lvl="1"/>
            <a:r>
              <a:rPr lang="en-US" b="1" i="0" dirty="0">
                <a:solidFill>
                  <a:srgbClr val="231F20"/>
                </a:solidFill>
                <a:effectLst/>
                <a:latin typeface="circular-xx"/>
              </a:rPr>
              <a:t>EXAMPLE-1: </a:t>
            </a:r>
            <a:r>
              <a:rPr lang="en-US" b="0" i="0" dirty="0">
                <a:solidFill>
                  <a:srgbClr val="231F20"/>
                </a:solidFill>
                <a:effectLst/>
                <a:latin typeface="circular-xx"/>
              </a:rPr>
              <a:t>Let us understand nominal data with an example. For instance, the </a:t>
            </a:r>
            <a:r>
              <a:rPr lang="en-US" b="1" i="0" dirty="0">
                <a:solidFill>
                  <a:srgbClr val="231F20"/>
                </a:solidFill>
                <a:effectLst/>
                <a:latin typeface="circular-xx"/>
              </a:rPr>
              <a:t>color of a car can be black, red, or orange.</a:t>
            </a:r>
            <a:r>
              <a:rPr lang="en-US" b="0" i="0" dirty="0">
                <a:solidFill>
                  <a:srgbClr val="231F20"/>
                </a:solidFill>
                <a:effectLst/>
                <a:latin typeface="circular-xx"/>
              </a:rPr>
              <a:t> Here we need to realize that no color is greater than the other. It just represents a particular color of a car.</a:t>
            </a:r>
          </a:p>
          <a:p>
            <a:pPr lvl="1"/>
            <a:endParaRPr lang="en-US" dirty="0">
              <a:solidFill>
                <a:srgbClr val="231F20"/>
              </a:solidFill>
              <a:latin typeface="circular-xx"/>
            </a:endParaRPr>
          </a:p>
          <a:p>
            <a:pPr lvl="1"/>
            <a:r>
              <a:rPr lang="en-US" b="1" dirty="0">
                <a:solidFill>
                  <a:srgbClr val="231F20"/>
                </a:solidFill>
                <a:latin typeface="circular-xx"/>
              </a:rPr>
              <a:t>EXAMPLE-2: </a:t>
            </a:r>
            <a:r>
              <a:rPr lang="en-US" b="1" dirty="0">
                <a:solidFill>
                  <a:srgbClr val="374151"/>
                </a:solidFill>
                <a:latin typeface="Söhne"/>
              </a:rPr>
              <a:t>Mutually exclusive (</a:t>
            </a:r>
            <a:r>
              <a:rPr lang="en-US" b="1" i="0" dirty="0">
                <a:solidFill>
                  <a:srgbClr val="374151"/>
                </a:solidFill>
                <a:effectLst/>
                <a:latin typeface="Söhne"/>
              </a:rPr>
              <a:t>separate</a:t>
            </a:r>
            <a:r>
              <a:rPr lang="en-US" b="0" i="0" dirty="0">
                <a:solidFill>
                  <a:srgbClr val="374151"/>
                </a:solidFill>
                <a:effectLst/>
                <a:latin typeface="Söhne"/>
              </a:rPr>
              <a:t>)  means - consider a categorical variable representing different types of fruits: Apple, Banana, and Orange. If a fruit is categorized as an "Apple," it cannot simultaneously be categorized as a "Banana" or "Orange." Each fruit type is distinct, and there is no overlap or sharing of categories among observations.</a:t>
            </a:r>
            <a:endParaRPr lang="en-US" b="1" dirty="0"/>
          </a:p>
        </p:txBody>
      </p:sp>
    </p:spTree>
    <p:extLst>
      <p:ext uri="{BB962C8B-B14F-4D97-AF65-F5344CB8AC3E}">
        <p14:creationId xmlns:p14="http://schemas.microsoft.com/office/powerpoint/2010/main" val="299688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D4C833-F657-CBB0-F6E2-DDAB36733691}"/>
              </a:ext>
            </a:extLst>
          </p:cNvPr>
          <p:cNvSpPr txBox="1"/>
          <p:nvPr/>
        </p:nvSpPr>
        <p:spPr>
          <a:xfrm>
            <a:off x="792480" y="886659"/>
            <a:ext cx="10901680" cy="3139321"/>
          </a:xfrm>
          <a:prstGeom prst="rect">
            <a:avLst/>
          </a:prstGeom>
          <a:noFill/>
        </p:spPr>
        <p:txBody>
          <a:bodyPr wrap="square">
            <a:spAutoFit/>
          </a:bodyPr>
          <a:lstStyle/>
          <a:p>
            <a:r>
              <a:rPr lang="en-US" b="1" dirty="0"/>
              <a:t>Note: </a:t>
            </a:r>
          </a:p>
          <a:p>
            <a:r>
              <a:rPr lang="en-US" dirty="0"/>
              <a:t>	A special case of nominal data is when only two labels are possible, e.g. pass/fail as a result of an examination. This sub-type of nominal data is called ‘dichotomous’ It is obvious, mathematical operations such as addition, subtraction, multiplication, etc. cannot be performed on nominal data. For that reason, statistical functions such as mean, variance, etc. can also not be applied on nominal data. However, a </a:t>
            </a:r>
            <a:r>
              <a:rPr lang="en-US" b="1" dirty="0"/>
              <a:t>basic count is possible</a:t>
            </a:r>
            <a:r>
              <a:rPr lang="en-US" dirty="0"/>
              <a:t>. So, mode, i.e. most frequently occurring value, can be identified for nominal data. </a:t>
            </a:r>
          </a:p>
          <a:p>
            <a:endParaRPr lang="en-US" dirty="0"/>
          </a:p>
          <a:p>
            <a:r>
              <a:rPr lang="en-US" dirty="0"/>
              <a:t>	That is, </a:t>
            </a:r>
            <a:r>
              <a:rPr lang="en-US" b="0" i="0" dirty="0">
                <a:solidFill>
                  <a:srgbClr val="374151"/>
                </a:solidFill>
                <a:effectLst/>
                <a:latin typeface="Söhne"/>
              </a:rPr>
              <a:t>Statistical functions that rely on </a:t>
            </a:r>
            <a:r>
              <a:rPr lang="en-US" b="1" i="0" dirty="0">
                <a:solidFill>
                  <a:srgbClr val="374151"/>
                </a:solidFill>
                <a:effectLst/>
                <a:latin typeface="Söhne"/>
              </a:rPr>
              <a:t>numerical</a:t>
            </a:r>
            <a:r>
              <a:rPr lang="en-US" b="0" i="0" dirty="0">
                <a:solidFill>
                  <a:srgbClr val="374151"/>
                </a:solidFill>
                <a:effectLst/>
                <a:latin typeface="Söhne"/>
              </a:rPr>
              <a:t> </a:t>
            </a:r>
            <a:r>
              <a:rPr lang="en-US" b="1" i="0" dirty="0">
                <a:solidFill>
                  <a:srgbClr val="374151"/>
                </a:solidFill>
                <a:effectLst/>
                <a:latin typeface="Söhne"/>
              </a:rPr>
              <a:t>calculations</a:t>
            </a:r>
            <a:r>
              <a:rPr lang="en-US" b="0" i="0" dirty="0">
                <a:solidFill>
                  <a:srgbClr val="374151"/>
                </a:solidFill>
                <a:effectLst/>
                <a:latin typeface="Söhne"/>
              </a:rPr>
              <a:t>, such as mean and variance, cannot be applied directly to nominal data. However, basic operations like </a:t>
            </a:r>
            <a:r>
              <a:rPr lang="en-US" b="1" i="0" dirty="0">
                <a:solidFill>
                  <a:srgbClr val="374151"/>
                </a:solidFill>
                <a:effectLst/>
                <a:latin typeface="Söhne"/>
              </a:rPr>
              <a:t>counting the frequency </a:t>
            </a:r>
            <a:r>
              <a:rPr lang="en-US" b="0" i="0" dirty="0">
                <a:solidFill>
                  <a:srgbClr val="374151"/>
                </a:solidFill>
                <a:effectLst/>
                <a:latin typeface="Söhne"/>
              </a:rPr>
              <a:t>of each category and identifying the mode (most frequently occurring value) are still possible and meaningful.</a:t>
            </a:r>
          </a:p>
          <a:p>
            <a:endParaRPr lang="en-US" dirty="0"/>
          </a:p>
        </p:txBody>
      </p:sp>
    </p:spTree>
    <p:extLst>
      <p:ext uri="{BB962C8B-B14F-4D97-AF65-F5344CB8AC3E}">
        <p14:creationId xmlns:p14="http://schemas.microsoft.com/office/powerpoint/2010/main" val="35388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338A24-8AD0-A6AD-8D40-87BC38ECBE91}"/>
              </a:ext>
            </a:extLst>
          </p:cNvPr>
          <p:cNvSpPr txBox="1"/>
          <p:nvPr/>
        </p:nvSpPr>
        <p:spPr>
          <a:xfrm>
            <a:off x="518160" y="197346"/>
            <a:ext cx="11440160" cy="6463308"/>
          </a:xfrm>
          <a:prstGeom prst="rect">
            <a:avLst/>
          </a:prstGeom>
          <a:noFill/>
        </p:spPr>
        <p:txBody>
          <a:bodyPr wrap="square">
            <a:spAutoFit/>
          </a:bodyPr>
          <a:lstStyle/>
          <a:p>
            <a:r>
              <a:rPr lang="en-US" b="1" dirty="0">
                <a:solidFill>
                  <a:srgbClr val="374151"/>
                </a:solidFill>
                <a:latin typeface="Söhne"/>
              </a:rPr>
              <a:t>2. Ordinal:</a:t>
            </a:r>
          </a:p>
          <a:p>
            <a:r>
              <a:rPr lang="en-US" b="0" i="0" dirty="0">
                <a:solidFill>
                  <a:srgbClr val="374151"/>
                </a:solidFill>
                <a:effectLst/>
                <a:latin typeface="Söhne"/>
              </a:rPr>
              <a:t>	Ordinal data represents categories or groups with a </a:t>
            </a:r>
            <a:r>
              <a:rPr lang="en-US" b="1" i="0" dirty="0">
                <a:solidFill>
                  <a:srgbClr val="374151"/>
                </a:solidFill>
                <a:effectLst/>
                <a:latin typeface="Söhne"/>
              </a:rPr>
              <a:t>specific order or ranking</a:t>
            </a:r>
            <a:r>
              <a:rPr lang="en-US" b="0" i="0" dirty="0">
                <a:solidFill>
                  <a:srgbClr val="374151"/>
                </a:solidFill>
                <a:effectLst/>
                <a:latin typeface="Söhne"/>
              </a:rPr>
              <a:t>. While </a:t>
            </a:r>
            <a:r>
              <a:rPr lang="en-US" b="1" i="0" dirty="0">
                <a:solidFill>
                  <a:srgbClr val="374151"/>
                </a:solidFill>
                <a:effectLst/>
                <a:latin typeface="Söhne"/>
              </a:rPr>
              <a:t>the categories themselves are distinct </a:t>
            </a:r>
            <a:r>
              <a:rPr lang="en-US" b="0" i="0" dirty="0">
                <a:solidFill>
                  <a:srgbClr val="374151"/>
                </a:solidFill>
                <a:effectLst/>
                <a:latin typeface="Söhne"/>
              </a:rPr>
              <a:t>and </a:t>
            </a:r>
            <a:r>
              <a:rPr lang="en-US" b="1" i="0" dirty="0">
                <a:solidFill>
                  <a:srgbClr val="374151"/>
                </a:solidFill>
                <a:effectLst/>
                <a:latin typeface="Söhne"/>
              </a:rPr>
              <a:t>mutually exclusive</a:t>
            </a:r>
            <a:r>
              <a:rPr lang="en-US" b="0" i="0" dirty="0">
                <a:solidFill>
                  <a:srgbClr val="374151"/>
                </a:solidFill>
                <a:effectLst/>
                <a:latin typeface="Söhne"/>
              </a:rPr>
              <a:t>, they also have a meaningful sequence or hierarchy.</a:t>
            </a:r>
            <a:r>
              <a:rPr lang="en-US" b="1" dirty="0">
                <a:solidFill>
                  <a:srgbClr val="374151"/>
                </a:solidFill>
                <a:latin typeface="Söhne"/>
              </a:rPr>
              <a:t> </a:t>
            </a:r>
          </a:p>
          <a:p>
            <a:endParaRPr lang="en-US" b="1" dirty="0">
              <a:solidFill>
                <a:srgbClr val="374151"/>
              </a:solidFill>
              <a:latin typeface="Söhne"/>
            </a:endParaRPr>
          </a:p>
          <a:p>
            <a:r>
              <a:rPr lang="en-US" dirty="0"/>
              <a:t>	In addition to possessing the properties of nominal data, can also be </a:t>
            </a:r>
            <a:r>
              <a:rPr lang="en-US" b="1" dirty="0"/>
              <a:t>naturally ordered</a:t>
            </a:r>
            <a:r>
              <a:rPr lang="en-US" dirty="0"/>
              <a:t>. This means ordinal data also assigns named values to attributes but unlike nominal data, they can be </a:t>
            </a:r>
            <a:r>
              <a:rPr lang="en-US" b="1" dirty="0"/>
              <a:t>arranged in a sequence of increasing or decreasing value</a:t>
            </a:r>
            <a:r>
              <a:rPr lang="en-US" dirty="0"/>
              <a:t> so that we can say whether a value is better than or greater than another value.</a:t>
            </a:r>
          </a:p>
          <a:p>
            <a:endParaRPr lang="en-US" b="1" dirty="0">
              <a:solidFill>
                <a:srgbClr val="374151"/>
              </a:solidFill>
              <a:latin typeface="Söhne"/>
            </a:endParaRPr>
          </a:p>
          <a:p>
            <a:r>
              <a:rPr lang="en-US" b="1" dirty="0"/>
              <a:t>Examples of ordinal data are: </a:t>
            </a:r>
            <a:r>
              <a:rPr lang="en-US" dirty="0"/>
              <a:t> </a:t>
            </a:r>
          </a:p>
          <a:p>
            <a:pPr marL="342900" indent="-342900">
              <a:buAutoNum type="arabicPeriod"/>
            </a:pPr>
            <a:r>
              <a:rPr lang="en-US" dirty="0"/>
              <a:t>Customer satisfaction: ‘Very Happy’ ‘Happy’ ‘Unhappy; etc. </a:t>
            </a:r>
          </a:p>
          <a:p>
            <a:pPr marL="342900" indent="-342900">
              <a:buAutoNum type="arabicPeriod"/>
            </a:pPr>
            <a:r>
              <a:rPr lang="en-US" dirty="0"/>
              <a:t>Grades: A, B, C, etc. </a:t>
            </a:r>
          </a:p>
          <a:p>
            <a:pPr marL="342900" indent="-342900">
              <a:buAutoNum type="arabicPeriod"/>
            </a:pPr>
            <a:r>
              <a:rPr lang="en-US" dirty="0"/>
              <a:t>Hardness of Metal: ‘Very Hard’, ‘Hard’, ‘Soft’, etc. </a:t>
            </a:r>
          </a:p>
          <a:p>
            <a:pPr marL="342900" indent="-342900">
              <a:buAutoNum type="arabicPeriod"/>
            </a:pPr>
            <a:r>
              <a:rPr lang="en-US" b="0" i="0" dirty="0">
                <a:solidFill>
                  <a:srgbClr val="374151"/>
                </a:solidFill>
                <a:effectLst/>
                <a:latin typeface="Söhne"/>
              </a:rPr>
              <a:t>Likert scale responses :Strongly Disagree, Disagree, Neutral, Agree, Strongly Agree</a:t>
            </a:r>
          </a:p>
          <a:p>
            <a:pPr marL="342900" indent="-342900">
              <a:buAutoNum type="arabicPeriod"/>
            </a:pPr>
            <a:r>
              <a:rPr lang="en-US" b="0" i="0" dirty="0">
                <a:solidFill>
                  <a:srgbClr val="374151"/>
                </a:solidFill>
                <a:effectLst/>
                <a:latin typeface="Söhne"/>
              </a:rPr>
              <a:t>Educational levels :High School, Bachelor's, Master's, Ph.D.</a:t>
            </a:r>
            <a:endParaRPr lang="en-US" dirty="0">
              <a:solidFill>
                <a:srgbClr val="374151"/>
              </a:solidFill>
              <a:latin typeface="Söhne"/>
            </a:endParaRPr>
          </a:p>
          <a:p>
            <a:pPr marL="342900" indent="-342900">
              <a:buAutoNum type="arabicPeriod"/>
            </a:pPr>
            <a:r>
              <a:rPr lang="en-US" b="0" i="0" dirty="0">
                <a:solidFill>
                  <a:srgbClr val="374151"/>
                </a:solidFill>
                <a:effectLst/>
                <a:latin typeface="Söhne"/>
              </a:rPr>
              <a:t>Performance ratings :Poor, Fair, Good, Excellent</a:t>
            </a:r>
            <a:endParaRPr lang="en-US" dirty="0"/>
          </a:p>
          <a:p>
            <a:pPr marL="342900" indent="-342900">
              <a:buAutoNum type="arabicPeriod"/>
            </a:pPr>
            <a:endParaRPr lang="en-US" dirty="0"/>
          </a:p>
          <a:p>
            <a:r>
              <a:rPr lang="en-US" dirty="0"/>
              <a:t>	Like nominal data, basic </a:t>
            </a:r>
            <a:r>
              <a:rPr lang="en-US" b="1" dirty="0"/>
              <a:t>counting</a:t>
            </a:r>
            <a:r>
              <a:rPr lang="en-US" dirty="0"/>
              <a:t> is possible for ordinal data. Hence, the </a:t>
            </a:r>
            <a:r>
              <a:rPr lang="en-US" b="1" dirty="0"/>
              <a:t>mode</a:t>
            </a:r>
            <a:r>
              <a:rPr lang="en-US" dirty="0"/>
              <a:t> can be identified. Since ordering is possible in case of ordinal data, median, and quartiles can be identified in addition.</a:t>
            </a:r>
          </a:p>
          <a:p>
            <a:endParaRPr lang="en-US" b="1" dirty="0">
              <a:solidFill>
                <a:srgbClr val="374151"/>
              </a:solidFill>
              <a:latin typeface="Söhne"/>
            </a:endParaRPr>
          </a:p>
          <a:p>
            <a:r>
              <a:rPr lang="en-US" b="1" dirty="0">
                <a:solidFill>
                  <a:srgbClr val="374151"/>
                </a:solidFill>
                <a:latin typeface="Söhne"/>
              </a:rPr>
              <a:t>Note: </a:t>
            </a:r>
          </a:p>
          <a:p>
            <a:r>
              <a:rPr lang="en-US" b="1" i="0" dirty="0">
                <a:solidFill>
                  <a:srgbClr val="374151"/>
                </a:solidFill>
                <a:effectLst/>
                <a:latin typeface="Söhne"/>
              </a:rPr>
              <a:t>	</a:t>
            </a:r>
            <a:r>
              <a:rPr lang="en-US" b="0" i="0" dirty="0">
                <a:solidFill>
                  <a:srgbClr val="374151"/>
                </a:solidFill>
                <a:effectLst/>
                <a:latin typeface="Söhne"/>
              </a:rPr>
              <a:t>Categories are distinct and mutually exclusive: means that each category represents a unique and separate level of the variable, and no observation can belong to more than one category simultaneously.</a:t>
            </a:r>
          </a:p>
          <a:p>
            <a:endParaRPr lang="en-US" b="1" dirty="0">
              <a:solidFill>
                <a:srgbClr val="374151"/>
              </a:solidFill>
              <a:latin typeface="Söhne"/>
            </a:endParaRPr>
          </a:p>
        </p:txBody>
      </p:sp>
    </p:spTree>
    <p:extLst>
      <p:ext uri="{BB962C8B-B14F-4D97-AF65-F5344CB8AC3E}">
        <p14:creationId xmlns:p14="http://schemas.microsoft.com/office/powerpoint/2010/main" val="3735874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9CD001-57F9-2A50-7305-B257B30C9757}"/>
              </a:ext>
            </a:extLst>
          </p:cNvPr>
          <p:cNvSpPr txBox="1"/>
          <p:nvPr/>
        </p:nvSpPr>
        <p:spPr>
          <a:xfrm>
            <a:off x="1154156" y="937727"/>
            <a:ext cx="10179698" cy="4770537"/>
          </a:xfrm>
          <a:prstGeom prst="rect">
            <a:avLst/>
          </a:prstGeom>
          <a:noFill/>
        </p:spPr>
        <p:txBody>
          <a:bodyPr wrap="square">
            <a:spAutoFit/>
          </a:bodyPr>
          <a:lstStyle/>
          <a:p>
            <a:r>
              <a:rPr lang="en-US" sz="2400" b="1" dirty="0"/>
              <a:t>Data Input:</a:t>
            </a:r>
          </a:p>
          <a:p>
            <a:endParaRPr lang="en-US" sz="2000" b="0" i="0" dirty="0">
              <a:solidFill>
                <a:srgbClr val="1F1F1F"/>
              </a:solidFill>
              <a:effectLst/>
              <a:latin typeface="Google Sans"/>
            </a:endParaRPr>
          </a:p>
          <a:p>
            <a:pPr marL="342900" indent="-342900" algn="l">
              <a:buAutoNum type="arabicPeriod"/>
            </a:pPr>
            <a:r>
              <a:rPr lang="en-US" sz="2000" b="0" i="0" dirty="0">
                <a:solidFill>
                  <a:srgbClr val="1F1F1F"/>
                </a:solidFill>
                <a:effectLst/>
                <a:latin typeface="Google Sans"/>
              </a:rPr>
              <a:t>This is the </a:t>
            </a:r>
            <a:r>
              <a:rPr lang="en-US" sz="2000" b="1" i="0" dirty="0">
                <a:solidFill>
                  <a:srgbClr val="1F1F1F"/>
                </a:solidFill>
                <a:effectLst/>
                <a:latin typeface="Google Sans"/>
              </a:rPr>
              <a:t>foundation</a:t>
            </a:r>
            <a:r>
              <a:rPr lang="en-US" sz="2000" b="0" i="0" dirty="0">
                <a:solidFill>
                  <a:srgbClr val="1F1F1F"/>
                </a:solidFill>
                <a:effectLst/>
                <a:latin typeface="Google Sans"/>
              </a:rPr>
              <a:t> of any machine learning task. Data can come from </a:t>
            </a:r>
            <a:r>
              <a:rPr lang="en-US" sz="2000" b="1" i="0" dirty="0">
                <a:solidFill>
                  <a:srgbClr val="1F1F1F"/>
                </a:solidFill>
                <a:effectLst/>
                <a:latin typeface="Google Sans"/>
              </a:rPr>
              <a:t>various sources </a:t>
            </a:r>
            <a:r>
              <a:rPr lang="en-US" sz="2000" b="0" i="0" dirty="0">
                <a:solidFill>
                  <a:srgbClr val="1F1F1F"/>
                </a:solidFill>
                <a:effectLst/>
                <a:latin typeface="Google Sans"/>
              </a:rPr>
              <a:t>like sensors, databases, logs, text files, and images.</a:t>
            </a:r>
          </a:p>
          <a:p>
            <a:pPr marL="342900" indent="-342900" algn="l">
              <a:buAutoNum type="arabicPeriod"/>
            </a:pPr>
            <a:endParaRPr lang="en-US" sz="2000" dirty="0">
              <a:solidFill>
                <a:srgbClr val="1F1F1F"/>
              </a:solidFill>
              <a:latin typeface="Google Sans"/>
            </a:endParaRPr>
          </a:p>
          <a:p>
            <a:pPr marL="342900" indent="-342900">
              <a:buFontTx/>
              <a:buAutoNum type="arabicPeriod"/>
            </a:pPr>
            <a:r>
              <a:rPr lang="en-US" sz="2000" b="0" i="0" dirty="0">
                <a:solidFill>
                  <a:srgbClr val="1F1F1F"/>
                </a:solidFill>
                <a:effectLst/>
                <a:latin typeface="Google Sans"/>
              </a:rPr>
              <a:t>The data should be </a:t>
            </a:r>
            <a:r>
              <a:rPr lang="en-US" sz="2000" b="1" i="0" dirty="0">
                <a:solidFill>
                  <a:srgbClr val="1F1F1F"/>
                </a:solidFill>
                <a:effectLst/>
                <a:latin typeface="Google Sans"/>
              </a:rPr>
              <a:t>relevant</a:t>
            </a:r>
            <a:r>
              <a:rPr lang="en-US" sz="2000" b="0" i="0" dirty="0">
                <a:solidFill>
                  <a:srgbClr val="1F1F1F"/>
                </a:solidFill>
                <a:effectLst/>
                <a:latin typeface="Google Sans"/>
              </a:rPr>
              <a:t> to the problem you're trying to solve, </a:t>
            </a:r>
            <a:r>
              <a:rPr lang="en-US" sz="2000" b="1" i="0" dirty="0">
                <a:solidFill>
                  <a:srgbClr val="1F1F1F"/>
                </a:solidFill>
                <a:effectLst/>
                <a:latin typeface="Google Sans"/>
              </a:rPr>
              <a:t>diverse enough </a:t>
            </a:r>
            <a:r>
              <a:rPr lang="en-US" sz="2000" b="0" i="0" dirty="0">
                <a:solidFill>
                  <a:srgbClr val="1F1F1F"/>
                </a:solidFill>
                <a:effectLst/>
                <a:latin typeface="Google Sans"/>
              </a:rPr>
              <a:t>to capture different scenarios, and </a:t>
            </a:r>
            <a:r>
              <a:rPr lang="en-US" sz="2000" b="1" i="0" dirty="0">
                <a:solidFill>
                  <a:srgbClr val="1F1F1F"/>
                </a:solidFill>
                <a:effectLst/>
                <a:latin typeface="Google Sans"/>
              </a:rPr>
              <a:t>accurate</a:t>
            </a:r>
            <a:r>
              <a:rPr lang="en-US" sz="2000" b="0" i="0" dirty="0">
                <a:solidFill>
                  <a:srgbClr val="1F1F1F"/>
                </a:solidFill>
                <a:effectLst/>
                <a:latin typeface="Google Sans"/>
              </a:rPr>
              <a:t> to </a:t>
            </a:r>
            <a:r>
              <a:rPr lang="en-US" sz="2000" b="1" i="0" dirty="0">
                <a:solidFill>
                  <a:srgbClr val="1F1F1F"/>
                </a:solidFill>
                <a:effectLst/>
                <a:latin typeface="Google Sans"/>
              </a:rPr>
              <a:t>avoid misleading the model.</a:t>
            </a:r>
          </a:p>
          <a:p>
            <a:pPr marL="342900" indent="-342900">
              <a:buFontTx/>
              <a:buAutoNum type="arabicPeriod"/>
            </a:pPr>
            <a:endParaRPr lang="en-US" sz="2000" dirty="0">
              <a:solidFill>
                <a:srgbClr val="1F1F1F"/>
              </a:solidFill>
              <a:latin typeface="Google Sans"/>
            </a:endParaRPr>
          </a:p>
          <a:p>
            <a:pPr marL="342900" indent="-342900">
              <a:buFontTx/>
              <a:buAutoNum type="arabicPeriod"/>
            </a:pPr>
            <a:r>
              <a:rPr lang="en-US" sz="2000" b="0" i="0" dirty="0">
                <a:solidFill>
                  <a:srgbClr val="1F1F1F"/>
                </a:solidFill>
                <a:effectLst/>
                <a:latin typeface="Google Sans"/>
              </a:rPr>
              <a:t>Often, data needs </a:t>
            </a:r>
            <a:r>
              <a:rPr lang="en-US" sz="2000" b="1" i="0" dirty="0">
                <a:solidFill>
                  <a:srgbClr val="1F1F1F"/>
                </a:solidFill>
                <a:effectLst/>
                <a:latin typeface="Google Sans"/>
              </a:rPr>
              <a:t>pre-processing</a:t>
            </a:r>
            <a:r>
              <a:rPr lang="en-US" sz="2000" b="0" i="0" dirty="0">
                <a:solidFill>
                  <a:srgbClr val="1F1F1F"/>
                </a:solidFill>
                <a:effectLst/>
                <a:latin typeface="Google Sans"/>
              </a:rPr>
              <a:t> before feeding it into the model. This can involve cleaning, formatting, feature engineering (creating new features), and handling missing values.</a:t>
            </a:r>
          </a:p>
          <a:p>
            <a:pPr marL="342900" indent="-342900">
              <a:buFontTx/>
              <a:buAutoNum type="arabicPeriod"/>
            </a:pPr>
            <a:endParaRPr lang="en-US" sz="2000" b="0" i="0" dirty="0">
              <a:solidFill>
                <a:srgbClr val="1F1F1F"/>
              </a:solidFill>
              <a:effectLst/>
              <a:latin typeface="Google Sans"/>
            </a:endParaRPr>
          </a:p>
          <a:p>
            <a:endParaRPr lang="en-US" sz="2000" b="1" i="0" dirty="0">
              <a:solidFill>
                <a:srgbClr val="374151"/>
              </a:solidFill>
              <a:effectLst/>
              <a:latin typeface="Söhne"/>
            </a:endParaRPr>
          </a:p>
          <a:p>
            <a:r>
              <a:rPr lang="en-US" sz="2000" b="1" i="0" dirty="0">
                <a:solidFill>
                  <a:srgbClr val="374151"/>
                </a:solidFill>
                <a:effectLst/>
                <a:latin typeface="Söhne"/>
              </a:rPr>
              <a:t>Note:</a:t>
            </a:r>
          </a:p>
          <a:p>
            <a:r>
              <a:rPr lang="en-US" sz="2000" b="0" i="0" dirty="0">
                <a:solidFill>
                  <a:srgbClr val="374151"/>
                </a:solidFill>
                <a:effectLst/>
                <a:latin typeface="Söhne"/>
              </a:rPr>
              <a:t>The </a:t>
            </a:r>
            <a:r>
              <a:rPr lang="en-US" sz="2000" b="1" i="0" dirty="0">
                <a:solidFill>
                  <a:srgbClr val="374151"/>
                </a:solidFill>
                <a:effectLst/>
                <a:latin typeface="Söhne"/>
              </a:rPr>
              <a:t>quality</a:t>
            </a:r>
            <a:r>
              <a:rPr lang="en-US" sz="2000" b="0" i="0" dirty="0">
                <a:solidFill>
                  <a:srgbClr val="374151"/>
                </a:solidFill>
                <a:effectLst/>
                <a:latin typeface="Söhne"/>
              </a:rPr>
              <a:t> and </a:t>
            </a:r>
            <a:r>
              <a:rPr lang="en-US" sz="2000" b="1" i="0" dirty="0">
                <a:solidFill>
                  <a:srgbClr val="374151"/>
                </a:solidFill>
                <a:effectLst/>
                <a:latin typeface="Söhne"/>
              </a:rPr>
              <a:t>quantity</a:t>
            </a:r>
            <a:r>
              <a:rPr lang="en-US" sz="2000" b="0" i="0" dirty="0">
                <a:solidFill>
                  <a:srgbClr val="374151"/>
                </a:solidFill>
                <a:effectLst/>
                <a:latin typeface="Söhne"/>
              </a:rPr>
              <a:t> of the input data significantly impact the effectiveness of the machine learning model. </a:t>
            </a:r>
            <a:endParaRPr lang="en-US" sz="2000" dirty="0"/>
          </a:p>
        </p:txBody>
      </p:sp>
    </p:spTree>
    <p:extLst>
      <p:ext uri="{BB962C8B-B14F-4D97-AF65-F5344CB8AC3E}">
        <p14:creationId xmlns:p14="http://schemas.microsoft.com/office/powerpoint/2010/main" val="35223951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D5C5D8-651A-AAA0-C9BF-947690BB5E93}"/>
              </a:ext>
            </a:extLst>
          </p:cNvPr>
          <p:cNvSpPr txBox="1"/>
          <p:nvPr/>
        </p:nvSpPr>
        <p:spPr>
          <a:xfrm>
            <a:off x="716280" y="475963"/>
            <a:ext cx="10759440" cy="5509200"/>
          </a:xfrm>
          <a:prstGeom prst="rect">
            <a:avLst/>
          </a:prstGeom>
          <a:noFill/>
        </p:spPr>
        <p:txBody>
          <a:bodyPr wrap="square">
            <a:spAutoFit/>
          </a:bodyPr>
          <a:lstStyle/>
          <a:p>
            <a:pPr lvl="1" algn="l"/>
            <a:endParaRPr lang="en-US" b="0" i="0" dirty="0">
              <a:solidFill>
                <a:srgbClr val="374151"/>
              </a:solidFill>
              <a:effectLst/>
              <a:latin typeface="Söhne"/>
            </a:endParaRPr>
          </a:p>
          <a:p>
            <a:pPr algn="l"/>
            <a:r>
              <a:rPr lang="en-US" sz="2800" b="1" i="0" dirty="0">
                <a:solidFill>
                  <a:srgbClr val="374151"/>
                </a:solidFill>
                <a:effectLst/>
                <a:latin typeface="Söhne"/>
              </a:rPr>
              <a:t>2. Quantitative Data: (Measurable One)</a:t>
            </a:r>
            <a:endParaRPr lang="en-US" sz="2800" b="0" i="0" dirty="0">
              <a:solidFill>
                <a:srgbClr val="374151"/>
              </a:solidFill>
              <a:effectLst/>
              <a:latin typeface="Söhne"/>
            </a:endParaRPr>
          </a:p>
          <a:p>
            <a:pPr algn="l"/>
            <a:r>
              <a:rPr lang="en-US" b="1" i="0" dirty="0">
                <a:solidFill>
                  <a:srgbClr val="374151"/>
                </a:solidFill>
                <a:effectLst/>
                <a:latin typeface="Söhne"/>
              </a:rPr>
              <a:t>Definition:</a:t>
            </a:r>
            <a:r>
              <a:rPr lang="en-US" b="0" i="0" dirty="0">
                <a:solidFill>
                  <a:srgbClr val="374151"/>
                </a:solidFill>
                <a:effectLst/>
                <a:latin typeface="Söhne"/>
              </a:rPr>
              <a:t> Quantitative data, also known as numerical data, consists of numerical measurements or quantities that can be expressed as numbers and subjected to mathematical operations. It involves values that can be expressed as numbers and subjected to mathematical operations.</a:t>
            </a:r>
          </a:p>
          <a:p>
            <a:pPr algn="l"/>
            <a:r>
              <a:rPr lang="en-US" b="1" dirty="0"/>
              <a:t>For example, </a:t>
            </a:r>
            <a:r>
              <a:rPr lang="en-US" dirty="0"/>
              <a:t>if we consider the attribute ‘marks’ it can be measured using a scale of measurement. Quantitative data is also termed as numeric data. </a:t>
            </a:r>
            <a:endParaRPr lang="en-US" b="1" i="0" dirty="0">
              <a:solidFill>
                <a:srgbClr val="374151"/>
              </a:solidFill>
              <a:effectLst/>
              <a:latin typeface="Söhne"/>
            </a:endParaRPr>
          </a:p>
          <a:p>
            <a:pPr algn="l"/>
            <a:r>
              <a:rPr lang="en-US" b="1" i="0" dirty="0">
                <a:solidFill>
                  <a:srgbClr val="374151"/>
                </a:solidFill>
                <a:effectLst/>
                <a:latin typeface="Söhne"/>
              </a:rPr>
              <a:t>Examples: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Height (in centimeters or inches)</a:t>
            </a:r>
          </a:p>
          <a:p>
            <a:pPr marL="742950" lvl="1" indent="-285750" algn="l">
              <a:buFont typeface="Arial" panose="020B0604020202020204" pitchFamily="34" charset="0"/>
              <a:buChar char="•"/>
            </a:pPr>
            <a:r>
              <a:rPr lang="en-US" b="0" i="0" dirty="0">
                <a:solidFill>
                  <a:srgbClr val="374151"/>
                </a:solidFill>
                <a:effectLst/>
                <a:latin typeface="Söhne"/>
              </a:rPr>
              <a:t>Age (in years)</a:t>
            </a:r>
          </a:p>
          <a:p>
            <a:pPr marL="742950" lvl="1" indent="-285750" algn="l">
              <a:buFont typeface="Arial" panose="020B0604020202020204" pitchFamily="34" charset="0"/>
              <a:buChar char="•"/>
            </a:pPr>
            <a:r>
              <a:rPr lang="en-US" b="0" i="0" dirty="0">
                <a:solidFill>
                  <a:srgbClr val="374151"/>
                </a:solidFill>
                <a:effectLst/>
                <a:latin typeface="Söhne"/>
              </a:rPr>
              <a:t>Income (in dollars)</a:t>
            </a:r>
          </a:p>
          <a:p>
            <a:pPr marL="742950" lvl="1" indent="-285750" algn="l">
              <a:buFont typeface="Arial" panose="020B0604020202020204" pitchFamily="34" charset="0"/>
              <a:buChar char="•"/>
            </a:pPr>
            <a:r>
              <a:rPr lang="en-US" b="0" i="0" dirty="0">
                <a:solidFill>
                  <a:srgbClr val="374151"/>
                </a:solidFill>
                <a:effectLst/>
                <a:latin typeface="Söhne"/>
              </a:rPr>
              <a:t>Temperature (in Celsius or Fahrenheit)</a:t>
            </a:r>
          </a:p>
          <a:p>
            <a:pPr marL="742950" lvl="1" indent="-285750" algn="l">
              <a:buFont typeface="Arial" panose="020B0604020202020204" pitchFamily="34" charset="0"/>
              <a:buChar char="•"/>
            </a:pPr>
            <a:r>
              <a:rPr lang="en-US" b="0" i="0" dirty="0">
                <a:solidFill>
                  <a:srgbClr val="374151"/>
                </a:solidFill>
                <a:effectLst/>
                <a:latin typeface="Söhne"/>
              </a:rPr>
              <a:t>Number of products sold.</a:t>
            </a:r>
            <a:endParaRPr lang="en-US" dirty="0">
              <a:solidFill>
                <a:srgbClr val="374151"/>
              </a:solidFill>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Test scores.</a:t>
            </a:r>
          </a:p>
          <a:p>
            <a:pPr algn="l"/>
            <a:endParaRPr lang="en-US" b="1" i="0" dirty="0">
              <a:solidFill>
                <a:srgbClr val="374151"/>
              </a:solidFill>
              <a:effectLst/>
              <a:latin typeface="Söhne"/>
            </a:endParaRPr>
          </a:p>
          <a:p>
            <a:pPr algn="l"/>
            <a:r>
              <a:rPr lang="en-US" b="1" i="0" dirty="0">
                <a:solidFill>
                  <a:srgbClr val="374151"/>
                </a:solidFill>
                <a:effectLst/>
                <a:latin typeface="Söhne"/>
              </a:rPr>
              <a:t>Characteristics: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Numeric in nature.</a:t>
            </a:r>
          </a:p>
          <a:p>
            <a:pPr marL="742950" lvl="1" indent="-285750" algn="l">
              <a:buFont typeface="Arial" panose="020B0604020202020204" pitchFamily="34" charset="0"/>
              <a:buChar char="•"/>
            </a:pPr>
            <a:r>
              <a:rPr lang="en-US" b="0" i="0" dirty="0">
                <a:solidFill>
                  <a:srgbClr val="374151"/>
                </a:solidFill>
                <a:effectLst/>
                <a:latin typeface="Söhne"/>
              </a:rPr>
              <a:t>Can be </a:t>
            </a:r>
            <a:r>
              <a:rPr lang="en-US" b="1" i="0" dirty="0">
                <a:solidFill>
                  <a:srgbClr val="374151"/>
                </a:solidFill>
                <a:effectLst/>
                <a:latin typeface="Söhne"/>
              </a:rPr>
              <a:t>discrete or continuous.</a:t>
            </a:r>
          </a:p>
          <a:p>
            <a:pPr marL="742950" lvl="1" indent="-285750" algn="l">
              <a:buFont typeface="Arial" panose="020B0604020202020204" pitchFamily="34" charset="0"/>
              <a:buChar char="•"/>
            </a:pPr>
            <a:r>
              <a:rPr lang="en-US" b="0" i="0" dirty="0">
                <a:solidFill>
                  <a:srgbClr val="374151"/>
                </a:solidFill>
                <a:effectLst/>
                <a:latin typeface="Söhne"/>
              </a:rPr>
              <a:t>Allows for mathematical operations such as addition, subtraction, multiplication, and division.</a:t>
            </a:r>
          </a:p>
        </p:txBody>
      </p:sp>
    </p:spTree>
    <p:extLst>
      <p:ext uri="{BB962C8B-B14F-4D97-AF65-F5344CB8AC3E}">
        <p14:creationId xmlns:p14="http://schemas.microsoft.com/office/powerpoint/2010/main" val="1641832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4AD47E-A43F-83E1-1E38-F861A69CEDE8}"/>
              </a:ext>
            </a:extLst>
          </p:cNvPr>
          <p:cNvSpPr txBox="1"/>
          <p:nvPr/>
        </p:nvSpPr>
        <p:spPr>
          <a:xfrm>
            <a:off x="846754" y="398497"/>
            <a:ext cx="11003124" cy="5355312"/>
          </a:xfrm>
          <a:prstGeom prst="rect">
            <a:avLst/>
          </a:prstGeom>
          <a:noFill/>
        </p:spPr>
        <p:txBody>
          <a:bodyPr wrap="square">
            <a:spAutoFit/>
          </a:bodyPr>
          <a:lstStyle/>
          <a:p>
            <a:pPr algn="l"/>
            <a:r>
              <a:rPr lang="en-US" b="1" dirty="0"/>
              <a:t>There are Four types of quantitative data:</a:t>
            </a:r>
          </a:p>
          <a:p>
            <a:pPr marL="342900" indent="-342900" algn="l">
              <a:buAutoNum type="arabicPeriod"/>
            </a:pPr>
            <a:r>
              <a:rPr lang="en-US" b="1" i="0" dirty="0">
                <a:effectLst/>
                <a:latin typeface="Söhne"/>
              </a:rPr>
              <a:t>Discrete </a:t>
            </a:r>
          </a:p>
          <a:p>
            <a:pPr marL="342900" indent="-342900" algn="l">
              <a:buAutoNum type="arabicPeriod"/>
            </a:pPr>
            <a:r>
              <a:rPr lang="en-US" b="1" dirty="0">
                <a:latin typeface="Söhne"/>
              </a:rPr>
              <a:t>Continues</a:t>
            </a:r>
          </a:p>
          <a:p>
            <a:pPr marL="342900" indent="-342900" algn="l">
              <a:buAutoNum type="arabicPeriod"/>
            </a:pPr>
            <a:r>
              <a:rPr lang="en-US" b="1" dirty="0"/>
              <a:t>Interval data </a:t>
            </a:r>
          </a:p>
          <a:p>
            <a:pPr marL="342900" indent="-342900" algn="l">
              <a:buAutoNum type="arabicPeriod"/>
            </a:pPr>
            <a:r>
              <a:rPr lang="en-US" b="1" dirty="0"/>
              <a:t>Ratio data</a:t>
            </a:r>
          </a:p>
          <a:p>
            <a:pPr algn="l"/>
            <a:endParaRPr lang="en-US" b="1" i="0" dirty="0">
              <a:solidFill>
                <a:srgbClr val="374151"/>
              </a:solidFill>
              <a:effectLst/>
              <a:latin typeface="Söhne"/>
            </a:endParaRPr>
          </a:p>
          <a:p>
            <a:pPr algn="l"/>
            <a:endParaRPr lang="en-US" b="1" dirty="0">
              <a:solidFill>
                <a:srgbClr val="374151"/>
              </a:solidFill>
              <a:latin typeface="Söhne"/>
            </a:endParaRPr>
          </a:p>
          <a:p>
            <a:pPr marL="342900" indent="-342900" algn="l">
              <a:buAutoNum type="arabicPeriod"/>
            </a:pPr>
            <a:r>
              <a:rPr lang="en-US" b="1" i="0" dirty="0">
                <a:effectLst/>
                <a:latin typeface="Söhne"/>
              </a:rPr>
              <a:t>Discrete Data: (Whole Number or a Number without Fractional Part)</a:t>
            </a:r>
          </a:p>
          <a:p>
            <a:pPr algn="l"/>
            <a:r>
              <a:rPr lang="en-US" b="0" i="0" dirty="0">
                <a:solidFill>
                  <a:srgbClr val="040C28"/>
                </a:solidFill>
                <a:effectLst/>
                <a:latin typeface="Google Sans"/>
              </a:rPr>
              <a:t>	Data that can only take certain values</a:t>
            </a:r>
            <a:r>
              <a:rPr lang="en-US" b="0" i="0" dirty="0">
                <a:solidFill>
                  <a:srgbClr val="202124"/>
                </a:solidFill>
                <a:effectLst/>
                <a:latin typeface="Google Sans"/>
              </a:rPr>
              <a:t> is called discrete data or discrete values. This is data that can be counted and has a limited number of values. It usually comes in the form of </a:t>
            </a:r>
            <a:r>
              <a:rPr lang="en-US" b="1" i="0" dirty="0">
                <a:solidFill>
                  <a:srgbClr val="202124"/>
                </a:solidFill>
                <a:effectLst/>
                <a:latin typeface="Google Sans"/>
              </a:rPr>
              <a:t>whole numbers or integers.</a:t>
            </a:r>
          </a:p>
          <a:p>
            <a:pPr algn="l"/>
            <a:r>
              <a:rPr lang="en-US" b="1" i="0" dirty="0">
                <a:effectLst/>
                <a:latin typeface="Söhne"/>
              </a:rPr>
              <a:t>Examples:</a:t>
            </a:r>
          </a:p>
          <a:p>
            <a:pPr algn="l">
              <a:buFont typeface="Arial" panose="020B0604020202020204" pitchFamily="34" charset="0"/>
              <a:buChar char="•"/>
            </a:pPr>
            <a:r>
              <a:rPr lang="en-US" b="0" i="0" dirty="0">
                <a:solidFill>
                  <a:srgbClr val="374151"/>
                </a:solidFill>
                <a:effectLst/>
                <a:latin typeface="Söhne"/>
              </a:rPr>
              <a:t>Number of siblings.</a:t>
            </a:r>
          </a:p>
          <a:p>
            <a:pPr algn="l">
              <a:buFont typeface="Arial" panose="020B0604020202020204" pitchFamily="34" charset="0"/>
              <a:buChar char="•"/>
            </a:pPr>
            <a:r>
              <a:rPr lang="en-US" b="0" i="0" dirty="0">
                <a:solidFill>
                  <a:srgbClr val="374151"/>
                </a:solidFill>
                <a:effectLst/>
                <a:latin typeface="Söhne"/>
              </a:rPr>
              <a:t>Number of goals scored in a soccer match.</a:t>
            </a:r>
          </a:p>
          <a:p>
            <a:pPr algn="l">
              <a:buFont typeface="Arial" panose="020B0604020202020204" pitchFamily="34" charset="0"/>
              <a:buChar char="•"/>
            </a:pPr>
            <a:r>
              <a:rPr lang="en-US" b="0" i="0" dirty="0">
                <a:solidFill>
                  <a:srgbClr val="374151"/>
                </a:solidFill>
                <a:effectLst/>
                <a:latin typeface="Söhne"/>
              </a:rPr>
              <a:t>Number of defects in a manufacturing process.</a:t>
            </a:r>
          </a:p>
          <a:p>
            <a:pPr algn="l">
              <a:buFont typeface="Arial" panose="020B0604020202020204" pitchFamily="34" charset="0"/>
              <a:buChar char="•"/>
            </a:pPr>
            <a:r>
              <a:rPr lang="en-US" b="0" i="0" dirty="0">
                <a:solidFill>
                  <a:srgbClr val="374151"/>
                </a:solidFill>
                <a:effectLst/>
                <a:latin typeface="Söhne"/>
              </a:rPr>
              <a:t>Number of customers in a store at a given time.</a:t>
            </a:r>
          </a:p>
          <a:p>
            <a:pPr algn="l">
              <a:buFont typeface="Arial" panose="020B0604020202020204" pitchFamily="34" charset="0"/>
              <a:buChar char="•"/>
            </a:pPr>
            <a:r>
              <a:rPr lang="en-US" dirty="0">
                <a:solidFill>
                  <a:srgbClr val="374151"/>
                </a:solidFill>
                <a:latin typeface="Söhne"/>
              </a:rPr>
              <a:t>Age of a Person</a:t>
            </a:r>
          </a:p>
          <a:p>
            <a:pPr algn="l">
              <a:buFont typeface="Arial" panose="020B0604020202020204" pitchFamily="34" charset="0"/>
              <a:buChar char="•"/>
            </a:pPr>
            <a:r>
              <a:rPr lang="en-US" dirty="0">
                <a:solidFill>
                  <a:srgbClr val="374151"/>
                </a:solidFill>
                <a:latin typeface="Söhne"/>
              </a:rPr>
              <a:t>N</a:t>
            </a:r>
            <a:r>
              <a:rPr lang="en-US" b="0" i="0" dirty="0">
                <a:solidFill>
                  <a:srgbClr val="374151"/>
                </a:solidFill>
                <a:effectLst/>
                <a:latin typeface="Söhne"/>
              </a:rPr>
              <a:t>umber of cars in a parking lot</a:t>
            </a:r>
          </a:p>
          <a:p>
            <a:pPr algn="l"/>
            <a:endParaRPr lang="en-US" b="1" i="0" dirty="0">
              <a:solidFill>
                <a:srgbClr val="202124"/>
              </a:solidFill>
              <a:effectLst/>
              <a:latin typeface="Google Sans"/>
            </a:endParaRPr>
          </a:p>
          <a:p>
            <a:pPr algn="l"/>
            <a:endParaRPr lang="en-US" b="1" i="0" dirty="0">
              <a:solidFill>
                <a:srgbClr val="374151"/>
              </a:solidFill>
              <a:effectLst/>
              <a:latin typeface="Söhne"/>
            </a:endParaRPr>
          </a:p>
        </p:txBody>
      </p:sp>
    </p:spTree>
    <p:extLst>
      <p:ext uri="{BB962C8B-B14F-4D97-AF65-F5344CB8AC3E}">
        <p14:creationId xmlns:p14="http://schemas.microsoft.com/office/powerpoint/2010/main" val="3477574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C74E34-BE39-B775-632E-1430E9DC0B4F}"/>
              </a:ext>
            </a:extLst>
          </p:cNvPr>
          <p:cNvSpPr txBox="1"/>
          <p:nvPr/>
        </p:nvSpPr>
        <p:spPr>
          <a:xfrm>
            <a:off x="529512" y="603771"/>
            <a:ext cx="10779189" cy="3970318"/>
          </a:xfrm>
          <a:prstGeom prst="rect">
            <a:avLst/>
          </a:prstGeom>
          <a:noFill/>
        </p:spPr>
        <p:txBody>
          <a:bodyPr wrap="square">
            <a:spAutoFit/>
          </a:bodyPr>
          <a:lstStyle/>
          <a:p>
            <a:r>
              <a:rPr lang="en-US" b="1" dirty="0">
                <a:latin typeface="Söhne"/>
              </a:rPr>
              <a:t>2. Continues Data: (Number with Fractional Part)</a:t>
            </a:r>
          </a:p>
          <a:p>
            <a:r>
              <a:rPr lang="en-US" b="0" i="0" dirty="0">
                <a:solidFill>
                  <a:srgbClr val="000000"/>
                </a:solidFill>
                <a:effectLst/>
                <a:latin typeface="arial" panose="020B0604020202020204" pitchFamily="34" charset="0"/>
              </a:rPr>
              <a:t>	Continuous data is data </a:t>
            </a:r>
            <a:r>
              <a:rPr lang="en-US" b="1" i="0" dirty="0">
                <a:solidFill>
                  <a:srgbClr val="000000"/>
                </a:solidFill>
                <a:effectLst/>
                <a:latin typeface="arial" panose="020B0604020202020204" pitchFamily="34" charset="0"/>
              </a:rPr>
              <a:t>that can take any value.</a:t>
            </a:r>
            <a:r>
              <a:rPr lang="en-US" b="0" i="0" dirty="0">
                <a:solidFill>
                  <a:srgbClr val="000000"/>
                </a:solidFill>
                <a:effectLst/>
                <a:latin typeface="arial" panose="020B0604020202020204" pitchFamily="34" charset="0"/>
              </a:rPr>
              <a:t> Height, weight, temperature and length are all examples of continuous data. Some continuous data will change over time; the weight of a baby in its first year or the temperature in a room throughout the day.</a:t>
            </a:r>
            <a:endParaRPr lang="en-US" b="1" dirty="0">
              <a:latin typeface="Söhne"/>
            </a:endParaRPr>
          </a:p>
          <a:p>
            <a:r>
              <a:rPr lang="en-US" b="0" i="0" dirty="0">
                <a:solidFill>
                  <a:srgbClr val="374151"/>
                </a:solidFill>
                <a:effectLst/>
                <a:latin typeface="Söhne"/>
              </a:rPr>
              <a:t>	Continuous data represents measurements that can take on any value within a certain range.  These values are not restricted to whole numbers and can include decimals or fractions.</a:t>
            </a:r>
          </a:p>
          <a:p>
            <a:endParaRPr lang="en-US" dirty="0">
              <a:solidFill>
                <a:srgbClr val="374151"/>
              </a:solidFill>
              <a:latin typeface="Söhne"/>
            </a:endParaRPr>
          </a:p>
          <a:p>
            <a:pPr algn="l"/>
            <a:r>
              <a:rPr lang="en-US" b="1" i="0" dirty="0">
                <a:effectLst/>
                <a:latin typeface="Söhne"/>
              </a:rPr>
              <a:t>Example:</a:t>
            </a:r>
          </a:p>
          <a:p>
            <a:pPr algn="l">
              <a:buFont typeface="Arial" panose="020B0604020202020204" pitchFamily="34" charset="0"/>
              <a:buChar char="•"/>
            </a:pPr>
            <a:r>
              <a:rPr lang="en-US" b="0" i="0" dirty="0">
                <a:solidFill>
                  <a:srgbClr val="374151"/>
                </a:solidFill>
                <a:effectLst/>
                <a:latin typeface="Söhne"/>
              </a:rPr>
              <a:t>Height of individuals.</a:t>
            </a:r>
          </a:p>
          <a:p>
            <a:pPr algn="l">
              <a:buFont typeface="Arial" panose="020B0604020202020204" pitchFamily="34" charset="0"/>
              <a:buChar char="•"/>
            </a:pPr>
            <a:r>
              <a:rPr lang="en-US" b="0" i="0" dirty="0">
                <a:solidFill>
                  <a:srgbClr val="374151"/>
                </a:solidFill>
                <a:effectLst/>
                <a:latin typeface="Söhne"/>
              </a:rPr>
              <a:t>Weight of objects.</a:t>
            </a:r>
          </a:p>
          <a:p>
            <a:pPr algn="l">
              <a:buFont typeface="Arial" panose="020B0604020202020204" pitchFamily="34" charset="0"/>
              <a:buChar char="•"/>
            </a:pPr>
            <a:r>
              <a:rPr lang="en-US" b="0" i="0" dirty="0">
                <a:solidFill>
                  <a:srgbClr val="374151"/>
                </a:solidFill>
                <a:effectLst/>
                <a:latin typeface="Söhne"/>
              </a:rPr>
              <a:t>Temperature readings.</a:t>
            </a:r>
          </a:p>
          <a:p>
            <a:pPr algn="l">
              <a:buFont typeface="Arial" panose="020B0604020202020204" pitchFamily="34" charset="0"/>
              <a:buChar char="•"/>
            </a:pPr>
            <a:r>
              <a:rPr lang="en-US" b="0" i="0" dirty="0">
                <a:solidFill>
                  <a:srgbClr val="374151"/>
                </a:solidFill>
                <a:effectLst/>
                <a:latin typeface="Söhne"/>
              </a:rPr>
              <a:t>Time taken to complete a task.</a:t>
            </a:r>
          </a:p>
          <a:p>
            <a:pPr algn="l">
              <a:buFont typeface="Arial" panose="020B0604020202020204" pitchFamily="34" charset="0"/>
              <a:buChar char="•"/>
            </a:pPr>
            <a:r>
              <a:rPr lang="en-US" b="0" i="0" dirty="0">
                <a:solidFill>
                  <a:srgbClr val="374151"/>
                </a:solidFill>
                <a:effectLst/>
                <a:latin typeface="Söhne"/>
              </a:rPr>
              <a:t>Distance traveled by a vehicle.</a:t>
            </a:r>
          </a:p>
          <a:p>
            <a:endParaRPr lang="en-US" dirty="0"/>
          </a:p>
        </p:txBody>
      </p:sp>
    </p:spTree>
    <p:extLst>
      <p:ext uri="{BB962C8B-B14F-4D97-AF65-F5344CB8AC3E}">
        <p14:creationId xmlns:p14="http://schemas.microsoft.com/office/powerpoint/2010/main" val="3882663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DAEA20-F70B-F8A1-BF67-3C33A2F57726}"/>
              </a:ext>
            </a:extLst>
          </p:cNvPr>
          <p:cNvSpPr txBox="1"/>
          <p:nvPr/>
        </p:nvSpPr>
        <p:spPr>
          <a:xfrm>
            <a:off x="632150" y="454481"/>
            <a:ext cx="11105760" cy="5355312"/>
          </a:xfrm>
          <a:prstGeom prst="rect">
            <a:avLst/>
          </a:prstGeom>
          <a:noFill/>
        </p:spPr>
        <p:txBody>
          <a:bodyPr wrap="square">
            <a:spAutoFit/>
          </a:bodyPr>
          <a:lstStyle/>
          <a:p>
            <a:r>
              <a:rPr lang="en-US" b="1" dirty="0"/>
              <a:t>3. Interval data :  (Numerical Level of Measurements)</a:t>
            </a:r>
            <a:br>
              <a:rPr lang="en-US" dirty="0"/>
            </a:br>
            <a:r>
              <a:rPr lang="en-US" dirty="0"/>
              <a:t>	</a:t>
            </a:r>
            <a:r>
              <a:rPr lang="en-US" b="0" i="0" dirty="0">
                <a:solidFill>
                  <a:srgbClr val="374151"/>
                </a:solidFill>
                <a:effectLst/>
                <a:latin typeface="Söhne"/>
              </a:rPr>
              <a:t>Interval data is a type of </a:t>
            </a:r>
            <a:r>
              <a:rPr lang="en-US" b="1" dirty="0">
                <a:solidFill>
                  <a:srgbClr val="374151"/>
                </a:solidFill>
                <a:latin typeface="Söhne"/>
              </a:rPr>
              <a:t>quantitative or Numerical </a:t>
            </a:r>
            <a:r>
              <a:rPr lang="en-US" b="0" i="0" dirty="0">
                <a:solidFill>
                  <a:srgbClr val="374151"/>
                </a:solidFill>
                <a:effectLst/>
                <a:latin typeface="Söhne"/>
              </a:rPr>
              <a:t>data that represents numerical values where the difference between any two adjacent points is meaningful and consistent, but there is </a:t>
            </a:r>
            <a:r>
              <a:rPr lang="en-US" b="1" i="0" dirty="0">
                <a:solidFill>
                  <a:srgbClr val="374151"/>
                </a:solidFill>
                <a:effectLst/>
                <a:latin typeface="Söhne"/>
              </a:rPr>
              <a:t>no true zero point</a:t>
            </a:r>
            <a:r>
              <a:rPr lang="en-US" b="0" i="0" dirty="0">
                <a:solidFill>
                  <a:srgbClr val="374151"/>
                </a:solidFill>
                <a:effectLst/>
                <a:latin typeface="Söhne"/>
              </a:rPr>
              <a:t>. In other words, interval data has equal intervals between consecutive points on the scale, but the absence of a zero point does not imply the absence of the attribute being measured.</a:t>
            </a:r>
          </a:p>
          <a:p>
            <a:endParaRPr lang="en-US" dirty="0">
              <a:solidFill>
                <a:srgbClr val="374151"/>
              </a:solidFill>
              <a:latin typeface="Söhne"/>
            </a:endParaRPr>
          </a:p>
          <a:p>
            <a:r>
              <a:rPr lang="en-US" dirty="0">
                <a:solidFill>
                  <a:srgbClr val="374151"/>
                </a:solidFill>
                <a:latin typeface="Söhne"/>
              </a:rPr>
              <a:t>	Specifically Interval level of data has Order like ordinal data, but in addition to this the spaces between the measurement points are equal, unlike ordinal data. </a:t>
            </a:r>
          </a:p>
          <a:p>
            <a:endParaRPr lang="en-US" dirty="0">
              <a:solidFill>
                <a:srgbClr val="374151"/>
              </a:solidFill>
              <a:latin typeface="Söhne"/>
            </a:endParaRPr>
          </a:p>
          <a:p>
            <a:r>
              <a:rPr lang="en-US" b="1" dirty="0">
                <a:solidFill>
                  <a:srgbClr val="374151"/>
                </a:solidFill>
                <a:latin typeface="Söhne"/>
              </a:rPr>
              <a:t>Examples:</a:t>
            </a:r>
          </a:p>
          <a:p>
            <a:pPr marL="342900" indent="-342900">
              <a:buAutoNum type="arabicPeriod"/>
            </a:pPr>
            <a:r>
              <a:rPr lang="en-US" dirty="0">
                <a:solidFill>
                  <a:srgbClr val="374151"/>
                </a:solidFill>
                <a:latin typeface="Söhne"/>
              </a:rPr>
              <a:t>Credit Scores which ranges from 300 – 850</a:t>
            </a:r>
          </a:p>
          <a:p>
            <a:pPr algn="l"/>
            <a:r>
              <a:rPr lang="en-US" b="1" i="0" dirty="0">
                <a:solidFill>
                  <a:srgbClr val="374151"/>
                </a:solidFill>
                <a:effectLst/>
                <a:latin typeface="Söhne"/>
              </a:rPr>
              <a:t>2. Temperature:</a:t>
            </a:r>
            <a:endParaRPr lang="en-US" b="0" i="0" dirty="0">
              <a:solidFill>
                <a:srgbClr val="374151"/>
              </a:solidFill>
              <a:effectLst/>
              <a:latin typeface="Söhne"/>
            </a:endParaRPr>
          </a:p>
          <a:p>
            <a:pPr algn="l"/>
            <a:r>
              <a:rPr lang="en-US" b="0" i="0" dirty="0">
                <a:solidFill>
                  <a:srgbClr val="374151"/>
                </a:solidFill>
                <a:effectLst/>
                <a:latin typeface="Söhne"/>
              </a:rPr>
              <a:t>	Temperature measured in degrees Celsius (°C) or Fahrenheit (°F) is an example of interval data. The difference between any two adjacent points on the temperature scale represents a consistent amount of change, but there is </a:t>
            </a:r>
            <a:r>
              <a:rPr lang="en-US" b="1" i="0" dirty="0">
                <a:solidFill>
                  <a:srgbClr val="374151"/>
                </a:solidFill>
                <a:effectLst/>
                <a:latin typeface="Söhne"/>
              </a:rPr>
              <a:t>no true zero point</a:t>
            </a:r>
            <a:r>
              <a:rPr lang="en-US" b="0" i="0" dirty="0">
                <a:solidFill>
                  <a:srgbClr val="374151"/>
                </a:solidFill>
                <a:effectLst/>
                <a:latin typeface="Söhne"/>
              </a:rPr>
              <a:t>. For example, the difference between 20°C and 30°C is the same as the difference between 30°C and 40°C which is 10°C, but a temperature of 0°C does not signify the absence of temperature </a:t>
            </a:r>
            <a:r>
              <a:rPr lang="en-US" b="0" i="0" dirty="0" err="1">
                <a:solidFill>
                  <a:srgbClr val="374151"/>
                </a:solidFill>
                <a:effectLst/>
                <a:latin typeface="Söhne"/>
              </a:rPr>
              <a:t>i.e</a:t>
            </a:r>
            <a:r>
              <a:rPr lang="en-US" b="0" i="0" dirty="0">
                <a:solidFill>
                  <a:srgbClr val="374151"/>
                </a:solidFill>
                <a:effectLst/>
                <a:latin typeface="Söhne"/>
              </a:rPr>
              <a:t> The temperature of 0°C does not  mean that there is no temperature. So the zero is arbitrary. Therefore, the absence of a zero point does not imply the absence of the attribute being measured.</a:t>
            </a:r>
          </a:p>
          <a:p>
            <a:pPr marL="342900" indent="-342900">
              <a:buAutoNum type="arabicPeriod"/>
            </a:pPr>
            <a:endParaRPr lang="en-US" dirty="0"/>
          </a:p>
        </p:txBody>
      </p:sp>
    </p:spTree>
    <p:extLst>
      <p:ext uri="{BB962C8B-B14F-4D97-AF65-F5344CB8AC3E}">
        <p14:creationId xmlns:p14="http://schemas.microsoft.com/office/powerpoint/2010/main" val="9034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147E4-486A-026F-D194-1E59FE9CF39A}"/>
              </a:ext>
            </a:extLst>
          </p:cNvPr>
          <p:cNvSpPr txBox="1"/>
          <p:nvPr/>
        </p:nvSpPr>
        <p:spPr>
          <a:xfrm>
            <a:off x="464199" y="343973"/>
            <a:ext cx="11311034" cy="5355312"/>
          </a:xfrm>
          <a:prstGeom prst="rect">
            <a:avLst/>
          </a:prstGeom>
          <a:noFill/>
        </p:spPr>
        <p:txBody>
          <a:bodyPr wrap="square">
            <a:spAutoFit/>
          </a:bodyPr>
          <a:lstStyle/>
          <a:p>
            <a:r>
              <a:rPr lang="en-US" b="1" i="0" dirty="0">
                <a:solidFill>
                  <a:srgbClr val="374151"/>
                </a:solidFill>
                <a:effectLst/>
                <a:latin typeface="Söhne"/>
              </a:rPr>
              <a:t>4. Ratio: </a:t>
            </a:r>
            <a:r>
              <a:rPr lang="en-US" b="0" i="0" dirty="0">
                <a:solidFill>
                  <a:srgbClr val="374151"/>
                </a:solidFill>
                <a:effectLst/>
                <a:latin typeface="Söhne"/>
              </a:rPr>
              <a:t>is more sophisticated level of measurement.</a:t>
            </a:r>
          </a:p>
          <a:p>
            <a:r>
              <a:rPr lang="en-US" b="0" i="0" dirty="0">
                <a:solidFill>
                  <a:srgbClr val="374151"/>
                </a:solidFill>
                <a:effectLst/>
                <a:latin typeface="Söhne"/>
              </a:rPr>
              <a:t>	Ratio data is a type of quantitative data that shares characteristics with interval </a:t>
            </a:r>
            <a:r>
              <a:rPr lang="en-US" i="0" dirty="0">
                <a:effectLst/>
                <a:latin typeface="Söhne"/>
              </a:rPr>
              <a:t>data</a:t>
            </a:r>
            <a:r>
              <a:rPr lang="en-US" b="1" i="0" dirty="0">
                <a:solidFill>
                  <a:srgbClr val="C00000"/>
                </a:solidFill>
                <a:effectLst/>
                <a:latin typeface="Söhne"/>
              </a:rPr>
              <a:t> but includes a true zero </a:t>
            </a:r>
            <a:r>
              <a:rPr lang="en-US" b="0" i="0" dirty="0">
                <a:solidFill>
                  <a:srgbClr val="374151"/>
                </a:solidFill>
                <a:effectLst/>
                <a:latin typeface="Söhne"/>
              </a:rPr>
              <a:t>point, allowing for meaningful ratios and comparisons.</a:t>
            </a:r>
            <a:endParaRPr lang="en-US" dirty="0">
              <a:solidFill>
                <a:srgbClr val="374151"/>
              </a:solidFill>
              <a:latin typeface="Söhne"/>
            </a:endParaRPr>
          </a:p>
          <a:p>
            <a:r>
              <a:rPr lang="en-US" dirty="0"/>
              <a:t>	Ratio data represents numeric data for which exact value can be measured. Absolute zero is available for ratio data. Also, these variables can be added, subtracted, multiplied, or divided. The central tendency can be measured by mean, median, or mode and methods of dispersion such as standard deviation. Examples of ratio data include </a:t>
            </a:r>
            <a:r>
              <a:rPr lang="en-US" b="1" dirty="0"/>
              <a:t>height, weight, age, salary etc.</a:t>
            </a:r>
          </a:p>
          <a:p>
            <a:endParaRPr lang="en-US" dirty="0"/>
          </a:p>
          <a:p>
            <a:r>
              <a:rPr lang="en-US" dirty="0"/>
              <a:t>So what makes the ratio the king of measurement level is that the zero point reflects an absolute meaningful zero, unlike interval level data. </a:t>
            </a:r>
          </a:p>
          <a:p>
            <a:r>
              <a:rPr lang="en-US" b="1" dirty="0"/>
              <a:t>For Example: </a:t>
            </a:r>
          </a:p>
          <a:p>
            <a:endParaRPr lang="en-US" dirty="0"/>
          </a:p>
          <a:p>
            <a:pPr algn="l"/>
            <a:r>
              <a:rPr lang="en-US" b="1" i="0" dirty="0">
                <a:solidFill>
                  <a:srgbClr val="374151"/>
                </a:solidFill>
                <a:effectLst/>
                <a:latin typeface="Söhne"/>
              </a:rPr>
              <a:t>1. Height and weight measurements: </a:t>
            </a:r>
            <a:r>
              <a:rPr lang="en-US" b="0" i="0" dirty="0">
                <a:solidFill>
                  <a:srgbClr val="374151"/>
                </a:solidFill>
                <a:effectLst/>
                <a:latin typeface="Söhne"/>
              </a:rPr>
              <a:t>Height and weight are examples of ratio data. </a:t>
            </a:r>
            <a:r>
              <a:rPr lang="en-US" b="1" i="0" dirty="0">
                <a:solidFill>
                  <a:srgbClr val="374151"/>
                </a:solidFill>
                <a:effectLst/>
                <a:latin typeface="Söhne"/>
              </a:rPr>
              <a:t>A height of 0 centimeters or a weight of 0 kilograms</a:t>
            </a:r>
            <a:r>
              <a:rPr lang="en-US" b="0" i="0" dirty="0">
                <a:solidFill>
                  <a:srgbClr val="374151"/>
                </a:solidFill>
                <a:effectLst/>
                <a:latin typeface="Söhne"/>
              </a:rPr>
              <a:t> represents the absence of height or weight, making ratios and comparisons meaningful.</a:t>
            </a:r>
          </a:p>
          <a:p>
            <a:pPr algn="l"/>
            <a:r>
              <a:rPr lang="en-US" b="1" i="0" dirty="0">
                <a:solidFill>
                  <a:srgbClr val="374151"/>
                </a:solidFill>
                <a:effectLst/>
                <a:latin typeface="Söhne"/>
              </a:rPr>
              <a:t>2. Age: </a:t>
            </a:r>
            <a:r>
              <a:rPr lang="en-US" b="0" i="0" dirty="0">
                <a:solidFill>
                  <a:srgbClr val="374151"/>
                </a:solidFill>
                <a:effectLst/>
                <a:latin typeface="Söhne"/>
              </a:rPr>
              <a:t>Age, when measured in years, is ratio data because it includes a true zero point (birth). A person who is 30 years old is twice as old as a person who is 15 years old.</a:t>
            </a:r>
          </a:p>
          <a:p>
            <a:pPr algn="l"/>
            <a:r>
              <a:rPr lang="en-US" b="1" i="0" dirty="0">
                <a:solidFill>
                  <a:srgbClr val="374151"/>
                </a:solidFill>
                <a:effectLst/>
                <a:latin typeface="Söhne"/>
              </a:rPr>
              <a:t>3. Income: </a:t>
            </a:r>
            <a:r>
              <a:rPr lang="en-US" b="0" i="0" dirty="0">
                <a:solidFill>
                  <a:srgbClr val="374151"/>
                </a:solidFill>
                <a:effectLst/>
                <a:latin typeface="Söhne"/>
              </a:rPr>
              <a:t>Income levels, when measured in currency (e.g., dollars), are ratio data. A person with an income of $0 has no income, and ratios can be calculated to compare incomes between individuals.</a:t>
            </a:r>
          </a:p>
          <a:p>
            <a:endParaRPr lang="en-US" dirty="0"/>
          </a:p>
        </p:txBody>
      </p:sp>
    </p:spTree>
    <p:extLst>
      <p:ext uri="{BB962C8B-B14F-4D97-AF65-F5344CB8AC3E}">
        <p14:creationId xmlns:p14="http://schemas.microsoft.com/office/powerpoint/2010/main" val="1478849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BF831-AFA9-1A79-766F-6B40D3683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6800"/>
          </a:xfrm>
          <a:prstGeom prst="rect">
            <a:avLst/>
          </a:prstGeom>
        </p:spPr>
      </p:pic>
      <p:sp>
        <p:nvSpPr>
          <p:cNvPr id="4" name="TextBox 3">
            <a:extLst>
              <a:ext uri="{FF2B5EF4-FFF2-40B4-BE49-F238E27FC236}">
                <a16:creationId xmlns:a16="http://schemas.microsoft.com/office/drawing/2014/main" id="{B387F0DC-4ED6-41E1-34D6-BE43B0930260}"/>
              </a:ext>
            </a:extLst>
          </p:cNvPr>
          <p:cNvSpPr txBox="1"/>
          <p:nvPr/>
        </p:nvSpPr>
        <p:spPr>
          <a:xfrm>
            <a:off x="342898" y="392596"/>
            <a:ext cx="3662571" cy="400110"/>
          </a:xfrm>
          <a:prstGeom prst="rect">
            <a:avLst/>
          </a:prstGeom>
          <a:noFill/>
        </p:spPr>
        <p:txBody>
          <a:bodyPr wrap="square" rtlCol="0">
            <a:spAutoFit/>
          </a:bodyPr>
          <a:lstStyle/>
          <a:p>
            <a:r>
              <a:rPr lang="en-US" sz="2000" b="1" dirty="0">
                <a:solidFill>
                  <a:srgbClr val="C00000"/>
                </a:solidFill>
              </a:rPr>
              <a:t>Why Diff Levels of Measurement</a:t>
            </a:r>
          </a:p>
        </p:txBody>
      </p:sp>
    </p:spTree>
    <p:extLst>
      <p:ext uri="{BB962C8B-B14F-4D97-AF65-F5344CB8AC3E}">
        <p14:creationId xmlns:p14="http://schemas.microsoft.com/office/powerpoint/2010/main" val="4213091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280F67-478C-C9A3-9DC9-44B88242F1F2}"/>
              </a:ext>
            </a:extLst>
          </p:cNvPr>
          <p:cNvSpPr txBox="1"/>
          <p:nvPr/>
        </p:nvSpPr>
        <p:spPr>
          <a:xfrm>
            <a:off x="800928" y="570707"/>
            <a:ext cx="10917307" cy="2585323"/>
          </a:xfrm>
          <a:prstGeom prst="rect">
            <a:avLst/>
          </a:prstGeom>
          <a:noFill/>
        </p:spPr>
        <p:txBody>
          <a:bodyPr wrap="square">
            <a:spAutoFit/>
          </a:bodyPr>
          <a:lstStyle/>
          <a:p>
            <a:r>
              <a:rPr lang="en-US" sz="1800" b="1" dirty="0">
                <a:solidFill>
                  <a:srgbClr val="C00000"/>
                </a:solidFill>
              </a:rPr>
              <a:t>Why Diff Levels of Measurement</a:t>
            </a:r>
            <a:r>
              <a:rPr lang="en-US" dirty="0"/>
              <a:t>	</a:t>
            </a:r>
          </a:p>
          <a:p>
            <a:endParaRPr lang="en-US" dirty="0"/>
          </a:p>
          <a:p>
            <a:r>
              <a:rPr lang="en-US" dirty="0"/>
              <a:t>	Because It is very important to define types of data , is because the level of measurement for any set of data will directly impact </a:t>
            </a:r>
            <a:r>
              <a:rPr lang="en-US" b="1" dirty="0">
                <a:solidFill>
                  <a:srgbClr val="C00000"/>
                </a:solidFill>
              </a:rPr>
              <a:t>which statistical test we can and cannot use on it</a:t>
            </a:r>
            <a:r>
              <a:rPr lang="en-US" dirty="0"/>
              <a:t>. </a:t>
            </a:r>
          </a:p>
          <a:p>
            <a:r>
              <a:rPr lang="en-US" dirty="0"/>
              <a:t>For example we can only calculate the mean, the average, for certain levels of data as shown in the diagram. So, if you try to run a statistical test on a unsuitable data set , data that is at the wrong level of measurement we will end up with meaningless result. </a:t>
            </a:r>
          </a:p>
          <a:p>
            <a:r>
              <a:rPr lang="en-US" dirty="0"/>
              <a:t>So we need to understand what we are dealing with before we really work with the numbers.</a:t>
            </a:r>
          </a:p>
          <a:p>
            <a:r>
              <a:rPr lang="en-US" dirty="0"/>
              <a:t>The Level of Measurement impacts which statistical test you can use. </a:t>
            </a:r>
          </a:p>
        </p:txBody>
      </p:sp>
    </p:spTree>
    <p:extLst>
      <p:ext uri="{BB962C8B-B14F-4D97-AF65-F5344CB8AC3E}">
        <p14:creationId xmlns:p14="http://schemas.microsoft.com/office/powerpoint/2010/main" val="3284321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D7BE4-0572-0D31-48B4-59F770399E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8986EBE-76B6-8E3D-5991-261EDA540DDA}"/>
              </a:ext>
            </a:extLst>
          </p:cNvPr>
          <p:cNvSpPr txBox="1"/>
          <p:nvPr/>
        </p:nvSpPr>
        <p:spPr>
          <a:xfrm>
            <a:off x="732348" y="576838"/>
            <a:ext cx="10921172" cy="3970318"/>
          </a:xfrm>
          <a:prstGeom prst="rect">
            <a:avLst/>
          </a:prstGeom>
          <a:noFill/>
        </p:spPr>
        <p:txBody>
          <a:bodyPr wrap="square">
            <a:spAutoFit/>
          </a:bodyPr>
          <a:lstStyle/>
          <a:p>
            <a:endParaRPr lang="en-US" dirty="0"/>
          </a:p>
          <a:p>
            <a:r>
              <a:rPr lang="en-US" b="1" dirty="0"/>
              <a:t>What is Feature:</a:t>
            </a:r>
          </a:p>
          <a:p>
            <a:r>
              <a:rPr lang="en-US" b="0" i="0" dirty="0">
                <a:solidFill>
                  <a:srgbClr val="242424"/>
                </a:solidFill>
                <a:effectLst/>
                <a:latin typeface="source-serif-pro"/>
              </a:rPr>
              <a:t>	</a:t>
            </a:r>
            <a:r>
              <a:rPr lang="en-US" dirty="0"/>
              <a:t>A feature is an </a:t>
            </a:r>
            <a:r>
              <a:rPr lang="en-US" b="1" dirty="0"/>
              <a:t>attribute</a:t>
            </a:r>
            <a:r>
              <a:rPr lang="en-US" dirty="0"/>
              <a:t> of a data set that is used in a machine learning process.</a:t>
            </a:r>
          </a:p>
          <a:p>
            <a:r>
              <a:rPr lang="en-US" b="0" i="0" dirty="0">
                <a:solidFill>
                  <a:srgbClr val="242424"/>
                </a:solidFill>
                <a:effectLst/>
                <a:latin typeface="source-serif-pro"/>
              </a:rPr>
              <a:t>In machine learning, features are </a:t>
            </a:r>
            <a:r>
              <a:rPr lang="en-US" b="1" i="0" dirty="0">
                <a:solidFill>
                  <a:srgbClr val="242424"/>
                </a:solidFill>
                <a:effectLst/>
                <a:latin typeface="source-serif-pro"/>
              </a:rPr>
              <a:t>individual independent variables </a:t>
            </a:r>
            <a:r>
              <a:rPr lang="en-US" b="0" i="0" dirty="0">
                <a:solidFill>
                  <a:srgbClr val="242424"/>
                </a:solidFill>
                <a:effectLst/>
                <a:latin typeface="source-serif-pro"/>
              </a:rPr>
              <a:t>that act like a input in our system. Actually, while making the predictions, models use such features to make the predictions. And using the feature engineering process, new features can also be obtained from old features in machine learning.</a:t>
            </a:r>
          </a:p>
          <a:p>
            <a:r>
              <a:rPr lang="en-US" dirty="0">
                <a:solidFill>
                  <a:srgbClr val="242424"/>
                </a:solidFill>
                <a:latin typeface="source-serif-pro"/>
              </a:rPr>
              <a:t>	</a:t>
            </a:r>
            <a:r>
              <a:rPr lang="en-US" dirty="0"/>
              <a:t>The features in a data set are also called </a:t>
            </a:r>
            <a:r>
              <a:rPr lang="en-US" b="1" dirty="0"/>
              <a:t>its dimensions</a:t>
            </a:r>
            <a:r>
              <a:rPr lang="en-US" dirty="0"/>
              <a:t>. Hence, a data set having ‘n’ features is called an </a:t>
            </a:r>
            <a:r>
              <a:rPr lang="en-US" b="1" dirty="0"/>
              <a:t>n-dimensional</a:t>
            </a:r>
            <a:r>
              <a:rPr lang="en-US" dirty="0"/>
              <a:t> data set.</a:t>
            </a:r>
          </a:p>
          <a:p>
            <a:endParaRPr lang="en-US" dirty="0"/>
          </a:p>
          <a:p>
            <a:r>
              <a:rPr lang="en-US" b="1" dirty="0">
                <a:solidFill>
                  <a:srgbClr val="C00000"/>
                </a:solidFill>
              </a:rPr>
              <a:t>Examples</a:t>
            </a:r>
            <a:r>
              <a:rPr lang="en-US" b="1" dirty="0"/>
              <a:t> of features: </a:t>
            </a:r>
          </a:p>
          <a:p>
            <a:r>
              <a:rPr lang="en-US" dirty="0"/>
              <a:t>	In a </a:t>
            </a:r>
            <a:r>
              <a:rPr lang="en-US" b="1" dirty="0"/>
              <a:t>document</a:t>
            </a:r>
            <a:r>
              <a:rPr lang="en-US" dirty="0"/>
              <a:t>, the word count, character count and the number of pages could be the features. Hence, it can be called as 3 dimensional </a:t>
            </a:r>
            <a:r>
              <a:rPr lang="en-US" dirty="0" err="1"/>
              <a:t>d</a:t>
            </a:r>
            <a:r>
              <a:rPr lang="en-US" b="1" dirty="0" err="1"/>
              <a:t>image</a:t>
            </a:r>
            <a:r>
              <a:rPr lang="en-US" dirty="0" err="1"/>
              <a:t>ata</a:t>
            </a:r>
            <a:r>
              <a:rPr lang="en-US" dirty="0"/>
              <a:t> set.</a:t>
            </a:r>
          </a:p>
          <a:p>
            <a:r>
              <a:rPr lang="en-US" dirty="0"/>
              <a:t>	In a </a:t>
            </a:r>
            <a:r>
              <a:rPr lang="en-US" b="1" dirty="0"/>
              <a:t>black and white</a:t>
            </a:r>
            <a:r>
              <a:rPr lang="en-US" dirty="0"/>
              <a:t>, the length, width, number of black pixels and number of white pixels could be its features. Hence, it is known as 4-dimensional data set</a:t>
            </a:r>
          </a:p>
        </p:txBody>
      </p:sp>
    </p:spTree>
    <p:extLst>
      <p:ext uri="{BB962C8B-B14F-4D97-AF65-F5344CB8AC3E}">
        <p14:creationId xmlns:p14="http://schemas.microsoft.com/office/powerpoint/2010/main" val="2182350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0FB28-B9F1-F4B4-FD4D-D8A6A8BC55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E507FD-5369-F945-1737-657E3DCF83CB}"/>
              </a:ext>
            </a:extLst>
          </p:cNvPr>
          <p:cNvSpPr txBox="1"/>
          <p:nvPr/>
        </p:nvSpPr>
        <p:spPr>
          <a:xfrm>
            <a:off x="640080" y="734814"/>
            <a:ext cx="11013440" cy="3139321"/>
          </a:xfrm>
          <a:prstGeom prst="rect">
            <a:avLst/>
          </a:prstGeom>
          <a:noFill/>
        </p:spPr>
        <p:txBody>
          <a:bodyPr wrap="square">
            <a:spAutoFit/>
          </a:bodyPr>
          <a:lstStyle/>
          <a:p>
            <a:r>
              <a:rPr lang="en-US" b="1" dirty="0"/>
              <a:t>FEATURE ENGINEERING:</a:t>
            </a:r>
          </a:p>
          <a:p>
            <a:r>
              <a:rPr lang="en-US" dirty="0"/>
              <a:t>Feature engineering refers to the process of </a:t>
            </a:r>
            <a:r>
              <a:rPr lang="en-US" b="1" dirty="0"/>
              <a:t>translating</a:t>
            </a:r>
            <a:r>
              <a:rPr lang="en-US" dirty="0"/>
              <a:t> a </a:t>
            </a:r>
            <a:r>
              <a:rPr lang="en-US" b="1" dirty="0"/>
              <a:t>data set into features </a:t>
            </a:r>
            <a:r>
              <a:rPr lang="en-US" dirty="0"/>
              <a:t>such that these features are able to </a:t>
            </a:r>
            <a:r>
              <a:rPr lang="en-US" b="1" dirty="0">
                <a:solidFill>
                  <a:srgbClr val="C00000"/>
                </a:solidFill>
              </a:rPr>
              <a:t>represent the data set </a:t>
            </a:r>
            <a:r>
              <a:rPr lang="en-US" b="1" dirty="0"/>
              <a:t>more effectively </a:t>
            </a:r>
            <a:r>
              <a:rPr lang="en-US" dirty="0"/>
              <a:t>and result in a </a:t>
            </a:r>
            <a:r>
              <a:rPr lang="en-US" b="1" dirty="0"/>
              <a:t>better learning performance</a:t>
            </a:r>
            <a:r>
              <a:rPr lang="en-US" dirty="0"/>
              <a:t>. Feature engineering is an important pre-processing step for machine learning. It has two major elements: </a:t>
            </a:r>
          </a:p>
          <a:p>
            <a:pPr marL="800100" lvl="1" indent="-342900">
              <a:buFont typeface="+mj-lt"/>
              <a:buAutoNum type="arabicPeriod"/>
            </a:pPr>
            <a:r>
              <a:rPr lang="en-US" b="1" dirty="0"/>
              <a:t>Feature transformation </a:t>
            </a:r>
          </a:p>
          <a:p>
            <a:pPr marL="800100" lvl="1" indent="-342900">
              <a:buFont typeface="+mj-lt"/>
              <a:buAutoNum type="arabicPeriod"/>
            </a:pPr>
            <a:r>
              <a:rPr lang="en-US" b="1" dirty="0"/>
              <a:t>Feature subset selection</a:t>
            </a:r>
          </a:p>
          <a:p>
            <a:endParaRPr lang="en-US" b="0" i="0" dirty="0">
              <a:solidFill>
                <a:srgbClr val="0D0D0D"/>
              </a:solidFill>
              <a:effectLst/>
              <a:latin typeface="Söhne"/>
            </a:endParaRPr>
          </a:p>
          <a:p>
            <a:r>
              <a:rPr lang="en-US" b="0" i="0" dirty="0">
                <a:solidFill>
                  <a:srgbClr val="0D0D0D"/>
                </a:solidFill>
                <a:effectLst/>
                <a:latin typeface="Söhne"/>
              </a:rPr>
              <a:t>	Feature engineering is the process of </a:t>
            </a:r>
            <a:r>
              <a:rPr lang="en-US" b="1" i="0" dirty="0">
                <a:solidFill>
                  <a:srgbClr val="0D0D0D"/>
                </a:solidFill>
                <a:effectLst/>
                <a:latin typeface="Söhne"/>
              </a:rPr>
              <a:t>creating new features </a:t>
            </a:r>
            <a:r>
              <a:rPr lang="en-US" b="0" i="0" dirty="0">
                <a:solidFill>
                  <a:srgbClr val="0D0D0D"/>
                </a:solidFill>
                <a:effectLst/>
                <a:latin typeface="Söhne"/>
              </a:rPr>
              <a:t>or </a:t>
            </a:r>
            <a:r>
              <a:rPr lang="en-US" b="1" i="0" dirty="0">
                <a:solidFill>
                  <a:srgbClr val="0D0D0D"/>
                </a:solidFill>
                <a:effectLst/>
                <a:latin typeface="Söhne"/>
              </a:rPr>
              <a:t>modifying existing ones </a:t>
            </a:r>
            <a:r>
              <a:rPr lang="en-US" b="0" i="0" dirty="0">
                <a:solidFill>
                  <a:srgbClr val="0D0D0D"/>
                </a:solidFill>
                <a:effectLst/>
                <a:latin typeface="Söhne"/>
              </a:rPr>
              <a:t>from the raw data to improve the performance of machine learning models. It involves </a:t>
            </a:r>
            <a:r>
              <a:rPr lang="en-US" b="1" i="0" dirty="0">
                <a:solidFill>
                  <a:srgbClr val="0D0D0D"/>
                </a:solidFill>
                <a:effectLst/>
                <a:latin typeface="Söhne"/>
              </a:rPr>
              <a:t>selecting</a:t>
            </a:r>
            <a:r>
              <a:rPr lang="en-US" b="0" i="0" dirty="0">
                <a:solidFill>
                  <a:srgbClr val="0D0D0D"/>
                </a:solidFill>
                <a:effectLst/>
                <a:latin typeface="Söhne"/>
              </a:rPr>
              <a:t>, </a:t>
            </a:r>
            <a:r>
              <a:rPr lang="en-US" b="1" i="0" dirty="0">
                <a:solidFill>
                  <a:srgbClr val="0D0D0D"/>
                </a:solidFill>
                <a:effectLst/>
                <a:latin typeface="Söhne"/>
              </a:rPr>
              <a:t>transforming</a:t>
            </a:r>
            <a:r>
              <a:rPr lang="en-US" b="0" i="0" dirty="0">
                <a:solidFill>
                  <a:srgbClr val="0D0D0D"/>
                </a:solidFill>
                <a:effectLst/>
                <a:latin typeface="Söhne"/>
              </a:rPr>
              <a:t>, and </a:t>
            </a:r>
            <a:r>
              <a:rPr lang="en-US" b="1" i="0" dirty="0">
                <a:solidFill>
                  <a:srgbClr val="0D0D0D"/>
                </a:solidFill>
                <a:effectLst/>
                <a:latin typeface="Söhne"/>
              </a:rPr>
              <a:t>creating</a:t>
            </a:r>
            <a:r>
              <a:rPr lang="en-US" b="0" i="0" dirty="0">
                <a:solidFill>
                  <a:srgbClr val="0D0D0D"/>
                </a:solidFill>
                <a:effectLst/>
                <a:latin typeface="Söhne"/>
              </a:rPr>
              <a:t> </a:t>
            </a:r>
            <a:r>
              <a:rPr lang="en-US" b="1" i="0" dirty="0">
                <a:solidFill>
                  <a:srgbClr val="0D0D0D"/>
                </a:solidFill>
                <a:effectLst/>
                <a:latin typeface="Söhne"/>
              </a:rPr>
              <a:t>features</a:t>
            </a:r>
            <a:r>
              <a:rPr lang="en-US" b="0" i="0" dirty="0">
                <a:solidFill>
                  <a:srgbClr val="0D0D0D"/>
                </a:solidFill>
                <a:effectLst/>
                <a:latin typeface="Söhne"/>
              </a:rPr>
              <a:t> that are relevant and informative for the task at hand. Effective feature engineering can lead to better model performance and </a:t>
            </a:r>
            <a:r>
              <a:rPr lang="en-US" b="1" i="0" dirty="0">
                <a:solidFill>
                  <a:srgbClr val="C00000"/>
                </a:solidFill>
                <a:effectLst/>
                <a:latin typeface="Söhne"/>
              </a:rPr>
              <a:t>generalization</a:t>
            </a:r>
            <a:r>
              <a:rPr lang="en-US" b="0" i="0" dirty="0">
                <a:solidFill>
                  <a:srgbClr val="0D0D0D"/>
                </a:solidFill>
                <a:effectLst/>
                <a:latin typeface="Söhne"/>
              </a:rPr>
              <a:t>.</a:t>
            </a:r>
            <a:endParaRPr lang="en-US" b="1" dirty="0"/>
          </a:p>
        </p:txBody>
      </p:sp>
    </p:spTree>
    <p:extLst>
      <p:ext uri="{BB962C8B-B14F-4D97-AF65-F5344CB8AC3E}">
        <p14:creationId xmlns:p14="http://schemas.microsoft.com/office/powerpoint/2010/main" val="10252488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4A217-9CDB-74E4-F9A1-6CBC9BF8DFA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39C8D6C-6F3E-3B65-2F28-13C57F970181}"/>
              </a:ext>
            </a:extLst>
          </p:cNvPr>
          <p:cNvSpPr txBox="1"/>
          <p:nvPr/>
        </p:nvSpPr>
        <p:spPr>
          <a:xfrm>
            <a:off x="495576" y="176897"/>
            <a:ext cx="11023876" cy="6063198"/>
          </a:xfrm>
          <a:prstGeom prst="rect">
            <a:avLst/>
          </a:prstGeom>
          <a:noFill/>
        </p:spPr>
        <p:txBody>
          <a:bodyPr wrap="square">
            <a:spAutoFit/>
          </a:bodyPr>
          <a:lstStyle/>
          <a:p>
            <a:r>
              <a:rPr lang="en-US" sz="2800" b="1" dirty="0"/>
              <a:t>Feature transformation:</a:t>
            </a:r>
          </a:p>
          <a:p>
            <a:r>
              <a:rPr lang="en-US" dirty="0"/>
              <a:t> Feature transformation </a:t>
            </a:r>
            <a:r>
              <a:rPr lang="en-US" b="1" dirty="0"/>
              <a:t>transforms the data </a:t>
            </a:r>
            <a:r>
              <a:rPr lang="en-US" dirty="0"/>
              <a:t>— structured or unstructured, into a </a:t>
            </a:r>
            <a:r>
              <a:rPr lang="en-US" b="1" dirty="0"/>
              <a:t>new set of features </a:t>
            </a:r>
            <a:r>
              <a:rPr lang="en-US" dirty="0"/>
              <a:t>which can represent the underlying problem which machine learning is trying to solve. </a:t>
            </a:r>
          </a:p>
          <a:p>
            <a:r>
              <a:rPr lang="en-US" b="0" i="0" dirty="0">
                <a:solidFill>
                  <a:srgbClr val="0D0D0D"/>
                </a:solidFill>
                <a:effectLst/>
                <a:latin typeface="Söhne"/>
              </a:rPr>
              <a:t>	Feature transformation involves </a:t>
            </a:r>
            <a:r>
              <a:rPr lang="en-US" b="1" i="0" dirty="0">
                <a:solidFill>
                  <a:srgbClr val="0D0D0D"/>
                </a:solidFill>
                <a:effectLst/>
                <a:latin typeface="Söhne"/>
              </a:rPr>
              <a:t>changing</a:t>
            </a:r>
            <a:r>
              <a:rPr lang="en-US" b="0" i="0" dirty="0">
                <a:solidFill>
                  <a:srgbClr val="0D0D0D"/>
                </a:solidFill>
                <a:effectLst/>
                <a:latin typeface="Söhne"/>
              </a:rPr>
              <a:t> </a:t>
            </a:r>
            <a:r>
              <a:rPr lang="en-US" b="1" i="0" dirty="0">
                <a:solidFill>
                  <a:srgbClr val="0D0D0D"/>
                </a:solidFill>
                <a:effectLst/>
                <a:latin typeface="Söhne"/>
              </a:rPr>
              <a:t>the representation </a:t>
            </a:r>
            <a:r>
              <a:rPr lang="en-US" b="0" i="0" dirty="0">
                <a:solidFill>
                  <a:srgbClr val="0D0D0D"/>
                </a:solidFill>
                <a:effectLst/>
                <a:latin typeface="Söhne"/>
              </a:rPr>
              <a:t>of the features in the dataset to make them more suitable for the machine learning algorithm.</a:t>
            </a:r>
          </a:p>
          <a:p>
            <a:r>
              <a:rPr lang="en-US" dirty="0">
                <a:solidFill>
                  <a:srgbClr val="0D0D0D"/>
                </a:solidFill>
                <a:latin typeface="Söhne"/>
              </a:rPr>
              <a:t>	</a:t>
            </a:r>
            <a:r>
              <a:rPr lang="en-US" b="1" dirty="0"/>
              <a:t>Engineering</a:t>
            </a:r>
            <a:r>
              <a:rPr lang="en-US" dirty="0"/>
              <a:t> a good feature space is a crucial prerequisite for the </a:t>
            </a:r>
            <a:r>
              <a:rPr lang="en-US" b="1" dirty="0">
                <a:solidFill>
                  <a:srgbClr val="C00000"/>
                </a:solidFill>
              </a:rPr>
              <a:t>success</a:t>
            </a:r>
            <a:r>
              <a:rPr lang="en-US" dirty="0"/>
              <a:t> of any machine learning model. However, </a:t>
            </a:r>
            <a:r>
              <a:rPr lang="en-US" b="1" dirty="0"/>
              <a:t>often it is not clear which feature is more important</a:t>
            </a:r>
            <a:r>
              <a:rPr lang="en-US" dirty="0"/>
              <a:t>. For that reason, all available attributes of the data set are used as features and the problem of identifying the important features is left to the learning model. This is definitely not a feasible approach, particularly for certain domains e.g. medical image classification, text categorization, etc. In case a model has to be trained to classify a document as spam or non-spam, we can represent a document as a bag of words. Then the feature space will contain all unique words occurring across all documents. This will easily be a feature space of a few hundred thousand features. If we start including bigrams or trigrams along with words, the count of features will run in millions. To deal with this problem, feature transformation comes into play. </a:t>
            </a:r>
            <a:r>
              <a:rPr lang="en-US" b="1" dirty="0"/>
              <a:t>Feature transformation is used as an effective tool for dimensionality reduction </a:t>
            </a:r>
            <a:r>
              <a:rPr lang="en-US" dirty="0"/>
              <a:t>and hence </a:t>
            </a:r>
            <a:r>
              <a:rPr lang="en-US" b="1" dirty="0"/>
              <a:t>for</a:t>
            </a:r>
            <a:r>
              <a:rPr lang="en-US" dirty="0"/>
              <a:t> </a:t>
            </a:r>
            <a:r>
              <a:rPr lang="en-US" b="1" dirty="0"/>
              <a:t>boosting</a:t>
            </a:r>
            <a:r>
              <a:rPr lang="en-US" dirty="0"/>
              <a:t> learning model performance. </a:t>
            </a:r>
            <a:r>
              <a:rPr lang="en-US" b="1" dirty="0">
                <a:solidFill>
                  <a:srgbClr val="C00000"/>
                </a:solidFill>
              </a:rPr>
              <a:t>Broadly, there are two distinct goals of feature transformation: </a:t>
            </a:r>
            <a:endParaRPr lang="en-US" b="1" i="0" dirty="0">
              <a:solidFill>
                <a:srgbClr val="C00000"/>
              </a:solidFill>
              <a:effectLst/>
              <a:latin typeface="Söhne"/>
            </a:endParaRPr>
          </a:p>
          <a:p>
            <a:pPr marL="800100" lvl="1" indent="-342900">
              <a:buAutoNum type="arabicPeriod"/>
            </a:pPr>
            <a:r>
              <a:rPr lang="en-US" dirty="0"/>
              <a:t>Achieving best reconstruction of the original features in the data set</a:t>
            </a:r>
          </a:p>
          <a:p>
            <a:pPr marL="800100" lvl="1" indent="-342900">
              <a:buAutoNum type="arabicPeriod"/>
            </a:pPr>
            <a:r>
              <a:rPr lang="en-US" dirty="0"/>
              <a:t>Achieving highest efficiency in the learning task</a:t>
            </a:r>
          </a:p>
          <a:p>
            <a:endParaRPr lang="en-US" dirty="0"/>
          </a:p>
          <a:p>
            <a:r>
              <a:rPr lang="en-US" dirty="0"/>
              <a:t>There are two variants of feature transformation: </a:t>
            </a:r>
          </a:p>
          <a:p>
            <a:r>
              <a:rPr lang="en-US" dirty="0"/>
              <a:t>1. </a:t>
            </a:r>
            <a:r>
              <a:rPr lang="en-US" b="1" dirty="0"/>
              <a:t>Feature construction </a:t>
            </a:r>
            <a:r>
              <a:rPr lang="en-US" b="1" i="0" dirty="0">
                <a:solidFill>
                  <a:srgbClr val="0D0D0D"/>
                </a:solidFill>
                <a:effectLst/>
                <a:latin typeface="Söhne"/>
              </a:rPr>
              <a:t>(or Generation):</a:t>
            </a:r>
          </a:p>
          <a:p>
            <a:r>
              <a:rPr lang="en-US" dirty="0"/>
              <a:t>2. </a:t>
            </a:r>
            <a:r>
              <a:rPr lang="en-US" b="1" dirty="0"/>
              <a:t>Feature extraction:</a:t>
            </a:r>
          </a:p>
        </p:txBody>
      </p:sp>
    </p:spTree>
    <p:extLst>
      <p:ext uri="{BB962C8B-B14F-4D97-AF65-F5344CB8AC3E}">
        <p14:creationId xmlns:p14="http://schemas.microsoft.com/office/powerpoint/2010/main" val="330774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C01415-BB7B-B536-82D2-0D1F7A5F2492}"/>
              </a:ext>
            </a:extLst>
          </p:cNvPr>
          <p:cNvSpPr txBox="1"/>
          <p:nvPr/>
        </p:nvSpPr>
        <p:spPr>
          <a:xfrm>
            <a:off x="596348" y="316476"/>
            <a:ext cx="10883347" cy="6093976"/>
          </a:xfrm>
          <a:prstGeom prst="rect">
            <a:avLst/>
          </a:prstGeom>
          <a:noFill/>
        </p:spPr>
        <p:txBody>
          <a:bodyPr wrap="square">
            <a:spAutoFit/>
          </a:bodyPr>
          <a:lstStyle/>
          <a:p>
            <a:r>
              <a:rPr lang="en-US" sz="2400" b="1" dirty="0"/>
              <a:t>Abstraction: (Training the model):</a:t>
            </a:r>
          </a:p>
          <a:p>
            <a:endParaRPr lang="en-US" sz="2400" b="1" dirty="0"/>
          </a:p>
          <a:p>
            <a:pPr marL="285750" indent="-285750">
              <a:buFont typeface="Arial" panose="020B0604020202020204" pitchFamily="34" charset="0"/>
              <a:buChar char="•"/>
            </a:pPr>
            <a:r>
              <a:rPr lang="en-US" dirty="0"/>
              <a:t>During the machine learning process, knowledge is fed in the form of input data. </a:t>
            </a:r>
          </a:p>
          <a:p>
            <a:pPr marL="285750" indent="-285750">
              <a:buFont typeface="Arial" panose="020B0604020202020204" pitchFamily="34" charset="0"/>
              <a:buChar char="•"/>
            </a:pPr>
            <a:r>
              <a:rPr lang="en-US" b="0" i="0" dirty="0">
                <a:solidFill>
                  <a:srgbClr val="1F1F1F"/>
                </a:solidFill>
                <a:effectLst/>
                <a:latin typeface="Google Sans"/>
              </a:rPr>
              <a:t>This is where the magic happens! The chosen machine learning algorithm analyzes the </a:t>
            </a:r>
            <a:r>
              <a:rPr lang="en-US" b="1" i="0" dirty="0">
                <a:solidFill>
                  <a:srgbClr val="1F1F1F"/>
                </a:solidFill>
                <a:effectLst/>
                <a:latin typeface="Google Sans"/>
              </a:rPr>
              <a:t>processed</a:t>
            </a:r>
            <a:r>
              <a:rPr lang="en-US" b="0" i="0" dirty="0">
                <a:solidFill>
                  <a:srgbClr val="1F1F1F"/>
                </a:solidFill>
                <a:effectLst/>
                <a:latin typeface="Google Sans"/>
              </a:rPr>
              <a:t> data, searching for patterns, relationships, and underlying structures.</a:t>
            </a:r>
          </a:p>
          <a:p>
            <a:pPr marL="285750" indent="-285750" algn="l">
              <a:buFont typeface="Arial" panose="020B0604020202020204" pitchFamily="34" charset="0"/>
              <a:buChar char="•"/>
            </a:pPr>
            <a:r>
              <a:rPr lang="en-US" b="0" i="0" dirty="0">
                <a:solidFill>
                  <a:srgbClr val="1F1F1F"/>
                </a:solidFill>
                <a:effectLst/>
                <a:latin typeface="Google Sans"/>
              </a:rPr>
              <a:t>The algorithm creates an </a:t>
            </a:r>
            <a:r>
              <a:rPr lang="en-US" b="1" i="0" dirty="0">
                <a:solidFill>
                  <a:srgbClr val="1F1F1F"/>
                </a:solidFill>
                <a:effectLst/>
                <a:latin typeface="Google Sans"/>
              </a:rPr>
              <a:t>internal representation of the data</a:t>
            </a:r>
            <a:r>
              <a:rPr lang="en-US" b="0" i="0" dirty="0">
                <a:solidFill>
                  <a:srgbClr val="1F1F1F"/>
                </a:solidFill>
                <a:effectLst/>
                <a:latin typeface="Google Sans"/>
              </a:rPr>
              <a:t>, capturing the essential information it needs for prediction. This abstraction can be mathematical equations, rules, decision trees, or even complex neural networks.</a:t>
            </a:r>
          </a:p>
          <a:p>
            <a:pPr marL="285750" indent="-285750" algn="l">
              <a:buFont typeface="Arial" panose="020B0604020202020204" pitchFamily="34" charset="0"/>
              <a:buChar char="•"/>
            </a:pPr>
            <a:r>
              <a:rPr lang="en-US" b="0" i="0" dirty="0">
                <a:solidFill>
                  <a:srgbClr val="1F1F1F"/>
                </a:solidFill>
                <a:effectLst/>
                <a:latin typeface="Google Sans"/>
              </a:rPr>
              <a:t>Think of it like </a:t>
            </a:r>
            <a:r>
              <a:rPr lang="en-US" b="1" i="0" dirty="0">
                <a:solidFill>
                  <a:srgbClr val="1F1F1F"/>
                </a:solidFill>
                <a:effectLst/>
                <a:latin typeface="Google Sans"/>
              </a:rPr>
              <a:t>summarizing a book </a:t>
            </a:r>
            <a:r>
              <a:rPr lang="en-US" b="0" i="0" dirty="0">
                <a:solidFill>
                  <a:srgbClr val="1F1F1F"/>
                </a:solidFill>
                <a:effectLst/>
                <a:latin typeface="Google Sans"/>
              </a:rPr>
              <a:t>into key themes and plot points; the abstraction captures the </a:t>
            </a:r>
            <a:r>
              <a:rPr lang="en-US" b="1" i="0" dirty="0">
                <a:solidFill>
                  <a:srgbClr val="1F1F1F"/>
                </a:solidFill>
                <a:effectLst/>
                <a:latin typeface="Google Sans"/>
              </a:rPr>
              <a:t>essence</a:t>
            </a:r>
            <a:r>
              <a:rPr lang="en-US" b="0" i="0" dirty="0">
                <a:solidFill>
                  <a:srgbClr val="1F1F1F"/>
                </a:solidFill>
                <a:effectLst/>
                <a:latin typeface="Google Sans"/>
              </a:rPr>
              <a:t> or </a:t>
            </a:r>
            <a:r>
              <a:rPr lang="en-US" b="1" i="0" dirty="0">
                <a:solidFill>
                  <a:srgbClr val="1F1F1F"/>
                </a:solidFill>
                <a:effectLst/>
                <a:latin typeface="Google Sans"/>
              </a:rPr>
              <a:t>core</a:t>
            </a:r>
            <a:r>
              <a:rPr lang="en-US" b="0" i="0" dirty="0">
                <a:solidFill>
                  <a:srgbClr val="1F1F1F"/>
                </a:solidFill>
                <a:effectLst/>
                <a:latin typeface="Google Sans"/>
              </a:rPr>
              <a:t> of the information without needing all the details.</a:t>
            </a:r>
          </a:p>
          <a:p>
            <a:r>
              <a:rPr lang="en-US" dirty="0"/>
              <a:t>	</a:t>
            </a:r>
          </a:p>
          <a:p>
            <a:r>
              <a:rPr lang="en-US" dirty="0"/>
              <a:t>	The choice of the model used to solve a specific learning problem </a:t>
            </a:r>
            <a:r>
              <a:rPr lang="en-US" b="1" dirty="0"/>
              <a:t>is a human task</a:t>
            </a:r>
            <a:r>
              <a:rPr lang="en-US" dirty="0"/>
              <a:t>. The decision related to the choice of model is taken based on multiple aspects, some of which are listed below:</a:t>
            </a:r>
          </a:p>
          <a:p>
            <a:pPr marL="342900" indent="-342900">
              <a:buAutoNum type="arabicPeriod"/>
            </a:pPr>
            <a:r>
              <a:rPr lang="en-US" b="1" dirty="0"/>
              <a:t>The type of problem to be solved: </a:t>
            </a:r>
            <a:r>
              <a:rPr lang="en-US" dirty="0"/>
              <a:t>Whether the problem is related to prediction  or forecast , analysis of trend, understanding the different segments or groups of objects, etc. </a:t>
            </a:r>
          </a:p>
          <a:p>
            <a:pPr marL="342900" indent="-342900">
              <a:buAutoNum type="arabicPeriod"/>
            </a:pPr>
            <a:endParaRPr lang="en-US" dirty="0"/>
          </a:p>
          <a:p>
            <a:pPr marL="342900" indent="-342900">
              <a:buFontTx/>
              <a:buAutoNum type="arabicPeriod"/>
            </a:pPr>
            <a:r>
              <a:rPr lang="en-US" b="1" dirty="0"/>
              <a:t>Nature of the input data: </a:t>
            </a:r>
            <a:r>
              <a:rPr lang="en-US" dirty="0"/>
              <a:t>How exhaustive the input data is, whether the data has no values for many fields, the </a:t>
            </a:r>
            <a:r>
              <a:rPr lang="en-US" b="1" dirty="0"/>
              <a:t>data types </a:t>
            </a:r>
            <a:r>
              <a:rPr lang="en-US" dirty="0"/>
              <a:t>etc. </a:t>
            </a:r>
          </a:p>
          <a:p>
            <a:pPr marL="342900" indent="-342900">
              <a:buFontTx/>
              <a:buAutoNum type="arabicPeriod"/>
            </a:pPr>
            <a:endParaRPr lang="en-US" dirty="0"/>
          </a:p>
          <a:p>
            <a:pPr marL="342900" indent="-342900">
              <a:buFontTx/>
              <a:buAutoNum type="arabicPeriod"/>
            </a:pPr>
            <a:r>
              <a:rPr lang="en-US" b="1" dirty="0"/>
              <a:t>Domain of the problem: </a:t>
            </a:r>
            <a:r>
              <a:rPr lang="en-US" dirty="0"/>
              <a:t>If the problem is in a business critical domain with a high rate of data input and need for immediate inference, e.g. fraud detection problem in banking domain.</a:t>
            </a:r>
          </a:p>
        </p:txBody>
      </p:sp>
    </p:spTree>
    <p:extLst>
      <p:ext uri="{BB962C8B-B14F-4D97-AF65-F5344CB8AC3E}">
        <p14:creationId xmlns:p14="http://schemas.microsoft.com/office/powerpoint/2010/main" val="68745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957DE-2191-92C6-D0AB-F2BD8CD38B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597D5D0-E2D7-54F6-DD4D-1C50C6FF5CF1}"/>
              </a:ext>
            </a:extLst>
          </p:cNvPr>
          <p:cNvSpPr txBox="1"/>
          <p:nvPr/>
        </p:nvSpPr>
        <p:spPr>
          <a:xfrm>
            <a:off x="424899" y="117693"/>
            <a:ext cx="10428632" cy="6740307"/>
          </a:xfrm>
          <a:prstGeom prst="rect">
            <a:avLst/>
          </a:prstGeom>
          <a:noFill/>
        </p:spPr>
        <p:txBody>
          <a:bodyPr wrap="square">
            <a:spAutoFit/>
          </a:bodyPr>
          <a:lstStyle/>
          <a:p>
            <a:pPr marL="342900" indent="-342900">
              <a:buAutoNum type="arabicPeriod"/>
            </a:pPr>
            <a:r>
              <a:rPr lang="en-US" b="1" dirty="0"/>
              <a:t>Feature construction </a:t>
            </a:r>
            <a:r>
              <a:rPr lang="en-US" b="1" i="0" dirty="0">
                <a:solidFill>
                  <a:srgbClr val="0D0D0D"/>
                </a:solidFill>
                <a:effectLst/>
                <a:latin typeface="Söhne"/>
              </a:rPr>
              <a:t>(or Generation):</a:t>
            </a:r>
          </a:p>
          <a:p>
            <a:r>
              <a:rPr lang="en-US" b="0" i="0" dirty="0">
                <a:solidFill>
                  <a:srgbClr val="0D0D0D"/>
                </a:solidFill>
                <a:effectLst/>
                <a:latin typeface="Söhne"/>
              </a:rPr>
              <a:t>	Feature construction involves </a:t>
            </a:r>
            <a:r>
              <a:rPr lang="en-US" b="1" i="0" dirty="0">
                <a:solidFill>
                  <a:srgbClr val="0D0D0D"/>
                </a:solidFill>
                <a:effectLst/>
                <a:latin typeface="Söhne"/>
              </a:rPr>
              <a:t>creating new features by </a:t>
            </a:r>
            <a:r>
              <a:rPr lang="en-US" b="1" i="0" dirty="0">
                <a:solidFill>
                  <a:srgbClr val="C00000"/>
                </a:solidFill>
                <a:effectLst/>
                <a:latin typeface="Söhne"/>
              </a:rPr>
              <a:t>combining or transforming </a:t>
            </a:r>
            <a:r>
              <a:rPr lang="en-US" b="1" i="0" dirty="0">
                <a:solidFill>
                  <a:srgbClr val="0D0D0D"/>
                </a:solidFill>
                <a:effectLst/>
                <a:latin typeface="Söhne"/>
              </a:rPr>
              <a:t>the existing features</a:t>
            </a:r>
            <a:r>
              <a:rPr lang="en-US" b="0" i="0" dirty="0">
                <a:solidFill>
                  <a:srgbClr val="0D0D0D"/>
                </a:solidFill>
                <a:effectLst/>
                <a:latin typeface="Söhne"/>
              </a:rPr>
              <a:t> in the dataset. This </a:t>
            </a:r>
            <a:r>
              <a:rPr lang="en-US" dirty="0"/>
              <a:t>process discovers missing information about the relationships between features and increases the feature space by creating additional features. Hence, if there are ‘n’ features or dimensions in a data set, after feature construction ‘m’ more features or dimensions may get added. So at the end, the data set will become ‘</a:t>
            </a:r>
            <a:r>
              <a:rPr lang="en-US" b="1" dirty="0">
                <a:solidFill>
                  <a:srgbClr val="C00000"/>
                </a:solidFill>
              </a:rPr>
              <a:t>n + m</a:t>
            </a:r>
            <a:r>
              <a:rPr lang="en-US" dirty="0"/>
              <a:t>’ dimensional. </a:t>
            </a:r>
          </a:p>
          <a:p>
            <a:r>
              <a:rPr lang="en-US" dirty="0"/>
              <a:t>	Feature construction involves transforming a given set of input features to generate a new set of </a:t>
            </a:r>
            <a:r>
              <a:rPr lang="en-US" b="1" dirty="0"/>
              <a:t>more powerful features</a:t>
            </a:r>
            <a:r>
              <a:rPr lang="en-US" dirty="0"/>
              <a:t>. To understand more clearly, let’s take the example of a </a:t>
            </a:r>
            <a:r>
              <a:rPr lang="en-US" b="1" dirty="0">
                <a:solidFill>
                  <a:srgbClr val="C00000"/>
                </a:solidFill>
              </a:rPr>
              <a:t>real estate data set having details of all apartments sold in a specific region</a:t>
            </a:r>
            <a:r>
              <a:rPr lang="en-US" dirty="0"/>
              <a:t>. The data set has three features — </a:t>
            </a:r>
            <a:r>
              <a:rPr lang="en-US" b="1" dirty="0"/>
              <a:t>apartment length, apartment breadth, and price of the apartment</a:t>
            </a:r>
            <a:r>
              <a:rPr lang="en-US" dirty="0"/>
              <a:t>. If it is used as an input to a regression problem, such data can be training data for the regression model. So given the training data, the model should be able to predict the price of an apartment whose price is not known or which has just come up for sale. However, instead of using length and breadth of the apartment as a predictor, it is much convenient and makes more sense to use the </a:t>
            </a:r>
            <a:r>
              <a:rPr lang="en-US" b="1" dirty="0">
                <a:solidFill>
                  <a:srgbClr val="C00000"/>
                </a:solidFill>
              </a:rPr>
              <a:t>area of the apartment</a:t>
            </a:r>
            <a:r>
              <a:rPr lang="en-US" dirty="0"/>
              <a:t>, which is not an existing feature of the data set. Hence, such a feature, namely apartment area, can be added to the data set. In other words, we transform </a:t>
            </a:r>
            <a:r>
              <a:rPr lang="en-US" b="1" dirty="0"/>
              <a:t>the three-dimensional data set </a:t>
            </a:r>
            <a:r>
              <a:rPr lang="en-US" dirty="0"/>
              <a:t>to a </a:t>
            </a:r>
            <a:r>
              <a:rPr lang="en-US" b="1" dirty="0"/>
              <a:t>four-dimensional data set</a:t>
            </a:r>
            <a:r>
              <a:rPr lang="en-US" dirty="0"/>
              <a:t>, with the newly ‘discovered’ feature apartment area being added to the original data set. </a:t>
            </a:r>
          </a:p>
          <a:p>
            <a:endParaRPr lang="en-US" b="1" dirty="0"/>
          </a:p>
          <a:p>
            <a:r>
              <a:rPr lang="en-US" b="1" dirty="0"/>
              <a:t>2. Feature extraction:</a:t>
            </a:r>
          </a:p>
          <a:p>
            <a:pPr algn="l"/>
            <a:r>
              <a:rPr lang="en-US" b="0" i="0" dirty="0">
                <a:solidFill>
                  <a:srgbClr val="0D0D0D"/>
                </a:solidFill>
                <a:effectLst/>
                <a:latin typeface="Söhne"/>
              </a:rPr>
              <a:t>	Feature extraction involves </a:t>
            </a:r>
            <a:r>
              <a:rPr lang="en-US" b="1" i="0" dirty="0">
                <a:solidFill>
                  <a:srgbClr val="0D0D0D"/>
                </a:solidFill>
                <a:effectLst/>
                <a:latin typeface="Söhne"/>
              </a:rPr>
              <a:t>reducing the dimensionality </a:t>
            </a:r>
            <a:r>
              <a:rPr lang="en-US" b="0" i="0" dirty="0">
                <a:solidFill>
                  <a:srgbClr val="0D0D0D"/>
                </a:solidFill>
                <a:effectLst/>
                <a:latin typeface="Söhne"/>
              </a:rPr>
              <a:t>of the data </a:t>
            </a:r>
            <a:r>
              <a:rPr lang="en-US" b="1" i="0" dirty="0">
                <a:solidFill>
                  <a:srgbClr val="C00000"/>
                </a:solidFill>
                <a:effectLst/>
                <a:latin typeface="Söhne"/>
              </a:rPr>
              <a:t>by selecting or extracting a subset of relevant features </a:t>
            </a:r>
            <a:r>
              <a:rPr lang="en-US" b="0" i="0" dirty="0">
                <a:solidFill>
                  <a:srgbClr val="0D0D0D"/>
                </a:solidFill>
                <a:effectLst/>
                <a:latin typeface="Söhne"/>
              </a:rPr>
              <a:t>from the original feature set. This process aims to retain as much relevant information as possible </a:t>
            </a:r>
            <a:r>
              <a:rPr lang="en-US" b="1" i="0" dirty="0">
                <a:solidFill>
                  <a:srgbClr val="C00000"/>
                </a:solidFill>
                <a:effectLst/>
                <a:latin typeface="Söhne"/>
              </a:rPr>
              <a:t>while discarding redundant or irrelevant features.</a:t>
            </a:r>
          </a:p>
          <a:p>
            <a:r>
              <a:rPr lang="en-US" b="0" i="0" dirty="0">
                <a:solidFill>
                  <a:srgbClr val="0D0D0D"/>
                </a:solidFill>
                <a:effectLst/>
                <a:latin typeface="Söhne"/>
              </a:rPr>
              <a:t>Unlike feature construction, which creates entirely new features, feature extraction aims to capture the essence of the original features in a more compact or meaningful representation.</a:t>
            </a:r>
          </a:p>
        </p:txBody>
      </p:sp>
    </p:spTree>
    <p:extLst>
      <p:ext uri="{BB962C8B-B14F-4D97-AF65-F5344CB8AC3E}">
        <p14:creationId xmlns:p14="http://schemas.microsoft.com/office/powerpoint/2010/main" val="4008739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16F90-7B29-948B-ED35-9C9A785C2B8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9DE301-F8F6-E4D9-0411-860065A79724}"/>
              </a:ext>
            </a:extLst>
          </p:cNvPr>
          <p:cNvSpPr txBox="1"/>
          <p:nvPr/>
        </p:nvSpPr>
        <p:spPr>
          <a:xfrm>
            <a:off x="385142" y="381864"/>
            <a:ext cx="11392728" cy="3570208"/>
          </a:xfrm>
          <a:prstGeom prst="rect">
            <a:avLst/>
          </a:prstGeom>
          <a:noFill/>
        </p:spPr>
        <p:txBody>
          <a:bodyPr wrap="square">
            <a:spAutoFit/>
          </a:bodyPr>
          <a:lstStyle/>
          <a:p>
            <a:r>
              <a:rPr lang="en-US" sz="2800" b="1" dirty="0"/>
              <a:t>Feature subset selection: (or simply feature selection) </a:t>
            </a:r>
          </a:p>
          <a:p>
            <a:r>
              <a:rPr lang="en-US" dirty="0"/>
              <a:t>	In Feature subset selection </a:t>
            </a:r>
            <a:r>
              <a:rPr lang="en-US" b="1" dirty="0">
                <a:solidFill>
                  <a:srgbClr val="C00000"/>
                </a:solidFill>
              </a:rPr>
              <a:t>no new feature is generated</a:t>
            </a:r>
            <a:r>
              <a:rPr lang="en-US" dirty="0"/>
              <a:t>. </a:t>
            </a:r>
            <a:r>
              <a:rPr lang="en-US" b="0" i="0" dirty="0">
                <a:solidFill>
                  <a:srgbClr val="0D0D0D"/>
                </a:solidFill>
                <a:effectLst/>
                <a:latin typeface="Söhne"/>
              </a:rPr>
              <a:t>Feature subset selection is a technique in feature engineering that involves choosing a subset of most relevant features from the original set of features in a dataset. The goal is to improve the </a:t>
            </a:r>
            <a:r>
              <a:rPr lang="en-US" b="1" i="0" dirty="0">
                <a:solidFill>
                  <a:srgbClr val="C00000"/>
                </a:solidFill>
                <a:effectLst/>
                <a:latin typeface="Söhne"/>
              </a:rPr>
              <a:t>model's performance </a:t>
            </a:r>
            <a:r>
              <a:rPr lang="en-US" b="1" i="0" dirty="0">
                <a:solidFill>
                  <a:srgbClr val="0D0D0D"/>
                </a:solidFill>
                <a:effectLst/>
                <a:latin typeface="Söhne"/>
              </a:rPr>
              <a:t>by reducing the dimensionality </a:t>
            </a:r>
            <a:r>
              <a:rPr lang="en-US" b="0" i="0" dirty="0">
                <a:solidFill>
                  <a:srgbClr val="0D0D0D"/>
                </a:solidFill>
                <a:effectLst/>
                <a:latin typeface="Söhne"/>
              </a:rPr>
              <a:t>of the data and eliminating irrelevant or redundant features. This process can lead to more efficient and interpretable models, as well as potentially faster training times.</a:t>
            </a:r>
          </a:p>
          <a:p>
            <a:endParaRPr lang="en-US" dirty="0">
              <a:solidFill>
                <a:srgbClr val="0D0D0D"/>
              </a:solidFill>
              <a:latin typeface="Söhne"/>
            </a:endParaRPr>
          </a:p>
          <a:p>
            <a:r>
              <a:rPr lang="en-US" b="0" i="0" dirty="0">
                <a:solidFill>
                  <a:srgbClr val="0D0D0D"/>
                </a:solidFill>
                <a:effectLst/>
                <a:latin typeface="Söhne"/>
              </a:rPr>
              <a:t>	Certainly! Feature selection is a </a:t>
            </a:r>
            <a:r>
              <a:rPr lang="en-US" b="1" i="0" dirty="0">
                <a:solidFill>
                  <a:srgbClr val="0D0D0D"/>
                </a:solidFill>
                <a:effectLst/>
                <a:latin typeface="Söhne"/>
              </a:rPr>
              <a:t>critical process </a:t>
            </a:r>
            <a:r>
              <a:rPr lang="en-US" b="0" i="0" dirty="0">
                <a:solidFill>
                  <a:srgbClr val="0D0D0D"/>
                </a:solidFill>
                <a:effectLst/>
                <a:latin typeface="Söhne"/>
              </a:rPr>
              <a:t>in machine learning aimed at identifying the most relevant subset of features from the original set of features in a dataset. Initially, we have a set of features </a:t>
            </a:r>
            <a:r>
              <a:rPr lang="en-US" b="0" i="1" dirty="0">
                <a:solidFill>
                  <a:srgbClr val="0D0D0D"/>
                </a:solidFill>
                <a:effectLst/>
                <a:latin typeface="KaTeX_Math"/>
              </a:rPr>
              <a:t>F</a:t>
            </a:r>
            <a:r>
              <a:rPr lang="en-US" b="0" i="0" dirty="0">
                <a:solidFill>
                  <a:srgbClr val="0D0D0D"/>
                </a:solidFill>
                <a:effectLst/>
                <a:latin typeface="KaTeX_Main"/>
              </a:rPr>
              <a:t>={</a:t>
            </a:r>
            <a:r>
              <a:rPr lang="en-US" b="0" i="1" dirty="0">
                <a:solidFill>
                  <a:srgbClr val="0D0D0D"/>
                </a:solidFill>
                <a:effectLst/>
                <a:latin typeface="KaTeX_Math"/>
              </a:rPr>
              <a:t>F</a:t>
            </a:r>
            <a:r>
              <a:rPr lang="en-US" b="0" i="0" dirty="0">
                <a:solidFill>
                  <a:srgbClr val="0D0D0D"/>
                </a:solidFill>
                <a:effectLst/>
                <a:latin typeface="KaTeX_Main"/>
              </a:rPr>
              <a:t>1​,</a:t>
            </a:r>
            <a:r>
              <a:rPr lang="en-US" b="0" i="1" dirty="0">
                <a:solidFill>
                  <a:srgbClr val="0D0D0D"/>
                </a:solidFill>
                <a:effectLst/>
                <a:latin typeface="KaTeX_Math"/>
              </a:rPr>
              <a:t>F</a:t>
            </a:r>
            <a:r>
              <a:rPr lang="en-US" b="0" i="0" dirty="0">
                <a:solidFill>
                  <a:srgbClr val="0D0D0D"/>
                </a:solidFill>
                <a:effectLst/>
                <a:latin typeface="KaTeX_Main"/>
              </a:rPr>
              <a:t>2​,...,</a:t>
            </a:r>
            <a:r>
              <a:rPr lang="en-US" b="0" i="1" dirty="0" err="1">
                <a:solidFill>
                  <a:srgbClr val="0D0D0D"/>
                </a:solidFill>
                <a:effectLst/>
                <a:latin typeface="KaTeX_Math"/>
              </a:rPr>
              <a:t>Fn</a:t>
            </a:r>
            <a:r>
              <a:rPr lang="en-US" b="0" i="0" dirty="0">
                <a:solidFill>
                  <a:srgbClr val="0D0D0D"/>
                </a:solidFill>
                <a:effectLst/>
                <a:latin typeface="KaTeX_Main"/>
              </a:rPr>
              <a:t>​}</a:t>
            </a:r>
            <a:r>
              <a:rPr lang="en-US" b="0" i="0" dirty="0">
                <a:solidFill>
                  <a:srgbClr val="0D0D0D"/>
                </a:solidFill>
                <a:effectLst/>
                <a:latin typeface="Söhne"/>
              </a:rPr>
              <a:t>, representing various attributes of the data. The goal is to derive a subset </a:t>
            </a:r>
            <a:r>
              <a:rPr lang="en-US" b="0" i="1" dirty="0">
                <a:solidFill>
                  <a:srgbClr val="0D0D0D"/>
                </a:solidFill>
                <a:effectLst/>
                <a:latin typeface="KaTeX_Math"/>
              </a:rPr>
              <a:t>F</a:t>
            </a:r>
            <a:r>
              <a:rPr lang="en-US" b="0" i="0" dirty="0">
                <a:solidFill>
                  <a:srgbClr val="0D0D0D"/>
                </a:solidFill>
                <a:effectLst/>
                <a:latin typeface="KaTeX_Main"/>
              </a:rPr>
              <a:t>′={</a:t>
            </a:r>
            <a:r>
              <a:rPr lang="en-US" b="0" i="1" dirty="0">
                <a:solidFill>
                  <a:srgbClr val="0D0D0D"/>
                </a:solidFill>
                <a:effectLst/>
                <a:latin typeface="KaTeX_Math"/>
              </a:rPr>
              <a:t>Fj</a:t>
            </a:r>
            <a:r>
              <a:rPr lang="en-US" b="0" i="0" dirty="0">
                <a:solidFill>
                  <a:srgbClr val="0D0D0D"/>
                </a:solidFill>
                <a:effectLst/>
                <a:latin typeface="KaTeX_Main"/>
              </a:rPr>
              <a:t>​,</a:t>
            </a:r>
            <a:r>
              <a:rPr lang="en-US" b="0" i="1" dirty="0" err="1">
                <a:solidFill>
                  <a:srgbClr val="0D0D0D"/>
                </a:solidFill>
                <a:effectLst/>
                <a:latin typeface="KaTeX_Math"/>
              </a:rPr>
              <a:t>Fo</a:t>
            </a:r>
            <a:r>
              <a:rPr lang="en-US" b="0" i="0" dirty="0">
                <a:solidFill>
                  <a:srgbClr val="0D0D0D"/>
                </a:solidFill>
                <a:effectLst/>
                <a:latin typeface="KaTeX_Main"/>
              </a:rPr>
              <a:t>​,...,</a:t>
            </a:r>
            <a:r>
              <a:rPr lang="en-US" b="0" i="1" dirty="0">
                <a:solidFill>
                  <a:srgbClr val="0D0D0D"/>
                </a:solidFill>
                <a:effectLst/>
                <a:latin typeface="KaTeX_Math"/>
              </a:rPr>
              <a:t>Fm</a:t>
            </a:r>
            <a:r>
              <a:rPr lang="en-US" b="0" i="0" dirty="0">
                <a:solidFill>
                  <a:srgbClr val="0D0D0D"/>
                </a:solidFill>
                <a:effectLst/>
                <a:latin typeface="KaTeX_Main"/>
              </a:rPr>
              <a:t>​}  </a:t>
            </a:r>
            <a:r>
              <a:rPr lang="en-US" b="0" i="0" dirty="0">
                <a:solidFill>
                  <a:srgbClr val="0D0D0D"/>
                </a:solidFill>
                <a:effectLst/>
                <a:latin typeface="Söhne"/>
              </a:rPr>
              <a:t>from </a:t>
            </a:r>
            <a:r>
              <a:rPr lang="en-US" b="0" i="1" dirty="0">
                <a:solidFill>
                  <a:srgbClr val="0D0D0D"/>
                </a:solidFill>
                <a:effectLst/>
                <a:latin typeface="KaTeX_Math"/>
              </a:rPr>
              <a:t>F</a:t>
            </a:r>
            <a:r>
              <a:rPr lang="en-US" b="0" i="0" dirty="0">
                <a:solidFill>
                  <a:srgbClr val="0D0D0D"/>
                </a:solidFill>
                <a:effectLst/>
                <a:latin typeface="Söhne"/>
              </a:rPr>
              <a:t>, where </a:t>
            </a:r>
            <a:r>
              <a:rPr lang="en-US" b="0" i="1" dirty="0">
                <a:solidFill>
                  <a:srgbClr val="0D0D0D"/>
                </a:solidFill>
                <a:effectLst/>
                <a:latin typeface="KaTeX_Math"/>
              </a:rPr>
              <a:t>m</a:t>
            </a:r>
            <a:r>
              <a:rPr lang="en-US" b="0" i="0" dirty="0">
                <a:solidFill>
                  <a:srgbClr val="0D0D0D"/>
                </a:solidFill>
                <a:effectLst/>
                <a:latin typeface="KaTeX_Main"/>
              </a:rPr>
              <a:t>&lt;</a:t>
            </a:r>
            <a:r>
              <a:rPr lang="en-US" b="0" i="1" dirty="0">
                <a:solidFill>
                  <a:srgbClr val="0D0D0D"/>
                </a:solidFill>
                <a:effectLst/>
                <a:latin typeface="KaTeX_Math"/>
              </a:rPr>
              <a:t>n</a:t>
            </a:r>
            <a:r>
              <a:rPr lang="en-US" b="0" i="0" dirty="0">
                <a:solidFill>
                  <a:srgbClr val="0D0D0D"/>
                </a:solidFill>
                <a:effectLst/>
                <a:latin typeface="Söhne"/>
              </a:rPr>
              <a:t> and </a:t>
            </a:r>
            <a:r>
              <a:rPr lang="en-US" b="0" i="1" dirty="0">
                <a:solidFill>
                  <a:srgbClr val="0D0D0D"/>
                </a:solidFill>
                <a:effectLst/>
                <a:latin typeface="KaTeX_Math"/>
              </a:rPr>
              <a:t>Fj</a:t>
            </a:r>
            <a:r>
              <a:rPr lang="en-US" b="0" i="0" dirty="0">
                <a:solidFill>
                  <a:srgbClr val="0D0D0D"/>
                </a:solidFill>
                <a:effectLst/>
                <a:latin typeface="KaTeX_Main"/>
              </a:rPr>
              <a:t>​,</a:t>
            </a:r>
            <a:r>
              <a:rPr lang="en-US" b="0" i="1" dirty="0" err="1">
                <a:solidFill>
                  <a:srgbClr val="0D0D0D"/>
                </a:solidFill>
                <a:effectLst/>
                <a:latin typeface="KaTeX_Math"/>
              </a:rPr>
              <a:t>Fo</a:t>
            </a:r>
            <a:r>
              <a:rPr lang="en-US" b="0" i="0" dirty="0">
                <a:solidFill>
                  <a:srgbClr val="0D0D0D"/>
                </a:solidFill>
                <a:effectLst/>
                <a:latin typeface="KaTeX_Main"/>
              </a:rPr>
              <a:t>​,...,</a:t>
            </a:r>
            <a:r>
              <a:rPr lang="en-US" b="0" i="1" dirty="0">
                <a:solidFill>
                  <a:srgbClr val="0D0D0D"/>
                </a:solidFill>
                <a:effectLst/>
                <a:latin typeface="KaTeX_Math"/>
              </a:rPr>
              <a:t>Fm</a:t>
            </a:r>
            <a:r>
              <a:rPr lang="en-US" b="0" i="0" dirty="0">
                <a:solidFill>
                  <a:srgbClr val="0D0D0D"/>
                </a:solidFill>
                <a:effectLst/>
                <a:latin typeface="KaTeX_Main"/>
              </a:rPr>
              <a:t>​</a:t>
            </a:r>
            <a:r>
              <a:rPr lang="en-US" b="0" i="0" dirty="0">
                <a:solidFill>
                  <a:srgbClr val="0D0D0D"/>
                </a:solidFill>
                <a:effectLst/>
                <a:latin typeface="Söhne"/>
              </a:rPr>
              <a:t> are the selected features. Among these selected features, </a:t>
            </a:r>
            <a:r>
              <a:rPr lang="en-US" b="0" i="1" dirty="0" err="1">
                <a:solidFill>
                  <a:srgbClr val="0D0D0D"/>
                </a:solidFill>
                <a:effectLst/>
                <a:latin typeface="KaTeX_Math"/>
              </a:rPr>
              <a:t>Fy</a:t>
            </a:r>
            <a:r>
              <a:rPr lang="en-US" b="0" i="0" dirty="0">
                <a:solidFill>
                  <a:srgbClr val="0D0D0D"/>
                </a:solidFill>
                <a:effectLst/>
                <a:latin typeface="KaTeX_Main"/>
              </a:rPr>
              <a:t>​</a:t>
            </a:r>
            <a:r>
              <a:rPr lang="en-US" b="0" i="0" dirty="0">
                <a:solidFill>
                  <a:srgbClr val="0D0D0D"/>
                </a:solidFill>
                <a:effectLst/>
                <a:latin typeface="Söhne"/>
              </a:rPr>
              <a:t> represents the subset deemed most meaningful and relevant for the machine learning task at hand. </a:t>
            </a:r>
            <a:endParaRPr lang="en-US" dirty="0"/>
          </a:p>
        </p:txBody>
      </p:sp>
      <p:pic>
        <p:nvPicPr>
          <p:cNvPr id="1028" name="Picture 4" descr="Feature Selection in Machine Learning: Variable Ranking and Feature Subset  Selection Methods | by Mehul Ved | Medium">
            <a:extLst>
              <a:ext uri="{FF2B5EF4-FFF2-40B4-BE49-F238E27FC236}">
                <a16:creationId xmlns:a16="http://schemas.microsoft.com/office/drawing/2014/main" id="{AE39F121-F6F6-D9EB-8A24-3BE7D127E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539" y="4333461"/>
            <a:ext cx="9066903" cy="114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81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9C35-7D87-8960-5B62-20B3BC7F25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9944AB0-EE0E-FEF7-33E7-7CA2BEBC8C9C}"/>
              </a:ext>
            </a:extLst>
          </p:cNvPr>
          <p:cNvSpPr txBox="1"/>
          <p:nvPr/>
        </p:nvSpPr>
        <p:spPr>
          <a:xfrm>
            <a:off x="663436" y="612410"/>
            <a:ext cx="10925589" cy="1938992"/>
          </a:xfrm>
          <a:prstGeom prst="rect">
            <a:avLst/>
          </a:prstGeom>
          <a:noFill/>
        </p:spPr>
        <p:txBody>
          <a:bodyPr wrap="square">
            <a:spAutoFit/>
          </a:bodyPr>
          <a:lstStyle/>
          <a:p>
            <a:r>
              <a:rPr lang="en-US" sz="2400" b="1" dirty="0"/>
              <a:t>Feature Extraction Algorithms: </a:t>
            </a:r>
          </a:p>
          <a:p>
            <a:endParaRPr lang="en-US" sz="2400" b="1" dirty="0"/>
          </a:p>
          <a:p>
            <a:r>
              <a:rPr lang="en-US" b="1" dirty="0"/>
              <a:t>The most popular Feature extraction algorithms in Machine Learning are:</a:t>
            </a:r>
            <a:r>
              <a:rPr lang="en-US" dirty="0"/>
              <a:t> </a:t>
            </a:r>
          </a:p>
          <a:p>
            <a:pPr marL="342900" indent="-342900">
              <a:buAutoNum type="arabicPeriod"/>
            </a:pPr>
            <a:r>
              <a:rPr lang="en-US" dirty="0"/>
              <a:t>Principal Component Analysis </a:t>
            </a:r>
          </a:p>
          <a:p>
            <a:pPr marL="342900" indent="-342900">
              <a:buAutoNum type="arabicPeriod"/>
            </a:pPr>
            <a:r>
              <a:rPr lang="en-US" dirty="0"/>
              <a:t>Singular value decomposition </a:t>
            </a:r>
          </a:p>
          <a:p>
            <a:pPr marL="342900" indent="-342900">
              <a:buAutoNum type="arabicPeriod"/>
            </a:pPr>
            <a:r>
              <a:rPr lang="en-US" dirty="0"/>
              <a:t>Linear Discriminant Analysis</a:t>
            </a:r>
          </a:p>
        </p:txBody>
      </p:sp>
    </p:spTree>
    <p:extLst>
      <p:ext uri="{BB962C8B-B14F-4D97-AF65-F5344CB8AC3E}">
        <p14:creationId xmlns:p14="http://schemas.microsoft.com/office/powerpoint/2010/main" val="2987647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4D232-6CD9-5DA9-61DE-322D20BB15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69EEC78-2297-E626-5FB1-5EFBB6BC0851}"/>
              </a:ext>
            </a:extLst>
          </p:cNvPr>
          <p:cNvSpPr txBox="1"/>
          <p:nvPr/>
        </p:nvSpPr>
        <p:spPr>
          <a:xfrm>
            <a:off x="375201" y="451439"/>
            <a:ext cx="11352973" cy="4893647"/>
          </a:xfrm>
          <a:prstGeom prst="rect">
            <a:avLst/>
          </a:prstGeom>
          <a:noFill/>
        </p:spPr>
        <p:txBody>
          <a:bodyPr wrap="square">
            <a:spAutoFit/>
          </a:bodyPr>
          <a:lstStyle/>
          <a:p>
            <a:r>
              <a:rPr lang="en-US" sz="2400" b="1" dirty="0"/>
              <a:t>Introduction to Bayesian Learning:</a:t>
            </a:r>
          </a:p>
          <a:p>
            <a:pPr algn="just"/>
            <a:r>
              <a:rPr lang="en-US" b="0" i="0" dirty="0">
                <a:solidFill>
                  <a:srgbClr val="333333"/>
                </a:solidFill>
                <a:effectLst/>
                <a:latin typeface="inter-regular"/>
              </a:rPr>
              <a:t>	Bayes theorem is given by an English statistician, philosopher, and Presbyterian minister named </a:t>
            </a:r>
            <a:r>
              <a:rPr lang="en-US" b="1" i="0" dirty="0">
                <a:solidFill>
                  <a:srgbClr val="C00000"/>
                </a:solidFill>
                <a:effectLst/>
                <a:latin typeface="inter-bold"/>
              </a:rPr>
              <a:t>Mr. Thomas Bayes</a:t>
            </a:r>
            <a:r>
              <a:rPr lang="en-US" b="0" i="0" dirty="0">
                <a:solidFill>
                  <a:srgbClr val="333333"/>
                </a:solidFill>
                <a:effectLst/>
                <a:latin typeface="inter-regular"/>
              </a:rPr>
              <a:t> in 17</a:t>
            </a:r>
            <a:r>
              <a:rPr lang="en-US" b="0" i="0" baseline="30000" dirty="0">
                <a:solidFill>
                  <a:srgbClr val="333333"/>
                </a:solidFill>
                <a:effectLst/>
                <a:latin typeface="inter-regular"/>
              </a:rPr>
              <a:t>th</a:t>
            </a:r>
            <a:r>
              <a:rPr lang="en-US" b="0" i="0" dirty="0">
                <a:solidFill>
                  <a:srgbClr val="333333"/>
                </a:solidFill>
                <a:effectLst/>
                <a:latin typeface="inter-regular"/>
              </a:rPr>
              <a:t> century. Bayes theorem is also known with some other name such as</a:t>
            </a:r>
            <a:r>
              <a:rPr lang="en-US" b="0" i="0" dirty="0">
                <a:solidFill>
                  <a:srgbClr val="C00000"/>
                </a:solidFill>
                <a:effectLst/>
                <a:latin typeface="inter-regular"/>
              </a:rPr>
              <a:t> </a:t>
            </a:r>
            <a:r>
              <a:rPr lang="en-US" b="1" i="0" dirty="0">
                <a:solidFill>
                  <a:srgbClr val="C00000"/>
                </a:solidFill>
                <a:effectLst/>
                <a:latin typeface="inter-bold"/>
              </a:rPr>
              <a:t>Bayes rule or Bayes Law. </a:t>
            </a:r>
          </a:p>
          <a:p>
            <a:pPr algn="just"/>
            <a:r>
              <a:rPr lang="en-US" b="1" dirty="0">
                <a:solidFill>
                  <a:srgbClr val="333333"/>
                </a:solidFill>
                <a:latin typeface="inter-bold"/>
              </a:rPr>
              <a:t>	</a:t>
            </a:r>
            <a:r>
              <a:rPr lang="en-US" b="1" i="1" dirty="0">
                <a:solidFill>
                  <a:srgbClr val="333333"/>
                </a:solidFill>
                <a:effectLst/>
                <a:latin typeface="inter-bold"/>
              </a:rPr>
              <a:t>Bayes theorem </a:t>
            </a:r>
            <a:r>
              <a:rPr lang="en-US" b="1" i="1" dirty="0">
                <a:solidFill>
                  <a:srgbClr val="C00000"/>
                </a:solidFill>
                <a:effectLst/>
                <a:latin typeface="inter-bold"/>
              </a:rPr>
              <a:t>helps to determine the probability of an event </a:t>
            </a:r>
            <a:r>
              <a:rPr lang="en-US" b="1" i="1" dirty="0">
                <a:solidFill>
                  <a:srgbClr val="333333"/>
                </a:solidFill>
                <a:effectLst/>
                <a:latin typeface="inter-bold"/>
              </a:rPr>
              <a:t>with random knowledge</a:t>
            </a:r>
            <a:r>
              <a:rPr lang="en-US" b="0" i="0" dirty="0">
                <a:solidFill>
                  <a:srgbClr val="333333"/>
                </a:solidFill>
                <a:effectLst/>
                <a:latin typeface="inter-regular"/>
              </a:rPr>
              <a:t>. It is used to </a:t>
            </a:r>
            <a:r>
              <a:rPr lang="en-US" b="1" i="0" dirty="0">
                <a:solidFill>
                  <a:srgbClr val="C00000"/>
                </a:solidFill>
                <a:effectLst/>
                <a:latin typeface="inter-regular"/>
              </a:rPr>
              <a:t>calculate the probability of occurring one event while other one already occurred.</a:t>
            </a:r>
            <a:r>
              <a:rPr lang="en-US" b="0" i="0" dirty="0">
                <a:solidFill>
                  <a:srgbClr val="333333"/>
                </a:solidFill>
                <a:effectLst/>
                <a:latin typeface="inter-regular"/>
              </a:rPr>
              <a:t> It is a best method to relate the condition probability and marginal probability.</a:t>
            </a:r>
          </a:p>
          <a:p>
            <a:pPr algn="just"/>
            <a:r>
              <a:rPr lang="en-US" b="0" i="0" dirty="0">
                <a:solidFill>
                  <a:srgbClr val="333333"/>
                </a:solidFill>
                <a:effectLst/>
                <a:latin typeface="inter-regular"/>
              </a:rPr>
              <a:t>In simple words, we can say that Bayes theorem </a:t>
            </a:r>
            <a:r>
              <a:rPr lang="en-US" b="1" i="0" dirty="0">
                <a:solidFill>
                  <a:srgbClr val="333333"/>
                </a:solidFill>
                <a:effectLst/>
                <a:latin typeface="inter-regular"/>
              </a:rPr>
              <a:t>helps to contribute more accurate results</a:t>
            </a:r>
            <a:r>
              <a:rPr lang="en-US" b="0" i="0" dirty="0">
                <a:solidFill>
                  <a:srgbClr val="333333"/>
                </a:solidFill>
                <a:effectLst/>
                <a:latin typeface="inter-regular"/>
              </a:rPr>
              <a:t>.</a:t>
            </a:r>
          </a:p>
          <a:p>
            <a:endParaRPr lang="en-US" b="0" i="0" dirty="0">
              <a:solidFill>
                <a:srgbClr val="333333"/>
              </a:solidFill>
              <a:effectLst/>
              <a:latin typeface="inter-regular"/>
            </a:endParaRPr>
          </a:p>
          <a:p>
            <a:endParaRPr lang="en-US" b="0" i="0" dirty="0">
              <a:solidFill>
                <a:srgbClr val="333333"/>
              </a:solidFill>
              <a:effectLst/>
              <a:latin typeface="inter-regular"/>
            </a:endParaRPr>
          </a:p>
          <a:p>
            <a:r>
              <a:rPr lang="en-US" b="1" i="0" dirty="0">
                <a:solidFill>
                  <a:srgbClr val="1F1F1F"/>
                </a:solidFill>
                <a:effectLst/>
                <a:latin typeface="Google Sans"/>
              </a:rPr>
              <a:t>Bayesian Learning: </a:t>
            </a:r>
            <a:r>
              <a:rPr lang="en-US" b="1" i="0" dirty="0">
                <a:solidFill>
                  <a:srgbClr val="C00000"/>
                </a:solidFill>
                <a:effectLst/>
                <a:latin typeface="Google Sans"/>
              </a:rPr>
              <a:t>A Probabilistic Approach to Machine Learning</a:t>
            </a:r>
            <a:endParaRPr lang="en-US" b="1" dirty="0"/>
          </a:p>
          <a:p>
            <a:r>
              <a:rPr lang="en-US" b="1" i="0" dirty="0">
                <a:solidFill>
                  <a:srgbClr val="1F1F1F"/>
                </a:solidFill>
                <a:effectLst/>
                <a:latin typeface="Google Sans"/>
              </a:rPr>
              <a:t>	Bayesian learning</a:t>
            </a:r>
            <a:r>
              <a:rPr lang="en-US" b="0" i="0" dirty="0">
                <a:solidFill>
                  <a:srgbClr val="1F1F1F"/>
                </a:solidFill>
                <a:effectLst/>
                <a:latin typeface="Google Sans"/>
              </a:rPr>
              <a:t> is a powerful statistical approach that utilizes </a:t>
            </a:r>
            <a:r>
              <a:rPr lang="en-US" b="1" i="0" dirty="0">
                <a:solidFill>
                  <a:srgbClr val="1F1F1F"/>
                </a:solidFill>
                <a:effectLst/>
                <a:latin typeface="Google Sans"/>
              </a:rPr>
              <a:t>probability</a:t>
            </a:r>
            <a:r>
              <a:rPr lang="en-US" b="0" i="0" dirty="0">
                <a:solidFill>
                  <a:srgbClr val="1F1F1F"/>
                </a:solidFill>
                <a:effectLst/>
                <a:latin typeface="Google Sans"/>
              </a:rPr>
              <a:t> to create and update models based on data. Unlike traditional machine learning algorithms that </a:t>
            </a:r>
            <a:r>
              <a:rPr lang="en-US" b="1" i="0" dirty="0">
                <a:solidFill>
                  <a:srgbClr val="1F1F1F"/>
                </a:solidFill>
                <a:effectLst/>
                <a:latin typeface="Google Sans"/>
              </a:rPr>
              <a:t>focus on minimizing error</a:t>
            </a:r>
            <a:r>
              <a:rPr lang="en-US" b="0" i="0" dirty="0">
                <a:solidFill>
                  <a:srgbClr val="1F1F1F"/>
                </a:solidFill>
                <a:effectLst/>
                <a:latin typeface="Google Sans"/>
              </a:rPr>
              <a:t>, Bayesian learning works by estimating </a:t>
            </a:r>
            <a:r>
              <a:rPr lang="en-US" b="1" i="0" dirty="0">
                <a:solidFill>
                  <a:srgbClr val="C00000"/>
                </a:solidFill>
                <a:effectLst/>
                <a:latin typeface="Google Sans"/>
              </a:rPr>
              <a:t>the posterior probability </a:t>
            </a:r>
            <a:r>
              <a:rPr lang="en-US" b="0" i="0" dirty="0">
                <a:solidFill>
                  <a:srgbClr val="1F1F1F"/>
                </a:solidFill>
                <a:effectLst/>
                <a:latin typeface="Google Sans"/>
              </a:rPr>
              <a:t>of a model being correct given the observed data.</a:t>
            </a:r>
            <a:endParaRPr lang="en-US" dirty="0"/>
          </a:p>
          <a:p>
            <a:endParaRPr lang="en-US" b="1" dirty="0"/>
          </a:p>
          <a:p>
            <a:r>
              <a:rPr lang="en-US" b="0" i="0" dirty="0">
                <a:solidFill>
                  <a:srgbClr val="0D0D0D"/>
                </a:solidFill>
                <a:effectLst/>
                <a:latin typeface="Söhne"/>
              </a:rPr>
              <a:t>In the context of Bayesian learning, "</a:t>
            </a:r>
            <a:r>
              <a:rPr lang="en-US" b="1" i="0" dirty="0">
                <a:solidFill>
                  <a:srgbClr val="0D0D0D"/>
                </a:solidFill>
                <a:effectLst/>
                <a:latin typeface="Söhne"/>
              </a:rPr>
              <a:t>observed data</a:t>
            </a:r>
            <a:r>
              <a:rPr lang="en-US" b="0" i="0" dirty="0">
                <a:solidFill>
                  <a:srgbClr val="0D0D0D"/>
                </a:solidFill>
                <a:effectLst/>
                <a:latin typeface="Söhne"/>
              </a:rPr>
              <a:t>" refers to the </a:t>
            </a:r>
            <a:r>
              <a:rPr lang="en-US" b="1" i="0" dirty="0">
                <a:solidFill>
                  <a:srgbClr val="0D0D0D"/>
                </a:solidFill>
                <a:effectLst/>
                <a:latin typeface="Söhne"/>
              </a:rPr>
              <a:t>data that is available for analysis and model training</a:t>
            </a:r>
            <a:r>
              <a:rPr lang="en-US" b="0" i="0" dirty="0">
                <a:solidFill>
                  <a:srgbClr val="0D0D0D"/>
                </a:solidFill>
                <a:effectLst/>
                <a:latin typeface="Söhne"/>
              </a:rPr>
              <a:t>. It consists of the input features and corresponding labels or outcomes that are used to build and update the model.</a:t>
            </a:r>
            <a:endParaRPr lang="en-US" b="1" dirty="0"/>
          </a:p>
          <a:p>
            <a:endParaRPr lang="en-US" b="1" dirty="0"/>
          </a:p>
        </p:txBody>
      </p:sp>
    </p:spTree>
    <p:extLst>
      <p:ext uri="{BB962C8B-B14F-4D97-AF65-F5344CB8AC3E}">
        <p14:creationId xmlns:p14="http://schemas.microsoft.com/office/powerpoint/2010/main" val="3954856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BEFBA-A1CC-DA9D-925A-73D2A2BFD56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5BF3D5-0664-CF3B-EF04-070671CAD1A1}"/>
              </a:ext>
            </a:extLst>
          </p:cNvPr>
          <p:cNvSpPr txBox="1"/>
          <p:nvPr/>
        </p:nvSpPr>
        <p:spPr>
          <a:xfrm>
            <a:off x="673376" y="408087"/>
            <a:ext cx="10965346" cy="5693866"/>
          </a:xfrm>
          <a:prstGeom prst="rect">
            <a:avLst/>
          </a:prstGeom>
          <a:noFill/>
        </p:spPr>
        <p:txBody>
          <a:bodyPr wrap="square">
            <a:spAutoFit/>
          </a:bodyPr>
          <a:lstStyle/>
          <a:p>
            <a:pPr algn="l"/>
            <a:r>
              <a:rPr lang="en-US" sz="2000" b="1" dirty="0">
                <a:solidFill>
                  <a:srgbClr val="1F1F1F"/>
                </a:solidFill>
                <a:latin typeface="Google Sans"/>
              </a:rPr>
              <a:t>K</a:t>
            </a:r>
            <a:r>
              <a:rPr lang="en-US" sz="2000" b="1" i="0" dirty="0">
                <a:solidFill>
                  <a:srgbClr val="1F1F1F"/>
                </a:solidFill>
                <a:effectLst/>
                <a:latin typeface="Google Sans"/>
              </a:rPr>
              <a:t>ey concepts:</a:t>
            </a:r>
          </a:p>
          <a:p>
            <a:pPr algn="l"/>
            <a:endParaRPr lang="en-US" sz="2000" b="1" i="0" dirty="0">
              <a:solidFill>
                <a:srgbClr val="1F1F1F"/>
              </a:solidFill>
              <a:effectLst/>
              <a:latin typeface="Google Sans"/>
            </a:endParaRPr>
          </a:p>
          <a:p>
            <a:pPr marL="342900" indent="-342900" algn="l">
              <a:buAutoNum type="arabicPeriod"/>
            </a:pPr>
            <a:r>
              <a:rPr lang="en-US" b="1" i="0" dirty="0">
                <a:solidFill>
                  <a:srgbClr val="1F1F1F"/>
                </a:solidFill>
                <a:effectLst/>
                <a:latin typeface="Google Sans"/>
              </a:rPr>
              <a:t>Probabilistic Framework:</a:t>
            </a:r>
            <a:r>
              <a:rPr lang="en-US" b="0" i="0" dirty="0">
                <a:solidFill>
                  <a:srgbClr val="1F1F1F"/>
                </a:solidFill>
                <a:effectLst/>
                <a:latin typeface="Google Sans"/>
              </a:rPr>
              <a:t> Everything in Bayesian learning is </a:t>
            </a:r>
            <a:r>
              <a:rPr lang="en-US" b="1" i="0" dirty="0">
                <a:solidFill>
                  <a:srgbClr val="C00000"/>
                </a:solidFill>
                <a:effectLst/>
                <a:latin typeface="Google Sans"/>
              </a:rPr>
              <a:t>expressed in terms of probabilities</a:t>
            </a:r>
            <a:r>
              <a:rPr lang="en-US" b="0" i="0" dirty="0">
                <a:solidFill>
                  <a:srgbClr val="1F1F1F"/>
                </a:solidFill>
                <a:effectLst/>
                <a:latin typeface="Google Sans"/>
              </a:rPr>
              <a:t>. This allows for uncertainty quantification and flexible model updates as new data arrives.</a:t>
            </a:r>
          </a:p>
          <a:p>
            <a:pPr algn="l"/>
            <a:endParaRPr lang="en-US" b="0" i="0" dirty="0">
              <a:solidFill>
                <a:srgbClr val="1F1F1F"/>
              </a:solidFill>
              <a:effectLst/>
              <a:latin typeface="Google Sans"/>
            </a:endParaRPr>
          </a:p>
          <a:p>
            <a:pPr algn="l"/>
            <a:r>
              <a:rPr lang="en-US" b="1" i="0" dirty="0">
                <a:solidFill>
                  <a:srgbClr val="1F1F1F"/>
                </a:solidFill>
                <a:effectLst/>
                <a:latin typeface="Google Sans"/>
              </a:rPr>
              <a:t>2. Prior Probability:</a:t>
            </a:r>
          </a:p>
          <a:p>
            <a:pPr algn="l"/>
            <a:r>
              <a:rPr lang="en-US" b="1" dirty="0">
                <a:solidFill>
                  <a:srgbClr val="1F1F1F"/>
                </a:solidFill>
                <a:latin typeface="Google Sans"/>
              </a:rPr>
              <a:t>	</a:t>
            </a:r>
            <a:r>
              <a:rPr lang="en-US" b="0" i="0" dirty="0">
                <a:solidFill>
                  <a:srgbClr val="1F1F1F"/>
                </a:solidFill>
                <a:effectLst/>
                <a:latin typeface="Google Sans"/>
              </a:rPr>
              <a:t> Before seeing any data, you express your initial belief about the model parameters using a </a:t>
            </a:r>
            <a:r>
              <a:rPr lang="en-US" b="1" i="0" dirty="0">
                <a:solidFill>
                  <a:srgbClr val="1F1F1F"/>
                </a:solidFill>
                <a:effectLst/>
                <a:latin typeface="Google Sans"/>
              </a:rPr>
              <a:t>prior distribution</a:t>
            </a:r>
            <a:r>
              <a:rPr lang="en-US" b="0" i="0" dirty="0">
                <a:solidFill>
                  <a:srgbClr val="1F1F1F"/>
                </a:solidFill>
                <a:effectLst/>
                <a:latin typeface="Google Sans"/>
              </a:rPr>
              <a:t>. This prior reflects your existing knowledge or assumptions about the problem.</a:t>
            </a:r>
          </a:p>
          <a:p>
            <a:pPr algn="l"/>
            <a:endParaRPr lang="en-US" b="0" i="0" dirty="0">
              <a:solidFill>
                <a:srgbClr val="1F1F1F"/>
              </a:solidFill>
              <a:effectLst/>
              <a:latin typeface="Google Sans"/>
            </a:endParaRPr>
          </a:p>
          <a:p>
            <a:pPr algn="l"/>
            <a:r>
              <a:rPr lang="en-US" b="1" i="0" dirty="0">
                <a:solidFill>
                  <a:srgbClr val="1F1F1F"/>
                </a:solidFill>
                <a:effectLst/>
                <a:latin typeface="Google Sans"/>
              </a:rPr>
              <a:t>3. Likelihood: (Something Which is likely to occur)</a:t>
            </a:r>
            <a:r>
              <a:rPr lang="en-US" b="0" i="0" dirty="0">
                <a:solidFill>
                  <a:srgbClr val="1F1F1F"/>
                </a:solidFill>
                <a:effectLst/>
                <a:latin typeface="Google Sans"/>
              </a:rPr>
              <a:t> </a:t>
            </a:r>
          </a:p>
          <a:p>
            <a:pPr algn="l"/>
            <a:r>
              <a:rPr lang="en-US" dirty="0">
                <a:solidFill>
                  <a:srgbClr val="1F1F1F"/>
                </a:solidFill>
                <a:latin typeface="Google Sans"/>
              </a:rPr>
              <a:t>	</a:t>
            </a:r>
            <a:r>
              <a:rPr lang="en-US" b="0" i="0" dirty="0">
                <a:solidFill>
                  <a:srgbClr val="1F1F1F"/>
                </a:solidFill>
                <a:effectLst/>
                <a:latin typeface="Google Sans"/>
              </a:rPr>
              <a:t>This represents the probability of observing the data given a specific set of model parameters. It tells you how well the model explains the data.</a:t>
            </a:r>
          </a:p>
          <a:p>
            <a:pPr algn="l"/>
            <a:endParaRPr lang="en-US" b="0" i="0" dirty="0">
              <a:solidFill>
                <a:srgbClr val="1F1F1F"/>
              </a:solidFill>
              <a:effectLst/>
              <a:latin typeface="Google Sans"/>
            </a:endParaRPr>
          </a:p>
          <a:p>
            <a:pPr algn="l"/>
            <a:r>
              <a:rPr lang="en-US" b="1" i="0" dirty="0">
                <a:solidFill>
                  <a:srgbClr val="1F1F1F"/>
                </a:solidFill>
                <a:effectLst/>
                <a:latin typeface="Google Sans"/>
              </a:rPr>
              <a:t>4. Posterior Probability:</a:t>
            </a:r>
            <a:r>
              <a:rPr lang="en-US" b="0" i="0" dirty="0">
                <a:solidFill>
                  <a:srgbClr val="1F1F1F"/>
                </a:solidFill>
                <a:effectLst/>
                <a:latin typeface="Google Sans"/>
              </a:rPr>
              <a:t> </a:t>
            </a:r>
          </a:p>
          <a:p>
            <a:pPr algn="l"/>
            <a:r>
              <a:rPr lang="en-US" dirty="0">
                <a:solidFill>
                  <a:srgbClr val="1F1F1F"/>
                </a:solidFill>
                <a:latin typeface="Google Sans"/>
              </a:rPr>
              <a:t>	</a:t>
            </a:r>
            <a:r>
              <a:rPr lang="en-US" b="0" i="0" dirty="0">
                <a:solidFill>
                  <a:srgbClr val="1F1F1F"/>
                </a:solidFill>
                <a:effectLst/>
                <a:latin typeface="Google Sans"/>
              </a:rPr>
              <a:t>Using Bayes' theorem, you combine the prior and likelihood to calculate the </a:t>
            </a:r>
            <a:r>
              <a:rPr lang="en-US" b="1" i="0" dirty="0">
                <a:solidFill>
                  <a:srgbClr val="1F1F1F"/>
                </a:solidFill>
                <a:effectLst/>
                <a:latin typeface="Google Sans"/>
              </a:rPr>
              <a:t>posterior probability</a:t>
            </a:r>
            <a:r>
              <a:rPr lang="en-US" b="0" i="0" dirty="0">
                <a:solidFill>
                  <a:srgbClr val="1F1F1F"/>
                </a:solidFill>
                <a:effectLst/>
                <a:latin typeface="Google Sans"/>
              </a:rPr>
              <a:t>, which reflects your updated belief about the model parameters after seeing the data.</a:t>
            </a:r>
          </a:p>
          <a:p>
            <a:pPr algn="l"/>
            <a:endParaRPr lang="en-US" b="0" i="0" dirty="0">
              <a:solidFill>
                <a:srgbClr val="1F1F1F"/>
              </a:solidFill>
              <a:effectLst/>
              <a:latin typeface="Google Sans"/>
            </a:endParaRPr>
          </a:p>
          <a:p>
            <a:pPr algn="l"/>
            <a:r>
              <a:rPr lang="en-US" b="1" i="0" dirty="0">
                <a:solidFill>
                  <a:srgbClr val="1F1F1F"/>
                </a:solidFill>
                <a:effectLst/>
                <a:latin typeface="Google Sans"/>
              </a:rPr>
              <a:t>5. Continuous Learning:</a:t>
            </a:r>
            <a:r>
              <a:rPr lang="en-US" b="0" i="0" dirty="0">
                <a:solidFill>
                  <a:srgbClr val="1F1F1F"/>
                </a:solidFill>
                <a:effectLst/>
                <a:latin typeface="Google Sans"/>
              </a:rPr>
              <a:t> </a:t>
            </a:r>
          </a:p>
          <a:p>
            <a:pPr algn="l"/>
            <a:r>
              <a:rPr lang="en-US" dirty="0">
                <a:solidFill>
                  <a:srgbClr val="1F1F1F"/>
                </a:solidFill>
                <a:latin typeface="Google Sans"/>
              </a:rPr>
              <a:t>	</a:t>
            </a:r>
            <a:r>
              <a:rPr lang="en-US" b="0" i="0" dirty="0">
                <a:solidFill>
                  <a:srgbClr val="1F1F1F"/>
                </a:solidFill>
                <a:effectLst/>
                <a:latin typeface="Google Sans"/>
              </a:rPr>
              <a:t>As new data becomes available, the posterior probability is recalculated, effectively updating the model and incorporating the new information.</a:t>
            </a:r>
          </a:p>
        </p:txBody>
      </p:sp>
    </p:spTree>
    <p:extLst>
      <p:ext uri="{BB962C8B-B14F-4D97-AF65-F5344CB8AC3E}">
        <p14:creationId xmlns:p14="http://schemas.microsoft.com/office/powerpoint/2010/main" val="1450730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87E7C-5D78-03C1-2F28-ED7A1A67289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7BE99D-CD64-AD43-B4D7-F7E338C74D16}"/>
              </a:ext>
            </a:extLst>
          </p:cNvPr>
          <p:cNvSpPr txBox="1"/>
          <p:nvPr/>
        </p:nvSpPr>
        <p:spPr>
          <a:xfrm>
            <a:off x="494472" y="1027908"/>
            <a:ext cx="10826198" cy="3785652"/>
          </a:xfrm>
          <a:prstGeom prst="rect">
            <a:avLst/>
          </a:prstGeom>
          <a:noFill/>
        </p:spPr>
        <p:txBody>
          <a:bodyPr wrap="square">
            <a:spAutoFit/>
          </a:bodyPr>
          <a:lstStyle/>
          <a:p>
            <a:pPr algn="l"/>
            <a:r>
              <a:rPr lang="en-US" sz="2000" b="1" i="0" dirty="0">
                <a:solidFill>
                  <a:srgbClr val="1F1F1F"/>
                </a:solidFill>
                <a:effectLst/>
                <a:latin typeface="Google Sans"/>
              </a:rPr>
              <a:t>Example for Bayesian Learning: Spam Filtering</a:t>
            </a:r>
          </a:p>
          <a:p>
            <a:pPr algn="l"/>
            <a:endParaRPr lang="en-US" sz="2000" b="0" i="0" dirty="0">
              <a:solidFill>
                <a:srgbClr val="1F1F1F"/>
              </a:solidFill>
              <a:effectLst/>
              <a:latin typeface="Google Sans"/>
            </a:endParaRPr>
          </a:p>
          <a:p>
            <a:pPr algn="l"/>
            <a:r>
              <a:rPr lang="en-US" sz="2000" b="0" i="0" dirty="0">
                <a:solidFill>
                  <a:srgbClr val="1F1F1F"/>
                </a:solidFill>
                <a:effectLst/>
                <a:latin typeface="Google Sans"/>
              </a:rPr>
              <a:t>	Imagine you're training a </a:t>
            </a:r>
            <a:r>
              <a:rPr lang="en-US" sz="2000" b="1" i="0" dirty="0">
                <a:solidFill>
                  <a:srgbClr val="1F1F1F"/>
                </a:solidFill>
                <a:effectLst/>
                <a:latin typeface="Google Sans"/>
              </a:rPr>
              <a:t>filter</a:t>
            </a:r>
            <a:r>
              <a:rPr lang="en-US" sz="2000" b="0" i="0" dirty="0">
                <a:solidFill>
                  <a:srgbClr val="1F1F1F"/>
                </a:solidFill>
                <a:effectLst/>
                <a:latin typeface="Google Sans"/>
              </a:rPr>
              <a:t> to classify emails as spam or not spam.</a:t>
            </a:r>
          </a:p>
          <a:p>
            <a:pPr algn="l">
              <a:buFont typeface="Arial" panose="020B0604020202020204" pitchFamily="34" charset="0"/>
              <a:buChar char="•"/>
            </a:pPr>
            <a:r>
              <a:rPr lang="en-US" sz="2000" b="1" i="0" dirty="0">
                <a:solidFill>
                  <a:srgbClr val="1F1F1F"/>
                </a:solidFill>
                <a:effectLst/>
                <a:latin typeface="Google Sans"/>
              </a:rPr>
              <a:t>Prior:</a:t>
            </a:r>
            <a:r>
              <a:rPr lang="en-US" sz="2000" b="0" i="0" dirty="0">
                <a:solidFill>
                  <a:srgbClr val="1F1F1F"/>
                </a:solidFill>
                <a:effectLst/>
                <a:latin typeface="Google Sans"/>
              </a:rPr>
              <a:t> You might start with a prior belief that 5% of emails are spam (</a:t>
            </a:r>
            <a:r>
              <a:rPr lang="en-US" sz="2000" b="1" i="0" dirty="0">
                <a:solidFill>
                  <a:srgbClr val="1F1F1F"/>
                </a:solidFill>
                <a:effectLst/>
                <a:latin typeface="Google Sans"/>
              </a:rPr>
              <a:t>prior probability</a:t>
            </a:r>
            <a:r>
              <a:rPr lang="en-US" sz="2000" b="0" i="0" dirty="0">
                <a:solidFill>
                  <a:srgbClr val="1F1F1F"/>
                </a:solidFill>
                <a:effectLst/>
                <a:latin typeface="Google Sans"/>
              </a:rPr>
              <a:t>).</a:t>
            </a:r>
          </a:p>
          <a:p>
            <a:pPr algn="l">
              <a:buFont typeface="Arial" panose="020B0604020202020204" pitchFamily="34" charset="0"/>
              <a:buChar char="•"/>
            </a:pPr>
            <a:r>
              <a:rPr lang="en-US" sz="2000" b="1" i="0" dirty="0">
                <a:solidFill>
                  <a:srgbClr val="1F1F1F"/>
                </a:solidFill>
                <a:effectLst/>
                <a:latin typeface="Google Sans"/>
              </a:rPr>
              <a:t>Likelihood:</a:t>
            </a:r>
            <a:r>
              <a:rPr lang="en-US" sz="2000" b="0" i="0" dirty="0">
                <a:solidFill>
                  <a:srgbClr val="1F1F1F"/>
                </a:solidFill>
                <a:effectLst/>
                <a:latin typeface="Google Sans"/>
              </a:rPr>
              <a:t> If you have features like "words in subject line" and "sender domain," you can calculate the likelihood that an email is spam based on these features.</a:t>
            </a:r>
          </a:p>
          <a:p>
            <a:pPr algn="l">
              <a:buFont typeface="Arial" panose="020B0604020202020204" pitchFamily="34" charset="0"/>
              <a:buChar char="•"/>
            </a:pPr>
            <a:r>
              <a:rPr lang="en-US" sz="2000" b="1" i="0" dirty="0">
                <a:solidFill>
                  <a:srgbClr val="1F1F1F"/>
                </a:solidFill>
                <a:effectLst/>
                <a:latin typeface="Google Sans"/>
              </a:rPr>
              <a:t>Posterior:</a:t>
            </a:r>
            <a:r>
              <a:rPr lang="en-US" sz="2000" b="0" i="0" dirty="0">
                <a:solidFill>
                  <a:srgbClr val="1F1F1F"/>
                </a:solidFill>
                <a:effectLst/>
                <a:latin typeface="Google Sans"/>
              </a:rPr>
              <a:t> Using Bayes' theorem, you update your belief about whether an email is spam based on the actual words in the email and the sender domain.</a:t>
            </a:r>
          </a:p>
          <a:p>
            <a:pPr algn="l">
              <a:buFont typeface="Arial" panose="020B0604020202020204" pitchFamily="34" charset="0"/>
              <a:buChar char="•"/>
            </a:pPr>
            <a:r>
              <a:rPr lang="en-US" sz="2000" b="1" i="0" dirty="0">
                <a:solidFill>
                  <a:srgbClr val="1F1F1F"/>
                </a:solidFill>
                <a:effectLst/>
                <a:latin typeface="Google Sans"/>
              </a:rPr>
              <a:t>Continual Learning:</a:t>
            </a:r>
            <a:r>
              <a:rPr lang="en-US" sz="2000" b="0" i="0" dirty="0">
                <a:solidFill>
                  <a:srgbClr val="1F1F1F"/>
                </a:solidFill>
                <a:effectLst/>
                <a:latin typeface="Google Sans"/>
              </a:rPr>
              <a:t> As you receive more emails with classifications (spam or not spam), you can keep updating your posterior probabilities and priors for better filtering.</a:t>
            </a:r>
          </a:p>
          <a:p>
            <a:endParaRPr lang="en-US" sz="2000" b="0" i="0" dirty="0">
              <a:solidFill>
                <a:srgbClr val="0D0D0D"/>
              </a:solidFill>
              <a:effectLst/>
              <a:latin typeface="Söhne"/>
            </a:endParaRPr>
          </a:p>
          <a:p>
            <a:endParaRPr lang="en-US" sz="2000" dirty="0"/>
          </a:p>
        </p:txBody>
      </p:sp>
    </p:spTree>
    <p:extLst>
      <p:ext uri="{BB962C8B-B14F-4D97-AF65-F5344CB8AC3E}">
        <p14:creationId xmlns:p14="http://schemas.microsoft.com/office/powerpoint/2010/main" val="35424770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7C377E-01F0-AED3-93F4-0C8E928113EC}"/>
              </a:ext>
            </a:extLst>
          </p:cNvPr>
          <p:cNvSpPr txBox="1"/>
          <p:nvPr/>
        </p:nvSpPr>
        <p:spPr>
          <a:xfrm>
            <a:off x="516835" y="407504"/>
            <a:ext cx="11151704" cy="5632311"/>
          </a:xfrm>
          <a:prstGeom prst="rect">
            <a:avLst/>
          </a:prstGeom>
          <a:noFill/>
        </p:spPr>
        <p:txBody>
          <a:bodyPr wrap="square">
            <a:spAutoFit/>
          </a:bodyPr>
          <a:lstStyle/>
          <a:p>
            <a:r>
              <a:rPr lang="en-US" b="1" dirty="0"/>
              <a:t>Features of Bayesian learning :</a:t>
            </a:r>
          </a:p>
          <a:p>
            <a:r>
              <a:rPr lang="en-US" dirty="0"/>
              <a:t>The features of Bayesian learning methods that have made them popular are as follows:</a:t>
            </a:r>
          </a:p>
          <a:p>
            <a:pPr marL="342900" indent="-342900">
              <a:buAutoNum type="arabicPeriod"/>
            </a:pPr>
            <a:r>
              <a:rPr lang="en-US" dirty="0"/>
              <a:t>Prior knowledge of the candidate hypothesis is combined with the observed data for arriving at the final probability of a hypothesis. So, two important components are the prior probability of each candidate hypothesis and the probability distribution over the observed data set for each possible hypothesis. </a:t>
            </a:r>
          </a:p>
          <a:p>
            <a:pPr marL="342900" indent="-342900">
              <a:buAutoNum type="arabicPeriod"/>
            </a:pPr>
            <a:endParaRPr lang="en-US" dirty="0"/>
          </a:p>
          <a:p>
            <a:pPr marL="342900" indent="-342900">
              <a:buAutoNum type="arabicPeriod"/>
            </a:pPr>
            <a:r>
              <a:rPr lang="en-US" dirty="0"/>
              <a:t>The Bayesian approach to learning is more flexible than the other approaches because each observed training pattern can influence the outcome of the hypothesis by increasing or decreasing the estimated probability about the hypothesis, whereas most of the other algorithms tend to eliminate a hypothesis if that is inconsistent with the single training pattern. </a:t>
            </a:r>
          </a:p>
          <a:p>
            <a:pPr marL="342900" indent="-342900">
              <a:buAutoNum type="arabicPeriod"/>
            </a:pPr>
            <a:endParaRPr lang="en-US" dirty="0"/>
          </a:p>
          <a:p>
            <a:pPr marL="342900" indent="-342900">
              <a:buAutoNum type="arabicPeriod"/>
            </a:pPr>
            <a:r>
              <a:rPr lang="en-US" dirty="0"/>
              <a:t>Bayesian methods can perform better than the other methods while validating the hypotheses that make probabilistic predictions. For example, when starting a new software project, on the basis of the demographics of the project, we can predict the probability of encountering challenges during execution of the project. </a:t>
            </a:r>
          </a:p>
          <a:p>
            <a:pPr marL="342900" indent="-342900">
              <a:buAutoNum type="arabicPeriod"/>
            </a:pPr>
            <a:endParaRPr lang="en-US" dirty="0"/>
          </a:p>
          <a:p>
            <a:pPr marL="342900" indent="-342900">
              <a:buAutoNum type="arabicPeriod"/>
            </a:pPr>
            <a:r>
              <a:rPr lang="en-US" dirty="0"/>
              <a:t>Through the easy approach of Bayesian methods, it is possible to classify new instances by combining the predictions of multiple hypotheses, weighted by their respective probabilities. </a:t>
            </a:r>
          </a:p>
          <a:p>
            <a:pPr marL="342900" indent="-342900">
              <a:buAutoNum type="arabicPeriod"/>
            </a:pPr>
            <a:endParaRPr lang="en-US" dirty="0"/>
          </a:p>
          <a:p>
            <a:pPr marL="342900" indent="-342900">
              <a:buAutoNum type="arabicPeriod"/>
            </a:pPr>
            <a:r>
              <a:rPr lang="en-US" dirty="0"/>
              <a:t>In some cases, when Bayesian methods cannot compute the outcome deterministically, they can be used to create a standard for the optimal decision against which the performance of other methods can be measured. </a:t>
            </a:r>
          </a:p>
        </p:txBody>
      </p:sp>
    </p:spTree>
    <p:extLst>
      <p:ext uri="{BB962C8B-B14F-4D97-AF65-F5344CB8AC3E}">
        <p14:creationId xmlns:p14="http://schemas.microsoft.com/office/powerpoint/2010/main" val="1944347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739D74-1531-F4ED-B8EE-00D8A8FF859A}"/>
              </a:ext>
            </a:extLst>
          </p:cNvPr>
          <p:cNvSpPr txBox="1"/>
          <p:nvPr/>
        </p:nvSpPr>
        <p:spPr>
          <a:xfrm>
            <a:off x="499027" y="183082"/>
            <a:ext cx="11193945" cy="5447645"/>
          </a:xfrm>
          <a:prstGeom prst="rect">
            <a:avLst/>
          </a:prstGeom>
          <a:noFill/>
        </p:spPr>
        <p:txBody>
          <a:bodyPr wrap="square">
            <a:spAutoFit/>
          </a:bodyPr>
          <a:lstStyle/>
          <a:p>
            <a:r>
              <a:rPr lang="en-US" sz="2400" b="1" dirty="0"/>
              <a:t>Bayes Theorem: (Conditional Probability)</a:t>
            </a:r>
          </a:p>
          <a:p>
            <a:pPr algn="just"/>
            <a:r>
              <a:rPr lang="en-US" b="0" i="0" dirty="0">
                <a:solidFill>
                  <a:srgbClr val="333333"/>
                </a:solidFill>
                <a:effectLst/>
                <a:latin typeface="inter-regular"/>
              </a:rPr>
              <a:t>	Bayes theorem is one of the most popular machine learning concepts that </a:t>
            </a:r>
            <a:r>
              <a:rPr lang="en-US" b="1" i="0" dirty="0">
                <a:solidFill>
                  <a:srgbClr val="333333"/>
                </a:solidFill>
                <a:effectLst/>
                <a:latin typeface="inter-regular"/>
              </a:rPr>
              <a:t>helps to calculate the probability of occurring one event </a:t>
            </a:r>
            <a:r>
              <a:rPr lang="en-US" b="1" i="0" dirty="0">
                <a:solidFill>
                  <a:srgbClr val="C00000"/>
                </a:solidFill>
                <a:effectLst/>
                <a:latin typeface="inter-regular"/>
              </a:rPr>
              <a:t>with uncertain knowledge </a:t>
            </a:r>
            <a:r>
              <a:rPr lang="en-US" b="1" i="0" dirty="0">
                <a:solidFill>
                  <a:srgbClr val="333333"/>
                </a:solidFill>
                <a:effectLst/>
                <a:latin typeface="inter-regular"/>
              </a:rPr>
              <a:t>while other one has already occurred.</a:t>
            </a:r>
          </a:p>
          <a:p>
            <a:endParaRPr lang="en-US" dirty="0"/>
          </a:p>
          <a:p>
            <a:r>
              <a:rPr lang="en-US" dirty="0"/>
              <a:t>	In ML, Bayes Theorem is used to calculate the probability of a </a:t>
            </a:r>
            <a:r>
              <a:rPr lang="en-US" b="1" dirty="0"/>
              <a:t>Hypothesis (theory)</a:t>
            </a:r>
            <a:r>
              <a:rPr lang="en-US" dirty="0"/>
              <a:t> or an </a:t>
            </a:r>
            <a:r>
              <a:rPr lang="en-US" b="1" dirty="0"/>
              <a:t>event</a:t>
            </a:r>
            <a:r>
              <a:rPr lang="en-US" dirty="0"/>
              <a:t> based on prior knowledge or evidence.</a:t>
            </a:r>
          </a:p>
          <a:p>
            <a:r>
              <a:rPr lang="en-US" dirty="0"/>
              <a:t> </a:t>
            </a:r>
          </a:p>
          <a:p>
            <a:r>
              <a:rPr lang="en-US" b="0" i="0" dirty="0">
                <a:solidFill>
                  <a:srgbClr val="0D0D0D"/>
                </a:solidFill>
                <a:effectLst/>
                <a:latin typeface="Söhne"/>
              </a:rPr>
              <a:t>	Bayes' Theorem is a fundamental concept in probability theory and statistics, and it plays a crucial role in various machine learning algorithms, particularly those based on Bayesian inference. In machine learning, Bayes' Theorem is </a:t>
            </a:r>
            <a:r>
              <a:rPr lang="en-US" b="1" i="0" dirty="0">
                <a:solidFill>
                  <a:srgbClr val="0D0D0D"/>
                </a:solidFill>
                <a:effectLst/>
                <a:latin typeface="Söhne"/>
              </a:rPr>
              <a:t>used to calculate the posterior probability of a hypothesis given observed data. </a:t>
            </a:r>
          </a:p>
          <a:p>
            <a:r>
              <a:rPr lang="en-US" b="0" i="0" dirty="0">
                <a:solidFill>
                  <a:srgbClr val="0D0D0D"/>
                </a:solidFill>
                <a:effectLst/>
                <a:latin typeface="Söhne"/>
              </a:rPr>
              <a:t>	Here "observed data" refers to the dataset or information that is available for analysis. It consists of the input features and corresponding outcomes or labels that are used to make inferences or predictions.</a:t>
            </a:r>
          </a:p>
          <a:p>
            <a:endParaRPr lang="en-US" dirty="0">
              <a:solidFill>
                <a:srgbClr val="0D0D0D"/>
              </a:solidFill>
              <a:latin typeface="Söhne"/>
            </a:endParaRPr>
          </a:p>
          <a:p>
            <a:r>
              <a:rPr lang="en-US" b="1" dirty="0">
                <a:solidFill>
                  <a:srgbClr val="0D0D0D"/>
                </a:solidFill>
                <a:latin typeface="Söhne"/>
              </a:rPr>
              <a:t>Definition:</a:t>
            </a:r>
          </a:p>
          <a:p>
            <a:pPr algn="l"/>
            <a:r>
              <a:rPr lang="en-US" b="0" i="0" dirty="0">
                <a:solidFill>
                  <a:srgbClr val="333333"/>
                </a:solidFill>
                <a:effectLst/>
                <a:latin typeface="inter-regular"/>
              </a:rPr>
              <a:t>	Bayes theorem </a:t>
            </a:r>
            <a:r>
              <a:rPr lang="en-US" b="0" i="0" dirty="0">
                <a:solidFill>
                  <a:srgbClr val="000000"/>
                </a:solidFill>
                <a:effectLst/>
                <a:latin typeface="GothamSSm"/>
              </a:rPr>
              <a:t>One of the most well-known theories in machine learning, the Bayes theorem helps determine the </a:t>
            </a:r>
            <a:r>
              <a:rPr lang="en-US" b="1" i="0" dirty="0">
                <a:solidFill>
                  <a:srgbClr val="000000"/>
                </a:solidFill>
                <a:effectLst/>
                <a:latin typeface="GothamSSm"/>
              </a:rPr>
              <a:t>likelihood that one event will </a:t>
            </a:r>
            <a:r>
              <a:rPr lang="en-US" b="1" i="0" dirty="0">
                <a:solidFill>
                  <a:srgbClr val="C00000"/>
                </a:solidFill>
                <a:effectLst/>
                <a:latin typeface="GothamSSm"/>
              </a:rPr>
              <a:t>occur with unclear information </a:t>
            </a:r>
            <a:r>
              <a:rPr lang="en-US" b="1" i="0" dirty="0">
                <a:solidFill>
                  <a:srgbClr val="000000"/>
                </a:solidFill>
                <a:effectLst/>
                <a:latin typeface="GothamSSm"/>
              </a:rPr>
              <a:t>while another has already happened.</a:t>
            </a:r>
            <a:endParaRPr lang="en-US" b="1" i="0" dirty="0">
              <a:solidFill>
                <a:srgbClr val="333333"/>
              </a:solidFill>
              <a:effectLst/>
              <a:latin typeface="GothamSSm"/>
            </a:endParaRPr>
          </a:p>
          <a:p>
            <a:pPr algn="just"/>
            <a:r>
              <a:rPr lang="en-US" b="0" i="0" dirty="0">
                <a:solidFill>
                  <a:srgbClr val="000000"/>
                </a:solidFill>
                <a:effectLst/>
                <a:latin typeface="GothamSSm"/>
              </a:rPr>
              <a:t>The mathematical formulation of the Bayes theorem is:</a:t>
            </a:r>
          </a:p>
          <a:p>
            <a:pPr algn="just">
              <a:buFont typeface="Arial" panose="020B0604020202020204" pitchFamily="34" charset="0"/>
              <a:buChar char="•"/>
            </a:pPr>
            <a:endParaRPr lang="en-US" b="0" i="0" dirty="0">
              <a:solidFill>
                <a:srgbClr val="333333"/>
              </a:solidFill>
              <a:effectLst/>
              <a:latin typeface="GothamSSm"/>
            </a:endParaRPr>
          </a:p>
          <a:p>
            <a:endParaRPr lang="en-US" dirty="0"/>
          </a:p>
        </p:txBody>
      </p:sp>
    </p:spTree>
    <p:extLst>
      <p:ext uri="{BB962C8B-B14F-4D97-AF65-F5344CB8AC3E}">
        <p14:creationId xmlns:p14="http://schemas.microsoft.com/office/powerpoint/2010/main" val="3910102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2B93-75B9-E594-060E-6E34B2A9B3B6}"/>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C7C5447B-FEA8-2D5B-3C2E-60A2C812F4B9}"/>
              </a:ext>
            </a:extLst>
          </p:cNvPr>
          <p:cNvGrpSpPr/>
          <p:nvPr/>
        </p:nvGrpSpPr>
        <p:grpSpPr>
          <a:xfrm>
            <a:off x="454715" y="421621"/>
            <a:ext cx="11738941" cy="5859909"/>
            <a:chOff x="454715" y="421621"/>
            <a:chExt cx="11738941" cy="5859909"/>
          </a:xfrm>
        </p:grpSpPr>
        <p:grpSp>
          <p:nvGrpSpPr>
            <p:cNvPr id="4" name="Group 3">
              <a:extLst>
                <a:ext uri="{FF2B5EF4-FFF2-40B4-BE49-F238E27FC236}">
                  <a16:creationId xmlns:a16="http://schemas.microsoft.com/office/drawing/2014/main" id="{58121A50-3FB3-DB06-177E-05F8D1A3A426}"/>
                </a:ext>
              </a:extLst>
            </p:cNvPr>
            <p:cNvGrpSpPr/>
            <p:nvPr/>
          </p:nvGrpSpPr>
          <p:grpSpPr>
            <a:xfrm>
              <a:off x="454716" y="421621"/>
              <a:ext cx="11064736" cy="4339650"/>
              <a:chOff x="454716" y="421621"/>
              <a:chExt cx="11064736" cy="4339650"/>
            </a:xfrm>
          </p:grpSpPr>
          <p:sp>
            <p:nvSpPr>
              <p:cNvPr id="3" name="TextBox 2">
                <a:extLst>
                  <a:ext uri="{FF2B5EF4-FFF2-40B4-BE49-F238E27FC236}">
                    <a16:creationId xmlns:a16="http://schemas.microsoft.com/office/drawing/2014/main" id="{7B028F70-FD57-65C1-4F55-119A904E21C9}"/>
                  </a:ext>
                </a:extLst>
              </p:cNvPr>
              <p:cNvSpPr txBox="1"/>
              <p:nvPr/>
            </p:nvSpPr>
            <p:spPr>
              <a:xfrm>
                <a:off x="454716" y="421621"/>
                <a:ext cx="11064736" cy="4339650"/>
              </a:xfrm>
              <a:prstGeom prst="rect">
                <a:avLst/>
              </a:prstGeom>
              <a:noFill/>
            </p:spPr>
            <p:txBody>
              <a:bodyPr wrap="square">
                <a:spAutoFit/>
              </a:bodyPr>
              <a:lstStyle/>
              <a:p>
                <a:r>
                  <a:rPr lang="en-US" sz="2400" b="1" dirty="0"/>
                  <a:t>Conditional Probability:  (Pre requisite for Bayes Theorem)</a:t>
                </a:r>
              </a:p>
              <a:p>
                <a:endParaRPr lang="en-US" dirty="0"/>
              </a:p>
              <a:p>
                <a:r>
                  <a:rPr lang="en-US" b="0" i="0" dirty="0">
                    <a:solidFill>
                      <a:srgbClr val="0D0D0D"/>
                    </a:solidFill>
                    <a:effectLst/>
                    <a:latin typeface="Söhne"/>
                  </a:rPr>
                  <a:t>Conditional probability is a measure of the probability of </a:t>
                </a:r>
                <a:r>
                  <a:rPr lang="en-US" b="1" i="0" dirty="0">
                    <a:solidFill>
                      <a:srgbClr val="0D0D0D"/>
                    </a:solidFill>
                    <a:effectLst/>
                    <a:latin typeface="Söhne"/>
                  </a:rPr>
                  <a:t>an event occurring</a:t>
                </a:r>
                <a:r>
                  <a:rPr lang="en-US" b="0" i="0" dirty="0">
                    <a:solidFill>
                      <a:srgbClr val="0D0D0D"/>
                    </a:solidFill>
                    <a:effectLst/>
                    <a:latin typeface="Söhne"/>
                  </a:rPr>
                  <a:t> given that </a:t>
                </a:r>
                <a:r>
                  <a:rPr lang="en-US" b="1" i="0" dirty="0">
                    <a:solidFill>
                      <a:srgbClr val="0D0D0D"/>
                    </a:solidFill>
                    <a:effectLst/>
                    <a:latin typeface="Söhne"/>
                  </a:rPr>
                  <a:t>another event has already occurred</a:t>
                </a:r>
                <a:r>
                  <a:rPr lang="en-US" b="0" i="0" dirty="0">
                    <a:solidFill>
                      <a:srgbClr val="0D0D0D"/>
                    </a:solidFill>
                    <a:effectLst/>
                    <a:latin typeface="Söhne"/>
                  </a:rPr>
                  <a:t>. It is denoted as </a:t>
                </a:r>
                <a:r>
                  <a:rPr lang="en-US" b="0" i="1" dirty="0">
                    <a:solidFill>
                      <a:srgbClr val="0D0D0D"/>
                    </a:solidFill>
                    <a:effectLst/>
                    <a:latin typeface="KaTeX_Math"/>
                  </a:rPr>
                  <a:t>P</a:t>
                </a:r>
                <a:r>
                  <a:rPr lang="en-US" b="0" i="0" dirty="0">
                    <a:solidFill>
                      <a:srgbClr val="0D0D0D"/>
                    </a:solidFill>
                    <a:effectLst/>
                    <a:latin typeface="KaTeX_Main"/>
                  </a:rPr>
                  <a:t>(</a:t>
                </a:r>
                <a:r>
                  <a:rPr lang="en-US" b="0" i="1" dirty="0">
                    <a:solidFill>
                      <a:srgbClr val="0D0D0D"/>
                    </a:solidFill>
                    <a:effectLst/>
                    <a:latin typeface="KaTeX_Math"/>
                  </a:rPr>
                  <a:t>A</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a:t>
                </a:r>
                <a:r>
                  <a:rPr lang="en-US" b="0" i="0" dirty="0">
                    <a:solidFill>
                      <a:srgbClr val="0D0D0D"/>
                    </a:solidFill>
                    <a:effectLst/>
                    <a:latin typeface="Söhne"/>
                  </a:rPr>
                  <a:t> and is read as "</a:t>
                </a:r>
                <a:r>
                  <a:rPr lang="en-US" b="1" i="0" dirty="0">
                    <a:solidFill>
                      <a:srgbClr val="C00000"/>
                    </a:solidFill>
                    <a:effectLst/>
                    <a:latin typeface="Söhne"/>
                  </a:rPr>
                  <a:t>the probability of event A given event B</a:t>
                </a:r>
                <a:r>
                  <a:rPr lang="en-US" b="0" i="0" dirty="0">
                    <a:solidFill>
                      <a:srgbClr val="0D0D0D"/>
                    </a:solidFill>
                    <a:effectLst/>
                    <a:latin typeface="Söhne"/>
                  </a:rPr>
                  <a:t>.“</a:t>
                </a:r>
              </a:p>
              <a:p>
                <a:endParaRPr lang="en-US" dirty="0">
                  <a:solidFill>
                    <a:srgbClr val="0D0D0D"/>
                  </a:solidFill>
                  <a:latin typeface="Söhne"/>
                </a:endParaRPr>
              </a:p>
              <a:p>
                <a:pPr algn="l"/>
                <a:r>
                  <a:rPr lang="en-US" b="1" i="0" dirty="0">
                    <a:solidFill>
                      <a:srgbClr val="0D0D0D"/>
                    </a:solidFill>
                    <a:effectLst/>
                    <a:latin typeface="Söhne"/>
                  </a:rPr>
                  <a:t>Formula for Conditional Probability for Event A given that (|) event B already occurred:</a:t>
                </a:r>
              </a:p>
              <a:p>
                <a:pPr algn="l"/>
                <a:endParaRPr lang="en-US" b="1" dirty="0">
                  <a:solidFill>
                    <a:srgbClr val="0D0D0D"/>
                  </a:solidFill>
                  <a:latin typeface="Söhne"/>
                </a:endParaRPr>
              </a:p>
              <a:p>
                <a:pPr algn="l"/>
                <a:r>
                  <a:rPr lang="en-US" b="1" i="0" dirty="0">
                    <a:solidFill>
                      <a:srgbClr val="0D0D0D"/>
                    </a:solidFill>
                    <a:effectLst/>
                    <a:latin typeface="Söhne"/>
                  </a:rPr>
                  <a:t>	</a:t>
                </a:r>
                <a:endParaRPr lang="en-US" b="0" i="0" dirty="0">
                  <a:solidFill>
                    <a:srgbClr val="0D0D0D"/>
                  </a:solidFill>
                  <a:effectLst/>
                  <a:latin typeface="Söhne"/>
                </a:endParaRPr>
              </a:p>
              <a:p>
                <a:pPr algn="l"/>
                <a:endParaRPr lang="en-US" b="0" i="0" dirty="0">
                  <a:solidFill>
                    <a:srgbClr val="0D0D0D"/>
                  </a:solidFill>
                  <a:effectLst/>
                  <a:latin typeface="Söhne"/>
                </a:endParaRPr>
              </a:p>
              <a:p>
                <a:pPr algn="l"/>
                <a:endParaRPr lang="en-US" dirty="0">
                  <a:solidFill>
                    <a:srgbClr val="0D0D0D"/>
                  </a:solidFill>
                  <a:latin typeface="Söhne"/>
                </a:endParaRPr>
              </a:p>
              <a:p>
                <a:pPr algn="l"/>
                <a:endParaRPr lang="en-US" b="0" i="0" dirty="0">
                  <a:solidFill>
                    <a:srgbClr val="0D0D0D"/>
                  </a:solidFill>
                  <a:effectLst/>
                  <a:latin typeface="Söhne"/>
                </a:endParaRPr>
              </a:p>
              <a:p>
                <a:pPr algn="l"/>
                <a:endParaRPr lang="en-US" dirty="0">
                  <a:solidFill>
                    <a:srgbClr val="0D0D0D"/>
                  </a:solidFill>
                  <a:latin typeface="Söhne"/>
                </a:endParaRPr>
              </a:p>
              <a:p>
                <a:pPr algn="l"/>
                <a:endParaRPr lang="en-US" b="0" i="0" dirty="0">
                  <a:solidFill>
                    <a:srgbClr val="0D0D0D"/>
                  </a:solidFill>
                  <a:effectLst/>
                  <a:latin typeface="Söhne"/>
                </a:endParaRPr>
              </a:p>
              <a:p>
                <a:pPr algn="l"/>
                <a:endParaRPr lang="en-US" dirty="0">
                  <a:solidFill>
                    <a:srgbClr val="0D0D0D"/>
                  </a:solidFill>
                  <a:latin typeface="Söhne"/>
                </a:endParaRPr>
              </a:p>
              <a:p>
                <a:endParaRPr lang="en-US" dirty="0"/>
              </a:p>
            </p:txBody>
          </p:sp>
          <p:pic>
            <p:nvPicPr>
              <p:cNvPr id="2050" name="Picture 2" descr="Data Science with the Penguins Data Set: Conditional Probability in Python  | by Julio Cárdenas-Rodríguez | Medium">
                <a:extLst>
                  <a:ext uri="{FF2B5EF4-FFF2-40B4-BE49-F238E27FC236}">
                    <a16:creationId xmlns:a16="http://schemas.microsoft.com/office/drawing/2014/main" id="{FF7AF92A-D9A1-9CE5-6BBE-F6600E0C6E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98" t="22483" r="4253" b="6045"/>
              <a:stretch/>
            </p:blipFill>
            <p:spPr bwMode="auto">
              <a:xfrm>
                <a:off x="1245703" y="2270882"/>
                <a:ext cx="3906079" cy="198782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Conditional Probability">
              <a:extLst>
                <a:ext uri="{FF2B5EF4-FFF2-40B4-BE49-F238E27FC236}">
                  <a16:creationId xmlns:a16="http://schemas.microsoft.com/office/drawing/2014/main" id="{4C0FB1DD-EA65-74C8-2EC1-37AD73C07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400" y="4919455"/>
              <a:ext cx="3854382" cy="1362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44416D-9F1F-D101-F1F7-F2552AD71BA4}"/>
                </a:ext>
              </a:extLst>
            </p:cNvPr>
            <p:cNvSpPr txBox="1"/>
            <p:nvPr/>
          </p:nvSpPr>
          <p:spPr>
            <a:xfrm>
              <a:off x="6096000" y="2208874"/>
              <a:ext cx="6097656" cy="1754326"/>
            </a:xfrm>
            <a:prstGeom prst="rect">
              <a:avLst/>
            </a:prstGeom>
            <a:noFill/>
          </p:spPr>
          <p:txBody>
            <a:bodyPr wrap="square">
              <a:spAutoFit/>
            </a:bodyPr>
            <a:lstStyle/>
            <a:p>
              <a:pPr algn="l"/>
              <a:r>
                <a:rPr lang="en-US" b="1" i="0" dirty="0">
                  <a:solidFill>
                    <a:srgbClr val="0D0D0D"/>
                  </a:solidFill>
                  <a:effectLst/>
                  <a:latin typeface="Söhne"/>
                </a:rPr>
                <a:t>Here:</a:t>
              </a:r>
            </a:p>
            <a:p>
              <a:pPr algn="l">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1" dirty="0">
                  <a:solidFill>
                    <a:srgbClr val="0D0D0D"/>
                  </a:solidFill>
                  <a:effectLst/>
                  <a:latin typeface="KaTeX_Math"/>
                </a:rPr>
                <a:t>A</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a:t>
              </a:r>
              <a:r>
                <a:rPr lang="en-US" b="0" i="0" dirty="0">
                  <a:solidFill>
                    <a:srgbClr val="0D0D0D"/>
                  </a:solidFill>
                  <a:effectLst/>
                  <a:latin typeface="Söhne"/>
                </a:rPr>
                <a:t> is the conditional probability of event A given event B. So A and B are 2 events.</a:t>
              </a:r>
            </a:p>
            <a:p>
              <a:pPr algn="l">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1" dirty="0">
                  <a:solidFill>
                    <a:srgbClr val="0D0D0D"/>
                  </a:solidFill>
                  <a:effectLst/>
                  <a:latin typeface="KaTeX_Math"/>
                </a:rPr>
                <a:t>A</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a:t>
              </a:r>
              <a:r>
                <a:rPr lang="en-US" b="0" i="0" dirty="0">
                  <a:solidFill>
                    <a:srgbClr val="0D0D0D"/>
                  </a:solidFill>
                  <a:effectLst/>
                  <a:latin typeface="Söhne"/>
                </a:rPr>
                <a:t> is the joint probability of events A and B occurring together.</a:t>
              </a:r>
            </a:p>
            <a:p>
              <a:pPr algn="l">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1" dirty="0">
                  <a:solidFill>
                    <a:srgbClr val="0D0D0D"/>
                  </a:solidFill>
                  <a:effectLst/>
                  <a:latin typeface="KaTeX_Math"/>
                </a:rPr>
                <a:t>B</a:t>
              </a:r>
              <a:r>
                <a:rPr lang="en-US" b="0" i="0" dirty="0">
                  <a:solidFill>
                    <a:srgbClr val="0D0D0D"/>
                  </a:solidFill>
                  <a:effectLst/>
                  <a:latin typeface="KaTeX_Main"/>
                </a:rPr>
                <a:t>)</a:t>
              </a:r>
              <a:r>
                <a:rPr lang="en-US" b="0" i="0" dirty="0">
                  <a:solidFill>
                    <a:srgbClr val="0D0D0D"/>
                  </a:solidFill>
                  <a:effectLst/>
                  <a:latin typeface="Söhne"/>
                </a:rPr>
                <a:t> is the probability of event B.</a:t>
              </a:r>
            </a:p>
          </p:txBody>
        </p:sp>
        <p:sp>
          <p:nvSpPr>
            <p:cNvPr id="7" name="TextBox 6">
              <a:extLst>
                <a:ext uri="{FF2B5EF4-FFF2-40B4-BE49-F238E27FC236}">
                  <a16:creationId xmlns:a16="http://schemas.microsoft.com/office/drawing/2014/main" id="{4EF47584-7594-0E90-E370-DA498360FB39}"/>
                </a:ext>
              </a:extLst>
            </p:cNvPr>
            <p:cNvSpPr txBox="1"/>
            <p:nvPr/>
          </p:nvSpPr>
          <p:spPr>
            <a:xfrm>
              <a:off x="454715" y="4596289"/>
              <a:ext cx="8947701" cy="369332"/>
            </a:xfrm>
            <a:prstGeom prst="rect">
              <a:avLst/>
            </a:prstGeom>
            <a:noFill/>
          </p:spPr>
          <p:txBody>
            <a:bodyPr wrap="square">
              <a:spAutoFit/>
            </a:bodyPr>
            <a:lstStyle/>
            <a:p>
              <a:pPr algn="l"/>
              <a:r>
                <a:rPr lang="en-US" b="1" i="0" dirty="0">
                  <a:solidFill>
                    <a:srgbClr val="0D0D0D"/>
                  </a:solidFill>
                  <a:effectLst/>
                  <a:latin typeface="Söhne"/>
                </a:rPr>
                <a:t>Formula for Conditional Probability for Event B given that (|) event A already occurred:</a:t>
              </a:r>
            </a:p>
          </p:txBody>
        </p:sp>
      </p:grpSp>
    </p:spTree>
    <p:extLst>
      <p:ext uri="{BB962C8B-B14F-4D97-AF65-F5344CB8AC3E}">
        <p14:creationId xmlns:p14="http://schemas.microsoft.com/office/powerpoint/2010/main" val="211813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32A6A-7CD2-1371-B1C1-9DB925B8EC3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E86EC21-B45C-D59A-CBE3-ADBC6C0FC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84" y="1196447"/>
            <a:ext cx="4412362" cy="1364098"/>
          </a:xfrm>
          <a:prstGeom prst="rect">
            <a:avLst/>
          </a:prstGeom>
        </p:spPr>
      </p:pic>
      <p:grpSp>
        <p:nvGrpSpPr>
          <p:cNvPr id="8" name="Group 7">
            <a:extLst>
              <a:ext uri="{FF2B5EF4-FFF2-40B4-BE49-F238E27FC236}">
                <a16:creationId xmlns:a16="http://schemas.microsoft.com/office/drawing/2014/main" id="{025C38E9-D0CD-1251-1E42-FB0B06809951}"/>
              </a:ext>
            </a:extLst>
          </p:cNvPr>
          <p:cNvGrpSpPr/>
          <p:nvPr/>
        </p:nvGrpSpPr>
        <p:grpSpPr>
          <a:xfrm>
            <a:off x="424896" y="521011"/>
            <a:ext cx="11440202" cy="6186309"/>
            <a:chOff x="424896" y="521011"/>
            <a:chExt cx="11440202" cy="6186309"/>
          </a:xfrm>
        </p:grpSpPr>
        <p:sp>
          <p:nvSpPr>
            <p:cNvPr id="3" name="TextBox 2">
              <a:extLst>
                <a:ext uri="{FF2B5EF4-FFF2-40B4-BE49-F238E27FC236}">
                  <a16:creationId xmlns:a16="http://schemas.microsoft.com/office/drawing/2014/main" id="{39563466-0EDE-596C-A4DC-426B4A5EFC03}"/>
                </a:ext>
              </a:extLst>
            </p:cNvPr>
            <p:cNvSpPr txBox="1"/>
            <p:nvPr/>
          </p:nvSpPr>
          <p:spPr>
            <a:xfrm>
              <a:off x="424896" y="521011"/>
              <a:ext cx="11372851" cy="6186309"/>
            </a:xfrm>
            <a:prstGeom prst="rect">
              <a:avLst/>
            </a:prstGeom>
            <a:noFill/>
          </p:spPr>
          <p:txBody>
            <a:bodyPr wrap="square">
              <a:spAutoFit/>
            </a:bodyPr>
            <a:lstStyle/>
            <a:p>
              <a:r>
                <a:rPr lang="en-US" dirty="0"/>
                <a:t>Derivation of </a:t>
              </a:r>
              <a:r>
                <a:rPr lang="en-US" sz="1800" b="1" dirty="0"/>
                <a:t>Bayes Theorem:</a:t>
              </a:r>
            </a:p>
            <a:p>
              <a:endParaRPr lang="en-US" b="1" dirty="0"/>
            </a:p>
            <a:p>
              <a:endParaRPr lang="en-US" b="1" dirty="0"/>
            </a:p>
            <a:p>
              <a:endParaRPr lang="en-US" b="1" dirty="0"/>
            </a:p>
            <a:p>
              <a:br>
                <a:rPr lang="en-US" dirty="0"/>
              </a:br>
              <a:br>
                <a:rPr lang="en-US" dirty="0"/>
              </a:br>
              <a:br>
                <a:rPr lang="en-US" dirty="0"/>
              </a:br>
              <a:endParaRPr lang="en-US" dirty="0"/>
            </a:p>
            <a:p>
              <a:r>
                <a:rPr lang="en-US" b="1" dirty="0"/>
                <a:t>Here: </a:t>
              </a:r>
              <a:r>
                <a:rPr lang="en-US" b="1" dirty="0" err="1"/>
                <a:t>Conside</a:t>
              </a:r>
              <a:r>
                <a:rPr lang="en-US" b="1" dirty="0"/>
                <a:t> A is our </a:t>
              </a:r>
              <a:r>
                <a:rPr lang="en-US" b="1" dirty="0">
                  <a:solidFill>
                    <a:srgbClr val="C00000"/>
                  </a:solidFill>
                </a:rPr>
                <a:t>Hypothesis</a:t>
              </a:r>
              <a:r>
                <a:rPr lang="en-US" b="1" dirty="0"/>
                <a:t> and B is the </a:t>
              </a:r>
              <a:r>
                <a:rPr lang="en-US" b="1" dirty="0">
                  <a:solidFill>
                    <a:srgbClr val="C00000"/>
                  </a:solidFill>
                </a:rPr>
                <a:t>Evidence or data</a:t>
              </a:r>
              <a:r>
                <a:rPr lang="en-US" b="1" dirty="0"/>
                <a:t>.</a:t>
              </a:r>
            </a:p>
            <a:p>
              <a:pPr marL="342900" indent="-342900">
                <a:buAutoNum type="arabicPeriod"/>
              </a:pPr>
              <a:r>
                <a:rPr lang="en-US" dirty="0"/>
                <a:t>In P(A|B) :  In this A is a Hypothesis and B is a evidence or data. So we have to find the probability of Hypothesis A given the Evidence or Data B.</a:t>
              </a:r>
            </a:p>
            <a:p>
              <a:pPr marL="342900" indent="-342900">
                <a:buAutoNum type="arabicPeriod"/>
              </a:pPr>
              <a:endParaRPr lang="en-US" dirty="0"/>
            </a:p>
            <a:p>
              <a:pPr marL="342900" indent="-342900">
                <a:buFontTx/>
                <a:buAutoNum type="arabicPeriod"/>
              </a:pPr>
              <a:r>
                <a:rPr lang="en-US" dirty="0"/>
                <a:t>To Compute the Posterior Probability P(A|B) we can’t find directly instead have to take the help of 3 other probability which is P(B|A), P(A) and P(B). So after combining Prior, </a:t>
              </a:r>
              <a:r>
                <a:rPr lang="en-US" dirty="0" err="1"/>
                <a:t>Likelyhood</a:t>
              </a:r>
              <a:r>
                <a:rPr lang="en-US" dirty="0"/>
                <a:t>, and Marginal probability we will get Posterior.</a:t>
              </a:r>
            </a:p>
            <a:p>
              <a:pPr marL="342900" indent="-342900">
                <a:buFontTx/>
                <a:buAutoNum type="arabicPeriod"/>
              </a:pPr>
              <a:endParaRPr lang="en-US" dirty="0"/>
            </a:p>
            <a:p>
              <a:pPr marL="342900" indent="-342900">
                <a:buAutoNum type="arabicPeriod"/>
              </a:pPr>
              <a:r>
                <a:rPr lang="en-US" dirty="0"/>
                <a:t>In P(B|A): Here the probability of Evidence B given that our Hypothesis A is True. So here Our Hypothesis is True and based on this we have to find the Probability of the Evidence.</a:t>
              </a:r>
            </a:p>
            <a:p>
              <a:pPr marL="342900" indent="-342900">
                <a:buAutoNum type="arabicPeriod"/>
              </a:pPr>
              <a:endParaRPr lang="en-US" dirty="0"/>
            </a:p>
            <a:p>
              <a:pPr marL="342900" indent="-342900">
                <a:buAutoNum type="arabicPeriod"/>
              </a:pPr>
              <a:r>
                <a:rPr lang="en-US" dirty="0"/>
                <a:t>P(A) : is Probability of our Hypothesis A before considering the Evidence or Data B.</a:t>
              </a:r>
            </a:p>
            <a:p>
              <a:pPr marL="342900" indent="-342900">
                <a:buAutoNum type="arabicPeriod"/>
              </a:pPr>
              <a:endParaRPr lang="en-US" dirty="0"/>
            </a:p>
            <a:p>
              <a:pPr marL="342900" indent="-342900">
                <a:buAutoNum type="arabicPeriod"/>
              </a:pPr>
              <a:r>
                <a:rPr lang="en-US" dirty="0"/>
                <a:t>P(B): Probability of the Evidence or given Data B</a:t>
              </a:r>
            </a:p>
          </p:txBody>
        </p:sp>
        <p:sp>
          <p:nvSpPr>
            <p:cNvPr id="7" name="TextBox 6">
              <a:extLst>
                <a:ext uri="{FF2B5EF4-FFF2-40B4-BE49-F238E27FC236}">
                  <a16:creationId xmlns:a16="http://schemas.microsoft.com/office/drawing/2014/main" id="{109082C0-F244-CC38-CFBB-FAAC61894E8A}"/>
                </a:ext>
              </a:extLst>
            </p:cNvPr>
            <p:cNvSpPr txBox="1"/>
            <p:nvPr/>
          </p:nvSpPr>
          <p:spPr>
            <a:xfrm>
              <a:off x="5431996" y="1196447"/>
              <a:ext cx="6433102" cy="1200329"/>
            </a:xfrm>
            <a:prstGeom prst="rect">
              <a:avLst/>
            </a:prstGeom>
            <a:noFill/>
          </p:spPr>
          <p:txBody>
            <a:bodyPr wrap="square">
              <a:spAutoFit/>
            </a:bodyPr>
            <a:lstStyle/>
            <a:p>
              <a:r>
                <a:rPr lang="en-US" dirty="0"/>
                <a:t>	It states that the probability of an event A given that the event B has already occurred is equal to the probability of an event B given that the event A has occurred, Multiplied by the probability of event A, divided by probability of event B.</a:t>
              </a:r>
            </a:p>
          </p:txBody>
        </p:sp>
      </p:grpSp>
    </p:spTree>
    <p:extLst>
      <p:ext uri="{BB962C8B-B14F-4D97-AF65-F5344CB8AC3E}">
        <p14:creationId xmlns:p14="http://schemas.microsoft.com/office/powerpoint/2010/main" val="1667165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0E7778-CDE9-DF05-9C08-B94FFAAEA03D}"/>
              </a:ext>
            </a:extLst>
          </p:cNvPr>
          <p:cNvSpPr txBox="1"/>
          <p:nvPr/>
        </p:nvSpPr>
        <p:spPr>
          <a:xfrm>
            <a:off x="468475" y="617115"/>
            <a:ext cx="11255050" cy="5078313"/>
          </a:xfrm>
          <a:prstGeom prst="rect">
            <a:avLst/>
          </a:prstGeom>
          <a:noFill/>
        </p:spPr>
        <p:txBody>
          <a:bodyPr wrap="square">
            <a:spAutoFit/>
          </a:bodyPr>
          <a:lstStyle/>
          <a:p>
            <a:r>
              <a:rPr lang="en-US" sz="2400" b="1" dirty="0"/>
              <a:t>Generalization:</a:t>
            </a:r>
          </a:p>
          <a:p>
            <a:r>
              <a:rPr lang="en-US" sz="2000" b="0" i="0" dirty="0">
                <a:solidFill>
                  <a:srgbClr val="0D0D0D"/>
                </a:solidFill>
                <a:effectLst/>
                <a:latin typeface="Söhne"/>
              </a:rPr>
              <a:t>	Generalization refers to the ability of a </a:t>
            </a:r>
            <a:r>
              <a:rPr lang="en-US" sz="2000" b="1" i="0" dirty="0">
                <a:solidFill>
                  <a:srgbClr val="0D0D0D"/>
                </a:solidFill>
                <a:effectLst/>
                <a:latin typeface="Söhne"/>
              </a:rPr>
              <a:t>model to perform well on new, unseen data that it hasn't been trained on</a:t>
            </a:r>
            <a:r>
              <a:rPr lang="en-US" sz="2000" b="0" i="0" dirty="0">
                <a:solidFill>
                  <a:srgbClr val="0D0D0D"/>
                </a:solidFill>
                <a:effectLst/>
                <a:latin typeface="Söhne"/>
              </a:rPr>
              <a:t>. The ultimate goal of a machine learning model is not just to memorize the training data but to learn underlying patterns and relationships that can be applied to new, unseen data in a meaningful way. </a:t>
            </a:r>
            <a:r>
              <a:rPr lang="en-US" sz="2000" dirty="0"/>
              <a:t>	</a:t>
            </a:r>
          </a:p>
          <a:p>
            <a:r>
              <a:rPr lang="en-US" sz="2000" dirty="0"/>
              <a:t>The first part of machine learning process is abstraction i.e. </a:t>
            </a:r>
            <a:r>
              <a:rPr lang="en-US" sz="2000" b="1" dirty="0"/>
              <a:t>abstract the knowledge </a:t>
            </a:r>
            <a:r>
              <a:rPr lang="en-US" sz="2000" dirty="0"/>
              <a:t>which comes as input data in the form of a model. However, this abstraction process, or </a:t>
            </a:r>
            <a:r>
              <a:rPr lang="en-US" sz="2000" b="1" dirty="0"/>
              <a:t>more popularly training the model</a:t>
            </a:r>
            <a:r>
              <a:rPr lang="en-US" sz="2000" dirty="0"/>
              <a:t>, is just one part of machine learning. The other key part is to </a:t>
            </a:r>
            <a:r>
              <a:rPr lang="en-US" sz="2000" b="1" dirty="0"/>
              <a:t>tune up </a:t>
            </a:r>
            <a:r>
              <a:rPr lang="en-US" sz="2000" dirty="0"/>
              <a:t>the abstracted knowledge to a form which can be used to take future decisions. This is achieved as a part of generalization.  </a:t>
            </a:r>
          </a:p>
          <a:p>
            <a:r>
              <a:rPr lang="en-US" sz="2000" b="0" i="0" dirty="0">
                <a:solidFill>
                  <a:srgbClr val="1F1F1F"/>
                </a:solidFill>
                <a:effectLst/>
                <a:latin typeface="Google Sans"/>
              </a:rPr>
              <a:t>	This is where the </a:t>
            </a:r>
            <a:r>
              <a:rPr lang="en-US" sz="2000" b="1" i="0" dirty="0">
                <a:solidFill>
                  <a:srgbClr val="1F1F1F"/>
                </a:solidFill>
                <a:effectLst/>
                <a:latin typeface="Google Sans"/>
              </a:rPr>
              <a:t>model's power lies</a:t>
            </a:r>
            <a:r>
              <a:rPr lang="en-US" sz="2000" b="0" i="0" dirty="0">
                <a:solidFill>
                  <a:srgbClr val="1F1F1F"/>
                </a:solidFill>
                <a:effectLst/>
                <a:latin typeface="Google Sans"/>
              </a:rPr>
              <a:t>. Based on the abstracted representation, the model goes beyond the specific data it was trained on and </a:t>
            </a:r>
            <a:r>
              <a:rPr lang="en-US" sz="2000" b="1" i="0" dirty="0">
                <a:solidFill>
                  <a:srgbClr val="1F1F1F"/>
                </a:solidFill>
                <a:effectLst/>
                <a:latin typeface="Google Sans"/>
              </a:rPr>
              <a:t>learns to make general predictions for unseen data</a:t>
            </a:r>
            <a:r>
              <a:rPr lang="en-US" sz="2000" b="0" i="0" dirty="0">
                <a:solidFill>
                  <a:srgbClr val="1F1F1F"/>
                </a:solidFill>
                <a:effectLst/>
                <a:latin typeface="Google Sans"/>
              </a:rPr>
              <a:t>.</a:t>
            </a:r>
          </a:p>
          <a:p>
            <a:r>
              <a:rPr lang="en-US" sz="2000" dirty="0"/>
              <a:t>	This part is quite difficult to achieve. This is because the model is trained based on a finite set of data, which may possess a limited set of characteristics. But when we want to apply the model to take decision on a set of unknown data, usually termed as </a:t>
            </a:r>
            <a:r>
              <a:rPr lang="en-US" sz="2000" b="1" dirty="0"/>
              <a:t>test data</a:t>
            </a:r>
            <a:r>
              <a:rPr lang="en-US" sz="2000" dirty="0"/>
              <a:t>.</a:t>
            </a:r>
            <a:endParaRPr lang="en-US" sz="2000" b="0" i="0" dirty="0">
              <a:solidFill>
                <a:srgbClr val="1F1F1F"/>
              </a:solidFill>
              <a:effectLst/>
              <a:latin typeface="Google Sans"/>
            </a:endParaRPr>
          </a:p>
          <a:p>
            <a:endParaRPr lang="en-US" sz="2000" dirty="0"/>
          </a:p>
          <a:p>
            <a:endParaRPr lang="en-US" sz="2000" dirty="0"/>
          </a:p>
        </p:txBody>
      </p:sp>
    </p:spTree>
    <p:extLst>
      <p:ext uri="{BB962C8B-B14F-4D97-AF65-F5344CB8AC3E}">
        <p14:creationId xmlns:p14="http://schemas.microsoft.com/office/powerpoint/2010/main" val="43506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yes' rule with a simple and practical example | by Tirthajyoti Sarkar |  Towards Data Science">
            <a:extLst>
              <a:ext uri="{FF2B5EF4-FFF2-40B4-BE49-F238E27FC236}">
                <a16:creationId xmlns:a16="http://schemas.microsoft.com/office/drawing/2014/main" id="{D09CDF25-E41A-7A38-777C-C0409B591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9525"/>
            <a:ext cx="9496425" cy="683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2206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F321-D27D-AA13-C245-16B837064F8C}"/>
            </a:ext>
          </a:extLst>
        </p:cNvPr>
        <p:cNvGrpSpPr/>
        <p:nvPr/>
      </p:nvGrpSpPr>
      <p:grpSpPr>
        <a:xfrm>
          <a:off x="0" y="0"/>
          <a:ext cx="0" cy="0"/>
          <a:chOff x="0" y="0"/>
          <a:chExt cx="0" cy="0"/>
        </a:xfrm>
      </p:grpSpPr>
      <p:pic>
        <p:nvPicPr>
          <p:cNvPr id="2050" name="Picture 2" descr="What is the probability of drawing a black face card from a deck of cards?  - Quora">
            <a:extLst>
              <a:ext uri="{FF2B5EF4-FFF2-40B4-BE49-F238E27FC236}">
                <a16:creationId xmlns:a16="http://schemas.microsoft.com/office/drawing/2014/main" id="{935C7E74-51AB-2E53-3A23-628FA20ACB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45" t="7107" r="3847" b="3346"/>
          <a:stretch/>
        </p:blipFill>
        <p:spPr bwMode="auto">
          <a:xfrm>
            <a:off x="6817360" y="1456452"/>
            <a:ext cx="4586045" cy="47614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1CB44E-7889-9010-2D35-CBDF816EBB89}"/>
              </a:ext>
            </a:extLst>
          </p:cNvPr>
          <p:cNvSpPr txBox="1"/>
          <p:nvPr/>
        </p:nvSpPr>
        <p:spPr>
          <a:xfrm>
            <a:off x="788595" y="963245"/>
            <a:ext cx="5786065" cy="5909310"/>
          </a:xfrm>
          <a:prstGeom prst="rect">
            <a:avLst/>
          </a:prstGeom>
          <a:noFill/>
        </p:spPr>
        <p:txBody>
          <a:bodyPr wrap="square">
            <a:spAutoFit/>
          </a:bodyPr>
          <a:lstStyle/>
          <a:p>
            <a:r>
              <a:rPr lang="en-US" b="0" i="0" dirty="0">
                <a:solidFill>
                  <a:srgbClr val="0D0D0D"/>
                </a:solidFill>
                <a:effectLst/>
                <a:latin typeface="Söhne"/>
              </a:rPr>
              <a:t>Total Face Card: </a:t>
            </a:r>
            <a:r>
              <a:rPr lang="en-US" b="1" i="0" dirty="0">
                <a:solidFill>
                  <a:srgbClr val="0D0D0D"/>
                </a:solidFill>
                <a:effectLst/>
                <a:latin typeface="Söhne"/>
              </a:rPr>
              <a:t>12</a:t>
            </a:r>
          </a:p>
          <a:p>
            <a:endParaRPr lang="en-US" b="1" dirty="0">
              <a:solidFill>
                <a:srgbClr val="0D0D0D"/>
              </a:solidFill>
              <a:latin typeface="Söhne"/>
            </a:endParaRPr>
          </a:p>
          <a:p>
            <a:r>
              <a:rPr lang="en-US" b="1" dirty="0">
                <a:solidFill>
                  <a:srgbClr val="0D0D0D"/>
                </a:solidFill>
                <a:latin typeface="Söhne"/>
              </a:rPr>
              <a:t>Now </a:t>
            </a:r>
            <a:r>
              <a:rPr lang="en-US" dirty="0">
                <a:solidFill>
                  <a:srgbClr val="0D0D0D"/>
                </a:solidFill>
                <a:latin typeface="Söhne"/>
              </a:rPr>
              <a:t>we have to find the Following:</a:t>
            </a:r>
          </a:p>
          <a:p>
            <a:endParaRPr lang="en-US" b="1" dirty="0">
              <a:solidFill>
                <a:srgbClr val="0D0D0D"/>
              </a:solidFill>
              <a:latin typeface="Söhne"/>
            </a:endParaRPr>
          </a:p>
          <a:p>
            <a:r>
              <a:rPr lang="en-US" b="1" dirty="0">
                <a:solidFill>
                  <a:srgbClr val="0D0D0D"/>
                </a:solidFill>
                <a:latin typeface="Söhne"/>
              </a:rPr>
              <a:t>P(King | Face) =</a:t>
            </a:r>
            <a:r>
              <a:rPr lang="en-US" dirty="0">
                <a:solidFill>
                  <a:srgbClr val="0D0D0D"/>
                </a:solidFill>
                <a:latin typeface="Söhne"/>
              </a:rPr>
              <a:t> P(Face | King) P(King) / P(Face)</a:t>
            </a:r>
          </a:p>
          <a:p>
            <a:endParaRPr lang="en-US" dirty="0">
              <a:solidFill>
                <a:srgbClr val="0D0D0D"/>
              </a:solidFill>
              <a:latin typeface="Söhne"/>
            </a:endParaRPr>
          </a:p>
          <a:p>
            <a:r>
              <a:rPr lang="en-US" dirty="0">
                <a:solidFill>
                  <a:srgbClr val="0D0D0D"/>
                </a:solidFill>
                <a:latin typeface="Söhne"/>
              </a:rPr>
              <a:t>Here, </a:t>
            </a:r>
          </a:p>
          <a:p>
            <a:pPr marL="342900" indent="-342900">
              <a:buAutoNum type="arabicPeriod"/>
            </a:pPr>
            <a:r>
              <a:rPr lang="en-US" dirty="0">
                <a:solidFill>
                  <a:srgbClr val="0D0D0D"/>
                </a:solidFill>
                <a:latin typeface="Söhne"/>
              </a:rPr>
              <a:t>P(Face | King) : Means the card is King but the </a:t>
            </a:r>
            <a:r>
              <a:rPr lang="en-US" dirty="0" err="1">
                <a:solidFill>
                  <a:srgbClr val="0D0D0D"/>
                </a:solidFill>
                <a:latin typeface="Söhne"/>
              </a:rPr>
              <a:t>Probablity</a:t>
            </a:r>
            <a:r>
              <a:rPr lang="en-US" dirty="0">
                <a:solidFill>
                  <a:srgbClr val="0D0D0D"/>
                </a:solidFill>
                <a:latin typeface="Söhne"/>
              </a:rPr>
              <a:t> </a:t>
            </a:r>
            <a:r>
              <a:rPr lang="en-US" dirty="0" err="1">
                <a:solidFill>
                  <a:srgbClr val="0D0D0D"/>
                </a:solidFill>
                <a:latin typeface="Söhne"/>
              </a:rPr>
              <a:t>fo</a:t>
            </a:r>
            <a:r>
              <a:rPr lang="en-US" dirty="0">
                <a:solidFill>
                  <a:srgbClr val="0D0D0D"/>
                </a:solidFill>
                <a:latin typeface="Söhne"/>
              </a:rPr>
              <a:t> Face we have to find. Which is nothing but 1 as if we choose any king card it will be a face card.</a:t>
            </a:r>
          </a:p>
          <a:p>
            <a:pPr marL="342900" indent="-342900">
              <a:buAutoNum type="arabicPeriod"/>
            </a:pPr>
            <a:r>
              <a:rPr lang="en-US" dirty="0">
                <a:solidFill>
                  <a:srgbClr val="0D0D0D"/>
                </a:solidFill>
                <a:latin typeface="Söhne"/>
              </a:rPr>
              <a:t>P(King): Totally we have 4 King cards out of 52 so the probability of King is 4/52.</a:t>
            </a:r>
          </a:p>
          <a:p>
            <a:pPr marL="342900" indent="-342900">
              <a:buAutoNum type="arabicPeriod"/>
            </a:pPr>
            <a:r>
              <a:rPr lang="en-US" dirty="0">
                <a:solidFill>
                  <a:srgbClr val="0D0D0D"/>
                </a:solidFill>
                <a:latin typeface="Söhne"/>
              </a:rPr>
              <a:t>P(Face): Totally we have 12 Face cards out of 52 so the probability of Face is 12/52.</a:t>
            </a:r>
          </a:p>
          <a:p>
            <a:endParaRPr lang="en-US" dirty="0">
              <a:solidFill>
                <a:srgbClr val="0D0D0D"/>
              </a:solidFill>
              <a:latin typeface="Söhne"/>
            </a:endParaRPr>
          </a:p>
          <a:p>
            <a:r>
              <a:rPr lang="en-US" dirty="0">
                <a:solidFill>
                  <a:srgbClr val="0D0D0D"/>
                </a:solidFill>
                <a:latin typeface="Söhne"/>
              </a:rPr>
              <a:t>Finally,</a:t>
            </a:r>
          </a:p>
          <a:p>
            <a:endParaRPr lang="en-US" dirty="0">
              <a:solidFill>
                <a:srgbClr val="0D0D0D"/>
              </a:solidFill>
              <a:latin typeface="Söhne"/>
            </a:endParaRPr>
          </a:p>
          <a:p>
            <a:r>
              <a:rPr lang="en-US" b="1" dirty="0">
                <a:solidFill>
                  <a:srgbClr val="0D0D0D"/>
                </a:solidFill>
                <a:latin typeface="Söhne"/>
              </a:rPr>
              <a:t>P(King | Face) =  </a:t>
            </a:r>
            <a:r>
              <a:rPr lang="en-US" dirty="0">
                <a:solidFill>
                  <a:srgbClr val="0D0D0D"/>
                </a:solidFill>
                <a:latin typeface="Söhne"/>
              </a:rPr>
              <a:t>(1 * 4/52 ) /  (12/52) </a:t>
            </a:r>
          </a:p>
          <a:p>
            <a:endParaRPr lang="en-US" dirty="0">
              <a:solidFill>
                <a:srgbClr val="0D0D0D"/>
              </a:solidFill>
              <a:latin typeface="Söhne"/>
            </a:endParaRPr>
          </a:p>
          <a:p>
            <a:r>
              <a:rPr lang="en-US" dirty="0">
                <a:solidFill>
                  <a:srgbClr val="0D0D0D"/>
                </a:solidFill>
                <a:latin typeface="Söhne"/>
              </a:rPr>
              <a:t>	        = 1/3</a:t>
            </a:r>
            <a:r>
              <a:rPr lang="en-US" b="1" dirty="0">
                <a:solidFill>
                  <a:srgbClr val="0D0D0D"/>
                </a:solidFill>
                <a:latin typeface="Söhne"/>
              </a:rPr>
              <a:t>			</a:t>
            </a:r>
            <a:r>
              <a:rPr lang="en-US" b="1" dirty="0">
                <a:solidFill>
                  <a:srgbClr val="C00000"/>
                </a:solidFill>
                <a:latin typeface="Söhne"/>
              </a:rPr>
              <a:t>1/3 of 12 Face is = 4</a:t>
            </a:r>
          </a:p>
          <a:p>
            <a:endParaRPr lang="en-US" dirty="0"/>
          </a:p>
        </p:txBody>
      </p:sp>
      <p:sp>
        <p:nvSpPr>
          <p:cNvPr id="6" name="TextBox 5">
            <a:extLst>
              <a:ext uri="{FF2B5EF4-FFF2-40B4-BE49-F238E27FC236}">
                <a16:creationId xmlns:a16="http://schemas.microsoft.com/office/drawing/2014/main" id="{21F574DA-8688-E841-94B2-055ADC9396E5}"/>
              </a:ext>
            </a:extLst>
          </p:cNvPr>
          <p:cNvSpPr txBox="1"/>
          <p:nvPr/>
        </p:nvSpPr>
        <p:spPr>
          <a:xfrm>
            <a:off x="633805" y="316914"/>
            <a:ext cx="10769600" cy="646331"/>
          </a:xfrm>
          <a:prstGeom prst="rect">
            <a:avLst/>
          </a:prstGeom>
          <a:noFill/>
        </p:spPr>
        <p:txBody>
          <a:bodyPr wrap="square">
            <a:spAutoFit/>
          </a:bodyPr>
          <a:lstStyle/>
          <a:p>
            <a:r>
              <a:rPr lang="en-US" b="1" i="0" dirty="0">
                <a:solidFill>
                  <a:srgbClr val="0D0D0D"/>
                </a:solidFill>
                <a:effectLst/>
                <a:latin typeface="Söhne"/>
              </a:rPr>
              <a:t>Example of Playing Card = 52.  Now The card that I chose is a Face Card and the Problem is to find whether the face card is King or Not</a:t>
            </a:r>
            <a:endParaRPr lang="en-US" b="1" dirty="0"/>
          </a:p>
        </p:txBody>
      </p:sp>
      <p:sp>
        <p:nvSpPr>
          <p:cNvPr id="8" name="TextBox 7">
            <a:extLst>
              <a:ext uri="{FF2B5EF4-FFF2-40B4-BE49-F238E27FC236}">
                <a16:creationId xmlns:a16="http://schemas.microsoft.com/office/drawing/2014/main" id="{7C97A740-4ABB-D6C8-2341-6F15380BE8DE}"/>
              </a:ext>
            </a:extLst>
          </p:cNvPr>
          <p:cNvSpPr txBox="1"/>
          <p:nvPr/>
        </p:nvSpPr>
        <p:spPr>
          <a:xfrm>
            <a:off x="9672320" y="6640602"/>
            <a:ext cx="6096000" cy="215444"/>
          </a:xfrm>
          <a:prstGeom prst="rect">
            <a:avLst/>
          </a:prstGeom>
          <a:noFill/>
        </p:spPr>
        <p:txBody>
          <a:bodyPr wrap="square">
            <a:spAutoFit/>
          </a:bodyPr>
          <a:lstStyle/>
          <a:p>
            <a:r>
              <a:rPr lang="en-US" sz="800" dirty="0"/>
              <a:t>https://www.youtube.com/watch?v=Fv_LGQKgWi0</a:t>
            </a:r>
          </a:p>
        </p:txBody>
      </p:sp>
    </p:spTree>
    <p:extLst>
      <p:ext uri="{BB962C8B-B14F-4D97-AF65-F5344CB8AC3E}">
        <p14:creationId xmlns:p14="http://schemas.microsoft.com/office/powerpoint/2010/main" val="1703046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2104-3064-F932-7F4E-A10C5547C7E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7592478-7E74-76F1-7AF6-CCE26CD57352}"/>
              </a:ext>
            </a:extLst>
          </p:cNvPr>
          <p:cNvSpPr txBox="1"/>
          <p:nvPr/>
        </p:nvSpPr>
        <p:spPr>
          <a:xfrm>
            <a:off x="653497" y="566678"/>
            <a:ext cx="10945468" cy="5909310"/>
          </a:xfrm>
          <a:prstGeom prst="rect">
            <a:avLst/>
          </a:prstGeom>
          <a:noFill/>
        </p:spPr>
        <p:txBody>
          <a:bodyPr wrap="square">
            <a:spAutoFit/>
          </a:bodyPr>
          <a:lstStyle/>
          <a:p>
            <a:pPr algn="l"/>
            <a:r>
              <a:rPr lang="en-US" b="1" i="0" dirty="0">
                <a:solidFill>
                  <a:srgbClr val="0D0D0D"/>
                </a:solidFill>
                <a:effectLst/>
                <a:latin typeface="Söhne"/>
              </a:rPr>
              <a:t>Prior Probability (Prior)</a:t>
            </a:r>
            <a:r>
              <a:rPr lang="en-US" b="0" i="0" dirty="0">
                <a:solidFill>
                  <a:srgbClr val="0D0D0D"/>
                </a:solidFill>
                <a:effectLst/>
                <a:latin typeface="Söhne"/>
              </a:rPr>
              <a:t>:</a:t>
            </a:r>
          </a:p>
          <a:p>
            <a:pPr algn="l"/>
            <a:r>
              <a:rPr lang="en-US" b="0" i="0" dirty="0">
                <a:solidFill>
                  <a:srgbClr val="0D0D0D"/>
                </a:solidFill>
                <a:effectLst/>
                <a:latin typeface="Söhne"/>
              </a:rPr>
              <a:t>	The prior probability represents </a:t>
            </a:r>
            <a:r>
              <a:rPr lang="en-US" b="1" i="0" dirty="0">
                <a:solidFill>
                  <a:srgbClr val="0D0D0D"/>
                </a:solidFill>
                <a:effectLst/>
                <a:latin typeface="Söhne"/>
              </a:rPr>
              <a:t>our initial belief or knowledge </a:t>
            </a:r>
            <a:r>
              <a:rPr lang="en-US" b="0" i="0" dirty="0">
                <a:solidFill>
                  <a:srgbClr val="0D0D0D"/>
                </a:solidFill>
                <a:effectLst/>
                <a:latin typeface="Söhne"/>
              </a:rPr>
              <a:t>about the likelihood of an event or hypothesis before we have observed any new evidence or data.</a:t>
            </a:r>
          </a:p>
          <a:p>
            <a:pPr algn="l">
              <a:buFont typeface="Arial" panose="020B0604020202020204" pitchFamily="34" charset="0"/>
              <a:buChar char="•"/>
            </a:pPr>
            <a:r>
              <a:rPr lang="en-US" b="0" i="0" dirty="0">
                <a:solidFill>
                  <a:srgbClr val="0D0D0D"/>
                </a:solidFill>
                <a:effectLst/>
                <a:latin typeface="Söhne"/>
              </a:rPr>
              <a:t>The prior probability serves as the </a:t>
            </a:r>
            <a:r>
              <a:rPr lang="en-US" b="1" i="0" dirty="0">
                <a:solidFill>
                  <a:srgbClr val="0D0D0D"/>
                </a:solidFill>
                <a:effectLst/>
                <a:latin typeface="Söhne"/>
              </a:rPr>
              <a:t>starting point </a:t>
            </a:r>
            <a:r>
              <a:rPr lang="en-US" b="0" i="0" dirty="0">
                <a:solidFill>
                  <a:srgbClr val="0D0D0D"/>
                </a:solidFill>
                <a:effectLst/>
                <a:latin typeface="Söhne"/>
              </a:rPr>
              <a:t>for Bayesian inference and </a:t>
            </a:r>
            <a:r>
              <a:rPr lang="en-US" b="1" i="0" dirty="0">
                <a:solidFill>
                  <a:srgbClr val="C00000"/>
                </a:solidFill>
                <a:effectLst/>
                <a:latin typeface="Söhne"/>
              </a:rPr>
              <a:t>influences the posterior probability.</a:t>
            </a:r>
          </a:p>
          <a:p>
            <a:pPr algn="l">
              <a:buFont typeface="Arial" panose="020B0604020202020204" pitchFamily="34" charset="0"/>
              <a:buChar char="•"/>
            </a:pPr>
            <a:r>
              <a:rPr lang="en-US" b="0" i="0" dirty="0">
                <a:solidFill>
                  <a:srgbClr val="0D0D0D"/>
                </a:solidFill>
                <a:effectLst/>
                <a:latin typeface="Söhne"/>
              </a:rPr>
              <a:t>The prior probability can be based on previous experience, domain knowledge, or assumptions.</a:t>
            </a:r>
          </a:p>
          <a:p>
            <a:pPr algn="l">
              <a:buFont typeface="Arial" panose="020B0604020202020204" pitchFamily="34" charset="0"/>
              <a:buChar char="•"/>
            </a:pPr>
            <a:endParaRPr lang="en-US" dirty="0">
              <a:solidFill>
                <a:srgbClr val="0D0D0D"/>
              </a:solidFill>
              <a:latin typeface="Söhne"/>
            </a:endParaRPr>
          </a:p>
          <a:p>
            <a:pPr algn="l"/>
            <a:r>
              <a:rPr lang="en-US" b="0" i="0" dirty="0">
                <a:solidFill>
                  <a:srgbClr val="0D0D0D"/>
                </a:solidFill>
                <a:effectLst/>
                <a:latin typeface="Söhne"/>
              </a:rPr>
              <a:t>Also called as Prior </a:t>
            </a:r>
            <a:r>
              <a:rPr lang="en-US" b="1" i="0" dirty="0">
                <a:solidFill>
                  <a:srgbClr val="0D0D0D"/>
                </a:solidFill>
                <a:effectLst/>
                <a:latin typeface="Söhne"/>
              </a:rPr>
              <a:t>Probability</a:t>
            </a:r>
            <a:r>
              <a:rPr lang="en-US" b="0" i="0" dirty="0">
                <a:solidFill>
                  <a:srgbClr val="0D0D0D"/>
                </a:solidFill>
                <a:effectLst/>
                <a:latin typeface="Söhne"/>
              </a:rPr>
              <a:t> is the prior knowledge or belief about the probabilities of various Hypothesis H is called Prior.</a:t>
            </a:r>
          </a:p>
          <a:p>
            <a:pPr algn="l"/>
            <a:r>
              <a:rPr lang="en-US" b="0" i="0" dirty="0">
                <a:solidFill>
                  <a:srgbClr val="0D0D0D"/>
                </a:solidFill>
                <a:effectLst/>
                <a:latin typeface="Söhne"/>
              </a:rPr>
              <a:t>It is based on our prior knowledge, assumptions, or belief about the probability of the event.</a:t>
            </a:r>
          </a:p>
          <a:p>
            <a:pPr algn="l"/>
            <a:r>
              <a:rPr lang="en-US" b="1" i="0" dirty="0">
                <a:solidFill>
                  <a:srgbClr val="0D0D0D"/>
                </a:solidFill>
                <a:effectLst/>
                <a:latin typeface="Söhne"/>
              </a:rPr>
              <a:t>For Example:</a:t>
            </a:r>
          </a:p>
          <a:p>
            <a:pPr marL="342900" indent="-342900" algn="l">
              <a:buAutoNum type="arabicPeriod"/>
            </a:pPr>
            <a:r>
              <a:rPr lang="en-US" b="0" i="0" dirty="0">
                <a:solidFill>
                  <a:srgbClr val="0D0D0D"/>
                </a:solidFill>
                <a:effectLst/>
                <a:latin typeface="Söhne"/>
              </a:rPr>
              <a:t>Suppose we want to determine the probability of a </a:t>
            </a:r>
            <a:r>
              <a:rPr lang="en-US" b="1" i="0" dirty="0">
                <a:solidFill>
                  <a:srgbClr val="0D0D0D"/>
                </a:solidFill>
                <a:effectLst/>
                <a:latin typeface="Söhne"/>
              </a:rPr>
              <a:t>patient having a particular disease </a:t>
            </a:r>
            <a:r>
              <a:rPr lang="en-US" b="0" i="0" dirty="0">
                <a:solidFill>
                  <a:srgbClr val="0D0D0D"/>
                </a:solidFill>
                <a:effectLst/>
                <a:latin typeface="Söhne"/>
              </a:rPr>
              <a:t>let's call it Disease X) before any diagnostic tests are performed. Our prior belief about the prevalence or spread of Disease X in the population is 0.05, meaning that 5% of the population is estimated to have Disease X based on historical data. This prior probability is denoted as P(Disease X)=0.05.</a:t>
            </a:r>
          </a:p>
          <a:p>
            <a:pPr marL="342900" indent="-342900" algn="l">
              <a:buAutoNum type="arabicPeriod"/>
            </a:pPr>
            <a:endParaRPr lang="en-US" b="0" i="0" dirty="0">
              <a:solidFill>
                <a:srgbClr val="0D0D0D"/>
              </a:solidFill>
              <a:effectLst/>
              <a:latin typeface="Söhne"/>
            </a:endParaRPr>
          </a:p>
          <a:p>
            <a:pPr marL="342900" indent="-342900" algn="l">
              <a:buAutoNum type="arabicPeriod"/>
            </a:pPr>
            <a:r>
              <a:rPr lang="en-US" b="0" i="0" dirty="0">
                <a:solidFill>
                  <a:srgbClr val="0D0D0D"/>
                </a:solidFill>
                <a:effectLst/>
                <a:latin typeface="Söhne"/>
              </a:rPr>
              <a:t>Let's say we want to predict whether a </a:t>
            </a:r>
            <a:r>
              <a:rPr lang="en-US" b="1" i="0" dirty="0">
                <a:solidFill>
                  <a:srgbClr val="0D0D0D"/>
                </a:solidFill>
                <a:effectLst/>
                <a:latin typeface="Söhne"/>
              </a:rPr>
              <a:t>customer will buy a product or not </a:t>
            </a:r>
            <a:r>
              <a:rPr lang="en-US" b="0" i="0" dirty="0">
                <a:solidFill>
                  <a:srgbClr val="0D0D0D"/>
                </a:solidFill>
                <a:effectLst/>
                <a:latin typeface="Söhne"/>
              </a:rPr>
              <a:t>based on their age, gender and income, before we predict we should have some prior knowledge.</a:t>
            </a:r>
          </a:p>
          <a:p>
            <a:pPr marL="342900" indent="-342900" algn="l">
              <a:buAutoNum type="arabicPeriod"/>
            </a:pPr>
            <a:endParaRPr lang="en-US" b="0" i="0" dirty="0">
              <a:solidFill>
                <a:srgbClr val="0D0D0D"/>
              </a:solidFill>
              <a:effectLst/>
              <a:latin typeface="Söhne"/>
            </a:endParaRPr>
          </a:p>
          <a:p>
            <a:pPr marL="342900" indent="-342900" algn="l">
              <a:buAutoNum type="arabicPeriod"/>
            </a:pPr>
            <a:r>
              <a:rPr lang="en-US" dirty="0"/>
              <a:t>if we have to determine whether a particular type of </a:t>
            </a:r>
            <a:r>
              <a:rPr lang="en-US" dirty="0" err="1"/>
              <a:t>tumour</a:t>
            </a:r>
            <a:r>
              <a:rPr lang="en-US" dirty="0"/>
              <a:t> is malignant for a patient, the prior knowledge of such </a:t>
            </a:r>
            <a:r>
              <a:rPr lang="en-US" dirty="0" err="1"/>
              <a:t>tumours</a:t>
            </a:r>
            <a:r>
              <a:rPr lang="en-US" dirty="0"/>
              <a:t> becoming malignant can be used to validate our current hypothesis and is a prior probability or simply called Prior.</a:t>
            </a:r>
            <a:endParaRPr lang="en-US" b="0" i="0" dirty="0">
              <a:solidFill>
                <a:srgbClr val="0D0D0D"/>
              </a:solidFill>
              <a:effectLst/>
              <a:latin typeface="Söhne"/>
            </a:endParaRPr>
          </a:p>
        </p:txBody>
      </p:sp>
    </p:spTree>
    <p:extLst>
      <p:ext uri="{BB962C8B-B14F-4D97-AF65-F5344CB8AC3E}">
        <p14:creationId xmlns:p14="http://schemas.microsoft.com/office/powerpoint/2010/main" val="2050902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AF274-E82E-ACD1-0465-4244EC48879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00C9747-39C0-6F52-C929-F13EED1727F1}"/>
              </a:ext>
            </a:extLst>
          </p:cNvPr>
          <p:cNvSpPr txBox="1"/>
          <p:nvPr/>
        </p:nvSpPr>
        <p:spPr>
          <a:xfrm>
            <a:off x="305628" y="143325"/>
            <a:ext cx="11233702" cy="7386638"/>
          </a:xfrm>
          <a:prstGeom prst="rect">
            <a:avLst/>
          </a:prstGeom>
          <a:noFill/>
        </p:spPr>
        <p:txBody>
          <a:bodyPr wrap="square">
            <a:spAutoFit/>
          </a:bodyPr>
          <a:lstStyle/>
          <a:p>
            <a:r>
              <a:rPr lang="en-US" sz="2400" b="1" dirty="0"/>
              <a:t>Posterior:</a:t>
            </a:r>
          </a:p>
          <a:p>
            <a:r>
              <a:rPr lang="en-US" dirty="0"/>
              <a:t> 	The probability that a </a:t>
            </a:r>
            <a:r>
              <a:rPr lang="en-US" b="1" dirty="0"/>
              <a:t>particular hypothesis holds for a data set based on the Prior</a:t>
            </a:r>
            <a:r>
              <a:rPr lang="en-US" dirty="0"/>
              <a:t> is called the posterior probability or simply Posterior.</a:t>
            </a:r>
          </a:p>
          <a:p>
            <a:r>
              <a:rPr lang="en-US" dirty="0"/>
              <a:t>	 In the above example, the probability of the hypothesis that the patient has a malignant </a:t>
            </a:r>
            <a:r>
              <a:rPr lang="en-US" dirty="0" err="1"/>
              <a:t>tumour</a:t>
            </a:r>
            <a:r>
              <a:rPr lang="en-US" dirty="0"/>
              <a:t> considering the Prior of correctness of the malignancy testis a posterior probability.</a:t>
            </a:r>
          </a:p>
          <a:p>
            <a:endParaRPr lang="en-US" dirty="0"/>
          </a:p>
          <a:p>
            <a:pPr algn="l"/>
            <a:r>
              <a:rPr lang="en-US" b="0" i="0" dirty="0">
                <a:solidFill>
                  <a:srgbClr val="0D0D0D"/>
                </a:solidFill>
                <a:effectLst/>
                <a:latin typeface="Söhne"/>
              </a:rPr>
              <a:t>	The posterior probability represents our </a:t>
            </a:r>
            <a:r>
              <a:rPr lang="en-US" b="1" i="0" dirty="0">
                <a:solidFill>
                  <a:srgbClr val="0D0D0D"/>
                </a:solidFill>
                <a:effectLst/>
                <a:latin typeface="Söhne"/>
              </a:rPr>
              <a:t>updated belief or probability of an </a:t>
            </a:r>
            <a:r>
              <a:rPr lang="en-US" b="1" i="0" dirty="0">
                <a:solidFill>
                  <a:srgbClr val="C00000"/>
                </a:solidFill>
                <a:effectLst/>
                <a:latin typeface="Söhne"/>
              </a:rPr>
              <a:t>event or hypothesis being true </a:t>
            </a:r>
            <a:r>
              <a:rPr lang="en-US" b="0" i="0" dirty="0">
                <a:solidFill>
                  <a:srgbClr val="0D0D0D"/>
                </a:solidFill>
                <a:effectLst/>
                <a:latin typeface="Söhne"/>
              </a:rPr>
              <a:t>after observing new evidence or data.</a:t>
            </a:r>
          </a:p>
          <a:p>
            <a:pPr algn="l"/>
            <a:r>
              <a:rPr lang="en-US" b="0" i="0" dirty="0">
                <a:solidFill>
                  <a:srgbClr val="0D0D0D"/>
                </a:solidFill>
                <a:effectLst/>
                <a:latin typeface="Söhne"/>
              </a:rPr>
              <a:t>	The posterior probability is calculated using Bayes' theorem, which </a:t>
            </a:r>
            <a:r>
              <a:rPr lang="en-US" b="1" i="0" dirty="0">
                <a:solidFill>
                  <a:srgbClr val="0D0D0D"/>
                </a:solidFill>
                <a:effectLst/>
                <a:latin typeface="Söhne"/>
              </a:rPr>
              <a:t>combines the prior probability, the likelihood, and the evidence or data.</a:t>
            </a:r>
          </a:p>
          <a:p>
            <a:pPr algn="l"/>
            <a:r>
              <a:rPr lang="en-US" b="0" i="0" dirty="0">
                <a:solidFill>
                  <a:srgbClr val="0D0D0D"/>
                </a:solidFill>
                <a:effectLst/>
                <a:latin typeface="Söhne"/>
              </a:rPr>
              <a:t>	The posterior probability reflects our updated understanding of the event or hypothesis based on the observed evidence.</a:t>
            </a:r>
          </a:p>
          <a:p>
            <a:pPr algn="l">
              <a:buFont typeface="Arial" panose="020B0604020202020204" pitchFamily="34" charset="0"/>
              <a:buChar char="•"/>
            </a:pPr>
            <a:endParaRPr lang="en-US" dirty="0">
              <a:solidFill>
                <a:srgbClr val="0D0D0D"/>
              </a:solidFill>
              <a:latin typeface="Söhne"/>
            </a:endParaRPr>
          </a:p>
          <a:p>
            <a:pPr algn="l"/>
            <a:r>
              <a:rPr lang="en-US" b="1" i="0" dirty="0">
                <a:solidFill>
                  <a:srgbClr val="0D0D0D"/>
                </a:solidFill>
                <a:effectLst/>
                <a:latin typeface="Söhne"/>
              </a:rPr>
              <a:t>Example:</a:t>
            </a:r>
            <a:endParaRPr lang="en-US" b="1" dirty="0">
              <a:solidFill>
                <a:srgbClr val="0D0D0D"/>
              </a:solidFill>
              <a:latin typeface="Söhne"/>
            </a:endParaRPr>
          </a:p>
          <a:p>
            <a:pPr algn="l"/>
            <a:r>
              <a:rPr lang="en-US" b="0" i="0" dirty="0">
                <a:solidFill>
                  <a:srgbClr val="0D0D0D"/>
                </a:solidFill>
                <a:effectLst/>
                <a:latin typeface="Söhne"/>
              </a:rPr>
              <a:t>	After the patient undergoes a diagnostic test for Disease X and the test results come back </a:t>
            </a:r>
            <a:r>
              <a:rPr lang="en-US" b="1" i="0" dirty="0">
                <a:solidFill>
                  <a:srgbClr val="C00000"/>
                </a:solidFill>
                <a:effectLst/>
                <a:latin typeface="Söhne"/>
              </a:rPr>
              <a:t>positive</a:t>
            </a:r>
            <a:r>
              <a:rPr lang="en-US" b="0" i="0" dirty="0">
                <a:solidFill>
                  <a:srgbClr val="0D0D0D"/>
                </a:solidFill>
                <a:effectLst/>
                <a:latin typeface="Söhne"/>
              </a:rPr>
              <a:t>, we want to update our belief about the probability of the patient having the disease. Using Bayes' theorem, we calculate the posterior probability of the patient having Disease X given the positive test result. Let's say the likelihood of a positive test result given that the patient has Disease X is 0.95, and the likelihood of a positive test result given that the patient does not have Disease X (false positive rate) is 0.10. Using Bayes' theorem, we update our prior probability to calculate the posterior probability:</a:t>
            </a:r>
          </a:p>
          <a:p>
            <a:pPr marL="342900" indent="-342900" algn="l">
              <a:buAutoNum type="arabicPeriod"/>
            </a:pPr>
            <a:endParaRPr lang="en-US" b="0" i="0" dirty="0">
              <a:solidFill>
                <a:srgbClr val="0D0D0D"/>
              </a:solidFill>
              <a:effectLst/>
              <a:latin typeface="Söhne"/>
            </a:endParaRPr>
          </a:p>
          <a:p>
            <a:endParaRPr lang="en-US" dirty="0"/>
          </a:p>
          <a:p>
            <a:r>
              <a:rPr lang="en-US" b="0" i="1" dirty="0">
                <a:solidFill>
                  <a:srgbClr val="0D0D0D"/>
                </a:solidFill>
                <a:effectLst/>
                <a:latin typeface="KaTeX_Math"/>
              </a:rPr>
              <a:t>	P</a:t>
            </a:r>
            <a:r>
              <a:rPr lang="en-US" b="0" i="0" dirty="0">
                <a:solidFill>
                  <a:srgbClr val="0D0D0D"/>
                </a:solidFill>
                <a:effectLst/>
                <a:latin typeface="KaTeX_Main"/>
              </a:rPr>
              <a:t>(Disease X | Positive Test) = </a:t>
            </a:r>
            <a:r>
              <a:rPr lang="en-US" b="0" i="1" dirty="0">
                <a:solidFill>
                  <a:srgbClr val="0D0D0D"/>
                </a:solidFill>
                <a:effectLst/>
                <a:latin typeface="KaTeX_Math"/>
              </a:rPr>
              <a:t>P</a:t>
            </a:r>
            <a:r>
              <a:rPr lang="en-US" b="0" i="0" dirty="0">
                <a:solidFill>
                  <a:srgbClr val="0D0D0D"/>
                </a:solidFill>
                <a:effectLst/>
                <a:latin typeface="KaTeX_Main"/>
              </a:rPr>
              <a:t>(Positive Test | Disease X)×</a:t>
            </a:r>
            <a:r>
              <a:rPr lang="en-US" b="0" i="1" dirty="0">
                <a:solidFill>
                  <a:srgbClr val="0D0D0D"/>
                </a:solidFill>
                <a:effectLst/>
                <a:latin typeface="KaTeX_Math"/>
              </a:rPr>
              <a:t>P</a:t>
            </a:r>
            <a:r>
              <a:rPr lang="en-US" b="0" i="0" dirty="0">
                <a:solidFill>
                  <a:srgbClr val="0D0D0D"/>
                </a:solidFill>
                <a:effectLst/>
                <a:latin typeface="KaTeX_Main"/>
              </a:rPr>
              <a:t>(Disease X) ​/ </a:t>
            </a:r>
            <a:r>
              <a:rPr lang="en-US" b="0" i="1" dirty="0">
                <a:solidFill>
                  <a:srgbClr val="0D0D0D"/>
                </a:solidFill>
                <a:effectLst/>
                <a:latin typeface="KaTeX_Math"/>
              </a:rPr>
              <a:t>P</a:t>
            </a:r>
            <a:r>
              <a:rPr lang="en-US" b="0" i="0" dirty="0">
                <a:solidFill>
                  <a:srgbClr val="0D0D0D"/>
                </a:solidFill>
                <a:effectLst/>
                <a:latin typeface="KaTeX_Main"/>
              </a:rPr>
              <a:t>(Positive Test)</a:t>
            </a:r>
            <a:br>
              <a:rPr lang="en-US" b="0" i="0" dirty="0">
                <a:solidFill>
                  <a:srgbClr val="0D0D0D"/>
                </a:solidFill>
                <a:effectLst/>
                <a:latin typeface="KaTeX_Main"/>
              </a:rPr>
            </a:br>
            <a:br>
              <a:rPr lang="en-US" dirty="0"/>
            </a:br>
            <a:endParaRPr lang="en-US" b="0" i="0" dirty="0">
              <a:solidFill>
                <a:srgbClr val="0D0D0D"/>
              </a:solidFill>
              <a:effectLst/>
              <a:latin typeface="Söhne"/>
            </a:endParaRPr>
          </a:p>
          <a:p>
            <a:endParaRPr lang="en-US" dirty="0"/>
          </a:p>
        </p:txBody>
      </p:sp>
    </p:spTree>
    <p:extLst>
      <p:ext uri="{BB962C8B-B14F-4D97-AF65-F5344CB8AC3E}">
        <p14:creationId xmlns:p14="http://schemas.microsoft.com/office/powerpoint/2010/main" val="38535643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A1AA-47D9-320B-C7A6-32988513D57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0F6B7E-2548-0857-D624-9886A5EED5F9}"/>
              </a:ext>
            </a:extLst>
          </p:cNvPr>
          <p:cNvSpPr txBox="1"/>
          <p:nvPr/>
        </p:nvSpPr>
        <p:spPr>
          <a:xfrm>
            <a:off x="524287" y="393100"/>
            <a:ext cx="11174069" cy="5078313"/>
          </a:xfrm>
          <a:prstGeom prst="rect">
            <a:avLst/>
          </a:prstGeom>
          <a:noFill/>
        </p:spPr>
        <p:txBody>
          <a:bodyPr wrap="square">
            <a:spAutoFit/>
          </a:bodyPr>
          <a:lstStyle/>
          <a:p>
            <a:r>
              <a:rPr lang="en-US" sz="2000" b="1" i="0" dirty="0">
                <a:solidFill>
                  <a:srgbClr val="0D0D0D"/>
                </a:solidFill>
                <a:effectLst/>
                <a:latin typeface="Söhne"/>
              </a:rPr>
              <a:t>Likelihood</a:t>
            </a:r>
            <a:r>
              <a:rPr lang="en-US" sz="2000" b="0" i="0" dirty="0">
                <a:solidFill>
                  <a:srgbClr val="0D0D0D"/>
                </a:solidFill>
                <a:effectLst/>
                <a:latin typeface="Söhne"/>
              </a:rPr>
              <a:t>:</a:t>
            </a:r>
          </a:p>
          <a:p>
            <a:r>
              <a:rPr lang="en-US" b="0" i="0" dirty="0">
                <a:solidFill>
                  <a:srgbClr val="0D0D0D"/>
                </a:solidFill>
                <a:effectLst/>
                <a:latin typeface="Söhne"/>
              </a:rPr>
              <a:t>The likelihood represents the probability of </a:t>
            </a:r>
            <a:r>
              <a:rPr lang="en-US" b="1" i="0" dirty="0">
                <a:solidFill>
                  <a:srgbClr val="0D0D0D"/>
                </a:solidFill>
                <a:effectLst/>
                <a:latin typeface="Söhne"/>
              </a:rPr>
              <a:t>observing the evidence or data given </a:t>
            </a:r>
            <a:r>
              <a:rPr lang="en-US" b="0" i="0" dirty="0">
                <a:solidFill>
                  <a:srgbClr val="0D0D0D"/>
                </a:solidFill>
                <a:effectLst/>
                <a:latin typeface="Söhne"/>
              </a:rPr>
              <a:t>that a particular hypothesis or event is </a:t>
            </a:r>
            <a:r>
              <a:rPr lang="en-US" b="1" i="0" dirty="0">
                <a:solidFill>
                  <a:srgbClr val="0D0D0D"/>
                </a:solidFill>
                <a:effectLst/>
                <a:latin typeface="Söhne"/>
              </a:rPr>
              <a:t>true</a:t>
            </a:r>
            <a:r>
              <a:rPr lang="en-US" b="0" i="0" dirty="0">
                <a:solidFill>
                  <a:srgbClr val="0D0D0D"/>
                </a:solidFill>
                <a:effectLst/>
                <a:latin typeface="Söhne"/>
              </a:rPr>
              <a:t>. It measures </a:t>
            </a:r>
            <a:r>
              <a:rPr lang="en-US" b="1" i="0" dirty="0">
                <a:solidFill>
                  <a:srgbClr val="0D0D0D"/>
                </a:solidFill>
                <a:effectLst/>
                <a:latin typeface="Söhne"/>
              </a:rPr>
              <a:t>how well the Hypothesis explains the observed data</a:t>
            </a:r>
            <a:r>
              <a:rPr lang="en-US" b="0" i="0" dirty="0">
                <a:solidFill>
                  <a:srgbClr val="0D0D0D"/>
                </a:solidFill>
                <a:effectLst/>
                <a:latin typeface="Söhne"/>
              </a:rPr>
              <a:t>. </a:t>
            </a:r>
            <a:r>
              <a:rPr lang="en-US" b="0" i="0" dirty="0" err="1">
                <a:solidFill>
                  <a:srgbClr val="0D0D0D"/>
                </a:solidFill>
                <a:effectLst/>
                <a:latin typeface="Söhne"/>
              </a:rPr>
              <a:t>i.e</a:t>
            </a:r>
            <a:r>
              <a:rPr lang="en-US" b="0" i="0" dirty="0">
                <a:solidFill>
                  <a:srgbClr val="0D0D0D"/>
                </a:solidFill>
                <a:effectLst/>
                <a:latin typeface="Söhne"/>
              </a:rPr>
              <a:t>, The likelihood quantifies how well the observed data supports the hypothesis or event A. </a:t>
            </a:r>
          </a:p>
          <a:p>
            <a:r>
              <a:rPr lang="en-US" dirty="0">
                <a:solidFill>
                  <a:srgbClr val="0D0D0D"/>
                </a:solidFill>
                <a:latin typeface="Söhne"/>
              </a:rPr>
              <a:t>	</a:t>
            </a:r>
            <a:r>
              <a:rPr lang="en-US" b="0" i="0" dirty="0">
                <a:solidFill>
                  <a:srgbClr val="0D0D0D"/>
                </a:solidFill>
                <a:effectLst/>
                <a:latin typeface="Söhne"/>
              </a:rPr>
              <a:t>The likelihood plays a crucial role in Bayesian inference as it helps update the prior probability to the posterior probability.</a:t>
            </a:r>
          </a:p>
          <a:p>
            <a:endParaRPr lang="en-US" b="0" i="0" dirty="0">
              <a:solidFill>
                <a:srgbClr val="0D0D0D"/>
              </a:solidFill>
              <a:effectLst/>
              <a:latin typeface="Söhne"/>
            </a:endParaRPr>
          </a:p>
          <a:p>
            <a:r>
              <a:rPr lang="en-US" b="1" dirty="0">
                <a:solidFill>
                  <a:srgbClr val="0D0D0D"/>
                </a:solidFill>
                <a:latin typeface="Söhne"/>
              </a:rPr>
              <a:t>For Example:</a:t>
            </a:r>
          </a:p>
          <a:p>
            <a:r>
              <a:rPr lang="en-US" b="0" i="0" dirty="0">
                <a:solidFill>
                  <a:srgbClr val="0D0D0D"/>
                </a:solidFill>
                <a:effectLst/>
                <a:latin typeface="Söhne"/>
              </a:rPr>
              <a:t>	The likelihood represents the probability of observing the evidence (test results) given the hypothesis (presence or absence of Disease X). In our example, the likelihood of a positive test result given that the patient has Disease X is 0.95, and the likelihood of a positive test result given that the patient does not have Disease X (false positive rate) is 0.10.</a:t>
            </a:r>
          </a:p>
          <a:p>
            <a:endParaRPr lang="en-US" dirty="0">
              <a:solidFill>
                <a:srgbClr val="0D0D0D"/>
              </a:solidFill>
              <a:latin typeface="Söhne"/>
            </a:endParaRPr>
          </a:p>
          <a:p>
            <a:r>
              <a:rPr lang="en-US" b="1" i="0" dirty="0">
                <a:solidFill>
                  <a:srgbClr val="0D0D0D"/>
                </a:solidFill>
                <a:effectLst/>
                <a:latin typeface="Söhne"/>
              </a:rPr>
              <a:t>	In summary, </a:t>
            </a:r>
            <a:r>
              <a:rPr lang="en-US" b="0" i="0" dirty="0">
                <a:solidFill>
                  <a:srgbClr val="0D0D0D"/>
                </a:solidFill>
                <a:effectLst/>
                <a:latin typeface="Söhne"/>
              </a:rPr>
              <a:t>the prior probability represents </a:t>
            </a:r>
            <a:r>
              <a:rPr lang="en-US" b="1" i="0" dirty="0">
                <a:solidFill>
                  <a:srgbClr val="C00000"/>
                </a:solidFill>
                <a:effectLst/>
                <a:latin typeface="Söhne"/>
              </a:rPr>
              <a:t>our initial belief </a:t>
            </a:r>
            <a:r>
              <a:rPr lang="en-US" b="0" i="0" dirty="0">
                <a:solidFill>
                  <a:srgbClr val="0D0D0D"/>
                </a:solidFill>
                <a:effectLst/>
                <a:latin typeface="Söhne"/>
              </a:rPr>
              <a:t>about the likelihood of an event (presence of Disease X), the posterior probability represents </a:t>
            </a:r>
            <a:r>
              <a:rPr lang="en-US" b="1" i="0" dirty="0">
                <a:solidFill>
                  <a:srgbClr val="C00000"/>
                </a:solidFill>
                <a:effectLst/>
                <a:latin typeface="Söhne"/>
              </a:rPr>
              <a:t>our updated belief after observing new evidence </a:t>
            </a:r>
            <a:r>
              <a:rPr lang="en-US" b="0" i="0" dirty="0">
                <a:solidFill>
                  <a:srgbClr val="0D0D0D"/>
                </a:solidFill>
                <a:effectLst/>
                <a:latin typeface="Söhne"/>
              </a:rPr>
              <a:t>(positive test result), and the likelihood represents the probability of observing the evidence given the hypothesis. These concepts are fundamental to Bayesian inference and help us make informed decisions in uncertain situations, such as medical diagnosis.</a:t>
            </a:r>
            <a:endParaRPr lang="en-US" dirty="0"/>
          </a:p>
        </p:txBody>
      </p:sp>
    </p:spTree>
    <p:extLst>
      <p:ext uri="{BB962C8B-B14F-4D97-AF65-F5344CB8AC3E}">
        <p14:creationId xmlns:p14="http://schemas.microsoft.com/office/powerpoint/2010/main" val="2081094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C7D33-6B72-F670-503B-39941C3A9AC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383CE7-2D8C-3FD0-4D11-8963276A5D69}"/>
              </a:ext>
            </a:extLst>
          </p:cNvPr>
          <p:cNvSpPr txBox="1"/>
          <p:nvPr/>
        </p:nvSpPr>
        <p:spPr>
          <a:xfrm>
            <a:off x="810535" y="1577377"/>
            <a:ext cx="11223764" cy="2308324"/>
          </a:xfrm>
          <a:prstGeom prst="rect">
            <a:avLst/>
          </a:prstGeom>
          <a:noFill/>
        </p:spPr>
        <p:txBody>
          <a:bodyPr wrap="square">
            <a:spAutoFit/>
          </a:bodyPr>
          <a:lstStyle/>
          <a:p>
            <a:pPr algn="l"/>
            <a:r>
              <a:rPr lang="en-US" sz="2400" b="1" i="0" dirty="0">
                <a:solidFill>
                  <a:srgbClr val="0D0D0D"/>
                </a:solidFill>
                <a:effectLst/>
                <a:latin typeface="Söhne"/>
              </a:rPr>
              <a:t>In summary, in Bayesian theorem:</a:t>
            </a:r>
          </a:p>
          <a:p>
            <a:pPr algn="l">
              <a:buFont typeface="Arial" panose="020B0604020202020204" pitchFamily="34" charset="0"/>
              <a:buChar char="•"/>
            </a:pPr>
            <a:r>
              <a:rPr lang="en-US" sz="2000" b="0" i="0" dirty="0">
                <a:solidFill>
                  <a:srgbClr val="0D0D0D"/>
                </a:solidFill>
                <a:effectLst/>
                <a:latin typeface="Söhne"/>
              </a:rPr>
              <a:t>The </a:t>
            </a:r>
            <a:r>
              <a:rPr lang="en-US" sz="2000" b="1" i="0" dirty="0">
                <a:solidFill>
                  <a:srgbClr val="0D0D0D"/>
                </a:solidFill>
                <a:effectLst/>
                <a:latin typeface="Söhne"/>
              </a:rPr>
              <a:t>prior probability </a:t>
            </a:r>
            <a:r>
              <a:rPr lang="en-US" sz="2000" b="0" i="0" dirty="0">
                <a:solidFill>
                  <a:srgbClr val="0D0D0D"/>
                </a:solidFill>
                <a:effectLst/>
                <a:latin typeface="Söhne"/>
              </a:rPr>
              <a:t>represents our initial belief about the event or hypothesis.</a:t>
            </a:r>
          </a:p>
          <a:p>
            <a:pPr algn="l">
              <a:buFont typeface="Arial" panose="020B0604020202020204" pitchFamily="34" charset="0"/>
              <a:buChar char="•"/>
            </a:pPr>
            <a:r>
              <a:rPr lang="en-US" sz="2000" b="0" i="0" dirty="0">
                <a:solidFill>
                  <a:srgbClr val="0D0D0D"/>
                </a:solidFill>
                <a:effectLst/>
                <a:latin typeface="Söhne"/>
              </a:rPr>
              <a:t>The posterior probability represents </a:t>
            </a:r>
            <a:r>
              <a:rPr lang="en-US" sz="2000" b="1" i="0" dirty="0">
                <a:solidFill>
                  <a:srgbClr val="0D0D0D"/>
                </a:solidFill>
                <a:effectLst/>
                <a:latin typeface="Söhne"/>
              </a:rPr>
              <a:t>our</a:t>
            </a:r>
            <a:r>
              <a:rPr lang="en-US" sz="2000" b="0" i="0" dirty="0">
                <a:solidFill>
                  <a:srgbClr val="0D0D0D"/>
                </a:solidFill>
                <a:effectLst/>
                <a:latin typeface="Söhne"/>
              </a:rPr>
              <a:t> </a:t>
            </a:r>
            <a:r>
              <a:rPr lang="en-US" sz="2000" b="1" i="0" dirty="0">
                <a:solidFill>
                  <a:srgbClr val="0D0D0D"/>
                </a:solidFill>
                <a:effectLst/>
                <a:latin typeface="Söhne"/>
              </a:rPr>
              <a:t>updated belief </a:t>
            </a:r>
            <a:r>
              <a:rPr lang="en-US" sz="2000" b="0" i="0" dirty="0">
                <a:solidFill>
                  <a:srgbClr val="0D0D0D"/>
                </a:solidFill>
                <a:effectLst/>
                <a:latin typeface="Söhne"/>
              </a:rPr>
              <a:t>after observing new evidence.</a:t>
            </a:r>
          </a:p>
          <a:p>
            <a:pPr algn="l">
              <a:buFont typeface="Arial" panose="020B0604020202020204" pitchFamily="34" charset="0"/>
              <a:buChar char="•"/>
            </a:pPr>
            <a:r>
              <a:rPr lang="en-US" sz="2000" b="0" i="0" dirty="0">
                <a:solidFill>
                  <a:srgbClr val="0D0D0D"/>
                </a:solidFill>
                <a:effectLst/>
                <a:latin typeface="Söhne"/>
              </a:rPr>
              <a:t>The likelihood represents the probability of observing the evidence given the hypothesis. </a:t>
            </a:r>
          </a:p>
          <a:p>
            <a:pPr algn="l"/>
            <a:endParaRPr lang="en-US" sz="2000" dirty="0">
              <a:solidFill>
                <a:srgbClr val="0D0D0D"/>
              </a:solidFill>
              <a:latin typeface="Söhne"/>
            </a:endParaRPr>
          </a:p>
          <a:p>
            <a:pPr algn="l"/>
            <a:r>
              <a:rPr lang="en-US" sz="2000" b="0" i="0" dirty="0">
                <a:solidFill>
                  <a:srgbClr val="0D0D0D"/>
                </a:solidFill>
                <a:effectLst/>
                <a:latin typeface="Söhne"/>
              </a:rPr>
              <a:t>	These concepts together form the basis of Bayesian inference, allowing us to update our beliefs based on observed data and make probabilistic predictions or inferences.</a:t>
            </a:r>
          </a:p>
        </p:txBody>
      </p:sp>
    </p:spTree>
    <p:extLst>
      <p:ext uri="{BB962C8B-B14F-4D97-AF65-F5344CB8AC3E}">
        <p14:creationId xmlns:p14="http://schemas.microsoft.com/office/powerpoint/2010/main" val="1529554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C4E82-E729-395F-A168-0736C821538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BE777D3-DE33-9C14-EAF3-B03CC41621C4}"/>
              </a:ext>
            </a:extLst>
          </p:cNvPr>
          <p:cNvGrpSpPr/>
          <p:nvPr/>
        </p:nvGrpSpPr>
        <p:grpSpPr>
          <a:xfrm>
            <a:off x="186358" y="530951"/>
            <a:ext cx="12005642" cy="6327049"/>
            <a:chOff x="186358" y="530951"/>
            <a:chExt cx="12005642" cy="6327049"/>
          </a:xfrm>
        </p:grpSpPr>
        <p:sp>
          <p:nvSpPr>
            <p:cNvPr id="3" name="TextBox 2">
              <a:extLst>
                <a:ext uri="{FF2B5EF4-FFF2-40B4-BE49-F238E27FC236}">
                  <a16:creationId xmlns:a16="http://schemas.microsoft.com/office/drawing/2014/main" id="{E822D23E-1717-CC1C-6341-D3590681C2E5}"/>
                </a:ext>
              </a:extLst>
            </p:cNvPr>
            <p:cNvSpPr txBox="1"/>
            <p:nvPr/>
          </p:nvSpPr>
          <p:spPr>
            <a:xfrm>
              <a:off x="524289" y="530951"/>
              <a:ext cx="11034920" cy="2677656"/>
            </a:xfrm>
            <a:prstGeom prst="rect">
              <a:avLst/>
            </a:prstGeom>
            <a:noFill/>
          </p:spPr>
          <p:txBody>
            <a:bodyPr wrap="square">
              <a:spAutoFit/>
            </a:bodyPr>
            <a:lstStyle/>
            <a:p>
              <a:r>
                <a:rPr lang="en-US" sz="2400" b="1" dirty="0">
                  <a:solidFill>
                    <a:srgbClr val="C00000"/>
                  </a:solidFill>
                </a:rPr>
                <a:t>Naive Bayes classifier:</a:t>
              </a:r>
            </a:p>
            <a:p>
              <a:endParaRPr lang="en-US" dirty="0"/>
            </a:p>
            <a:p>
              <a:r>
                <a:rPr lang="en-US" b="0" i="0" dirty="0">
                  <a:solidFill>
                    <a:srgbClr val="0D0D0D"/>
                  </a:solidFill>
                  <a:effectLst/>
                  <a:latin typeface="Söhne"/>
                </a:rPr>
                <a:t>	The Naive Bayes classifier is a simple yet powerful probabilistic classifier based on </a:t>
              </a:r>
              <a:r>
                <a:rPr lang="en-US" b="1" i="0" dirty="0">
                  <a:solidFill>
                    <a:srgbClr val="0D0D0D"/>
                  </a:solidFill>
                  <a:effectLst/>
                  <a:latin typeface="Söhne"/>
                </a:rPr>
                <a:t>Bayes' theorem</a:t>
              </a:r>
              <a:r>
                <a:rPr lang="en-US" b="0" i="0" dirty="0">
                  <a:solidFill>
                    <a:srgbClr val="0D0D0D"/>
                  </a:solidFill>
                  <a:effectLst/>
                  <a:latin typeface="Söhne"/>
                </a:rPr>
                <a:t>. So the base of </a:t>
              </a:r>
              <a:r>
                <a:rPr lang="en-US" dirty="0"/>
                <a:t>Naive Bayes classifier is </a:t>
              </a:r>
              <a:r>
                <a:rPr lang="en-US" b="0" i="0" dirty="0">
                  <a:solidFill>
                    <a:srgbClr val="0D0D0D"/>
                  </a:solidFill>
                  <a:effectLst/>
                  <a:latin typeface="Söhne"/>
                </a:rPr>
                <a:t>Bayes' theorem.</a:t>
              </a:r>
            </a:p>
            <a:p>
              <a:endParaRPr lang="en-US" dirty="0">
                <a:solidFill>
                  <a:srgbClr val="0D0D0D"/>
                </a:solidFill>
                <a:latin typeface="Söhne"/>
              </a:endParaRPr>
            </a:p>
            <a:p>
              <a:r>
                <a:rPr lang="en-US" b="1" i="0" dirty="0">
                  <a:solidFill>
                    <a:srgbClr val="0D0D0D"/>
                  </a:solidFill>
                  <a:effectLst/>
                  <a:latin typeface="Söhne"/>
                </a:rPr>
                <a:t>Consider the Following Example:</a:t>
              </a:r>
            </a:p>
            <a:p>
              <a:r>
                <a:rPr lang="en-US" dirty="0">
                  <a:solidFill>
                    <a:srgbClr val="0D0D0D"/>
                  </a:solidFill>
                  <a:latin typeface="Söhne"/>
                </a:rPr>
                <a:t>Let’s say we have a Data Set with Features {x1, x2, x3, …… , </a:t>
              </a:r>
              <a:r>
                <a:rPr lang="en-US" dirty="0" err="1">
                  <a:solidFill>
                    <a:srgbClr val="0D0D0D"/>
                  </a:solidFill>
                  <a:latin typeface="Söhne"/>
                </a:rPr>
                <a:t>xn</a:t>
              </a:r>
              <a:r>
                <a:rPr lang="en-US" dirty="0">
                  <a:solidFill>
                    <a:srgbClr val="0D0D0D"/>
                  </a:solidFill>
                  <a:latin typeface="Söhne"/>
                </a:rPr>
                <a:t>} and the output {y}. Now the Task is to Classify the given data which is</a:t>
              </a:r>
              <a:r>
                <a:rPr lang="en-US" b="1" dirty="0">
                  <a:solidFill>
                    <a:srgbClr val="C00000"/>
                  </a:solidFill>
                  <a:latin typeface="Söhne"/>
                </a:rPr>
                <a:t> y </a:t>
              </a:r>
              <a:r>
                <a:rPr lang="en-US" dirty="0">
                  <a:solidFill>
                    <a:srgbClr val="0D0D0D"/>
                  </a:solidFill>
                  <a:latin typeface="Söhne"/>
                </a:rPr>
                <a:t>by making use of the Features. For Navie Bayes Classifier we have to follow the Bayes Theorem, So according to the Bayes Theorem Formula we have to simplify our Problem.</a:t>
              </a:r>
            </a:p>
          </p:txBody>
        </p:sp>
        <p:sp>
          <p:nvSpPr>
            <p:cNvPr id="4" name="TextBox 3">
              <a:extLst>
                <a:ext uri="{FF2B5EF4-FFF2-40B4-BE49-F238E27FC236}">
                  <a16:creationId xmlns:a16="http://schemas.microsoft.com/office/drawing/2014/main" id="{2B9EEA8B-8D14-6984-2075-434B591D2AB9}"/>
                </a:ext>
              </a:extLst>
            </p:cNvPr>
            <p:cNvSpPr txBox="1"/>
            <p:nvPr/>
          </p:nvSpPr>
          <p:spPr>
            <a:xfrm>
              <a:off x="186358" y="6642556"/>
              <a:ext cx="6097656" cy="215444"/>
            </a:xfrm>
            <a:prstGeom prst="rect">
              <a:avLst/>
            </a:prstGeom>
            <a:noFill/>
          </p:spPr>
          <p:txBody>
            <a:bodyPr wrap="square">
              <a:spAutoFit/>
            </a:bodyPr>
            <a:lstStyle/>
            <a:p>
              <a:r>
                <a:rPr lang="en-US" sz="800" dirty="0"/>
                <a:t>https://www.youtube.com/watch?v=jS1CKhALUBQ</a:t>
              </a:r>
            </a:p>
          </p:txBody>
        </p:sp>
        <p:pic>
          <p:nvPicPr>
            <p:cNvPr id="9" name="Picture 8">
              <a:extLst>
                <a:ext uri="{FF2B5EF4-FFF2-40B4-BE49-F238E27FC236}">
                  <a16:creationId xmlns:a16="http://schemas.microsoft.com/office/drawing/2014/main" id="{B91FD5D3-CD61-13D6-C113-6016DEF40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91" y="3317698"/>
              <a:ext cx="7692584" cy="662997"/>
            </a:xfrm>
            <a:prstGeom prst="rect">
              <a:avLst/>
            </a:prstGeom>
          </p:spPr>
        </p:pic>
        <p:grpSp>
          <p:nvGrpSpPr>
            <p:cNvPr id="15" name="Group 14">
              <a:extLst>
                <a:ext uri="{FF2B5EF4-FFF2-40B4-BE49-F238E27FC236}">
                  <a16:creationId xmlns:a16="http://schemas.microsoft.com/office/drawing/2014/main" id="{DB89A75E-F7A4-8A8A-8CF7-88F35F1724F6}"/>
                </a:ext>
              </a:extLst>
            </p:cNvPr>
            <p:cNvGrpSpPr/>
            <p:nvPr/>
          </p:nvGrpSpPr>
          <p:grpSpPr>
            <a:xfrm>
              <a:off x="632791" y="4300134"/>
              <a:ext cx="11413435" cy="923330"/>
              <a:chOff x="632791" y="4300134"/>
              <a:chExt cx="11413435" cy="923330"/>
            </a:xfrm>
          </p:grpSpPr>
          <p:pic>
            <p:nvPicPr>
              <p:cNvPr id="7" name="Picture 6">
                <a:extLst>
                  <a:ext uri="{FF2B5EF4-FFF2-40B4-BE49-F238E27FC236}">
                    <a16:creationId xmlns:a16="http://schemas.microsoft.com/office/drawing/2014/main" id="{6EBE5FFB-4646-C897-647F-E25C3953F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91" y="4409463"/>
                <a:ext cx="6896698" cy="662997"/>
              </a:xfrm>
              <a:prstGeom prst="rect">
                <a:avLst/>
              </a:prstGeom>
            </p:spPr>
          </p:pic>
          <p:sp>
            <p:nvSpPr>
              <p:cNvPr id="12" name="TextBox 11">
                <a:extLst>
                  <a:ext uri="{FF2B5EF4-FFF2-40B4-BE49-F238E27FC236}">
                    <a16:creationId xmlns:a16="http://schemas.microsoft.com/office/drawing/2014/main" id="{6BD7E7C1-7283-5BDF-089D-BB315F964EFA}"/>
                  </a:ext>
                </a:extLst>
              </p:cNvPr>
              <p:cNvSpPr txBox="1"/>
              <p:nvPr/>
            </p:nvSpPr>
            <p:spPr>
              <a:xfrm>
                <a:off x="8090452" y="4300134"/>
                <a:ext cx="3955774" cy="923330"/>
              </a:xfrm>
              <a:prstGeom prst="rect">
                <a:avLst/>
              </a:prstGeom>
              <a:noFill/>
            </p:spPr>
            <p:txBody>
              <a:bodyPr wrap="square" rtlCol="0">
                <a:spAutoFit/>
              </a:bodyPr>
              <a:lstStyle/>
              <a:p>
                <a:r>
                  <a:rPr lang="en-US" b="1" dirty="0"/>
                  <a:t>Here, P(x1, x2, x3, ……, </a:t>
                </a:r>
                <a:r>
                  <a:rPr lang="en-US" b="1" dirty="0" err="1"/>
                  <a:t>xn</a:t>
                </a:r>
                <a:r>
                  <a:rPr lang="en-US" b="1" dirty="0"/>
                  <a:t>) is common for all the classes or records in the data set. So we can ignore  it</a:t>
                </a:r>
              </a:p>
            </p:txBody>
          </p:sp>
        </p:grpSp>
        <p:grpSp>
          <p:nvGrpSpPr>
            <p:cNvPr id="16" name="Group 15">
              <a:extLst>
                <a:ext uri="{FF2B5EF4-FFF2-40B4-BE49-F238E27FC236}">
                  <a16:creationId xmlns:a16="http://schemas.microsoft.com/office/drawing/2014/main" id="{227B317B-733F-7025-D7C7-97ACA9CA9746}"/>
                </a:ext>
              </a:extLst>
            </p:cNvPr>
            <p:cNvGrpSpPr/>
            <p:nvPr/>
          </p:nvGrpSpPr>
          <p:grpSpPr>
            <a:xfrm>
              <a:off x="632790" y="5501227"/>
              <a:ext cx="11559210" cy="571581"/>
              <a:chOff x="632790" y="5501227"/>
              <a:chExt cx="11559210" cy="571581"/>
            </a:xfrm>
          </p:grpSpPr>
          <p:pic>
            <p:nvPicPr>
              <p:cNvPr id="11" name="Picture 10">
                <a:extLst>
                  <a:ext uri="{FF2B5EF4-FFF2-40B4-BE49-F238E27FC236}">
                    <a16:creationId xmlns:a16="http://schemas.microsoft.com/office/drawing/2014/main" id="{5AABD79E-267C-3289-1E87-E1375EC22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90" y="5501227"/>
                <a:ext cx="7706493" cy="571581"/>
              </a:xfrm>
              <a:prstGeom prst="rect">
                <a:avLst/>
              </a:prstGeom>
            </p:spPr>
          </p:pic>
          <p:sp>
            <p:nvSpPr>
              <p:cNvPr id="14" name="TextBox 13">
                <a:extLst>
                  <a:ext uri="{FF2B5EF4-FFF2-40B4-BE49-F238E27FC236}">
                    <a16:creationId xmlns:a16="http://schemas.microsoft.com/office/drawing/2014/main" id="{090E8D40-BF32-32F2-9EC4-E46E33CA2059}"/>
                  </a:ext>
                </a:extLst>
              </p:cNvPr>
              <p:cNvSpPr txBox="1"/>
              <p:nvPr/>
            </p:nvSpPr>
            <p:spPr>
              <a:xfrm>
                <a:off x="8594863" y="5600566"/>
                <a:ext cx="3597137" cy="369332"/>
              </a:xfrm>
              <a:prstGeom prst="rect">
                <a:avLst/>
              </a:prstGeom>
              <a:noFill/>
            </p:spPr>
            <p:txBody>
              <a:bodyPr wrap="square">
                <a:spAutoFit/>
              </a:bodyPr>
              <a:lstStyle/>
              <a:p>
                <a:r>
                  <a:rPr lang="en-US" b="1" i="0" dirty="0">
                    <a:solidFill>
                      <a:srgbClr val="0D0D0D"/>
                    </a:solidFill>
                    <a:effectLst/>
                    <a:latin typeface="Söhne"/>
                  </a:rPr>
                  <a:t>Where </a:t>
                </a:r>
                <a:r>
                  <a:rPr lang="en-US" b="1" i="0" dirty="0">
                    <a:solidFill>
                      <a:srgbClr val="0D0D0D"/>
                    </a:solidFill>
                    <a:effectLst/>
                    <a:latin typeface="KaTeX_Main"/>
                  </a:rPr>
                  <a:t>∝</a:t>
                </a:r>
                <a:r>
                  <a:rPr lang="en-US" b="1" i="0" dirty="0">
                    <a:solidFill>
                      <a:srgbClr val="0D0D0D"/>
                    </a:solidFill>
                    <a:effectLst/>
                    <a:latin typeface="Söhne"/>
                  </a:rPr>
                  <a:t> denotes </a:t>
                </a:r>
                <a:r>
                  <a:rPr lang="en-US" b="1" i="0" dirty="0">
                    <a:solidFill>
                      <a:srgbClr val="C00000"/>
                    </a:solidFill>
                    <a:effectLst/>
                    <a:latin typeface="Söhne"/>
                  </a:rPr>
                  <a:t>proportionality</a:t>
                </a:r>
                <a:r>
                  <a:rPr lang="en-US" b="1" i="0" dirty="0">
                    <a:solidFill>
                      <a:srgbClr val="0D0D0D"/>
                    </a:solidFill>
                    <a:effectLst/>
                    <a:latin typeface="Söhne"/>
                  </a:rPr>
                  <a:t>.</a:t>
                </a:r>
                <a:endParaRPr lang="en-US" b="1" dirty="0"/>
              </a:p>
            </p:txBody>
          </p:sp>
        </p:grpSp>
      </p:grpSp>
    </p:spTree>
    <p:extLst>
      <p:ext uri="{BB962C8B-B14F-4D97-AF65-F5344CB8AC3E}">
        <p14:creationId xmlns:p14="http://schemas.microsoft.com/office/powerpoint/2010/main" val="3081809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CA6AC17-5E41-8A94-EA15-9E25E29833E2}"/>
              </a:ext>
            </a:extLst>
          </p:cNvPr>
          <p:cNvGrpSpPr/>
          <p:nvPr/>
        </p:nvGrpSpPr>
        <p:grpSpPr>
          <a:xfrm>
            <a:off x="1227162" y="809465"/>
            <a:ext cx="9956385" cy="5221855"/>
            <a:chOff x="1227162" y="809465"/>
            <a:chExt cx="9956385" cy="5221855"/>
          </a:xfrm>
        </p:grpSpPr>
        <p:pic>
          <p:nvPicPr>
            <p:cNvPr id="7" name="Picture 6">
              <a:extLst>
                <a:ext uri="{FF2B5EF4-FFF2-40B4-BE49-F238E27FC236}">
                  <a16:creationId xmlns:a16="http://schemas.microsoft.com/office/drawing/2014/main" id="{7ACF1E71-5FB4-A8E7-E6E7-44CAB4727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162" y="809465"/>
              <a:ext cx="9956385" cy="2371057"/>
            </a:xfrm>
            <a:prstGeom prst="rect">
              <a:avLst/>
            </a:prstGeom>
          </p:spPr>
        </p:pic>
        <p:sp>
          <p:nvSpPr>
            <p:cNvPr id="9" name="TextBox 8">
              <a:extLst>
                <a:ext uri="{FF2B5EF4-FFF2-40B4-BE49-F238E27FC236}">
                  <a16:creationId xmlns:a16="http://schemas.microsoft.com/office/drawing/2014/main" id="{7D123E77-E34B-732C-0783-FCF683CB526A}"/>
                </a:ext>
              </a:extLst>
            </p:cNvPr>
            <p:cNvSpPr txBox="1"/>
            <p:nvPr/>
          </p:nvSpPr>
          <p:spPr>
            <a:xfrm>
              <a:off x="1227162" y="3353664"/>
              <a:ext cx="9606490" cy="2677656"/>
            </a:xfrm>
            <a:prstGeom prst="rect">
              <a:avLst/>
            </a:prstGeom>
            <a:noFill/>
          </p:spPr>
          <p:txBody>
            <a:bodyPr wrap="square">
              <a:spAutoFit/>
            </a:bodyPr>
            <a:lstStyle/>
            <a:p>
              <a:r>
                <a:rPr lang="en-US" sz="2400" i="0" dirty="0">
                  <a:solidFill>
                    <a:srgbClr val="0D0D0D"/>
                  </a:solidFill>
                  <a:effectLst/>
                  <a:latin typeface="Söhne"/>
                </a:rPr>
                <a:t>	This equation implies that </a:t>
              </a:r>
              <a:r>
                <a:rPr lang="en-US" sz="2400" dirty="0">
                  <a:solidFill>
                    <a:srgbClr val="0D0D0D"/>
                  </a:solidFill>
                  <a:latin typeface="Söhne"/>
                </a:rPr>
                <a:t>it is used to </a:t>
              </a:r>
              <a:r>
                <a:rPr lang="en-US" sz="2400" i="0" dirty="0">
                  <a:solidFill>
                    <a:srgbClr val="0D0D0D"/>
                  </a:solidFill>
                  <a:effectLst/>
                  <a:latin typeface="Söhne"/>
                </a:rPr>
                <a:t> find the value of </a:t>
              </a:r>
              <a:r>
                <a:rPr lang="en-US" sz="2400" i="1" dirty="0">
                  <a:solidFill>
                    <a:srgbClr val="0D0D0D"/>
                  </a:solidFill>
                  <a:effectLst/>
                  <a:latin typeface="KaTeX_Math"/>
                </a:rPr>
                <a:t>y</a:t>
              </a:r>
              <a:r>
                <a:rPr lang="en-US" sz="2400" i="0" dirty="0">
                  <a:solidFill>
                    <a:srgbClr val="0D0D0D"/>
                  </a:solidFill>
                  <a:effectLst/>
                  <a:latin typeface="Söhne"/>
                </a:rPr>
                <a:t> that </a:t>
              </a:r>
              <a:r>
                <a:rPr lang="en-US" sz="2400" b="1" i="0" dirty="0">
                  <a:solidFill>
                    <a:srgbClr val="0D0D0D"/>
                  </a:solidFill>
                  <a:effectLst/>
                  <a:latin typeface="Söhne"/>
                </a:rPr>
                <a:t>maximizes the expression In RHS</a:t>
              </a:r>
              <a:r>
                <a:rPr lang="en-US" sz="2400" i="0" dirty="0">
                  <a:solidFill>
                    <a:srgbClr val="0D0D0D"/>
                  </a:solidFill>
                  <a:effectLst/>
                  <a:latin typeface="Söhne"/>
                </a:rPr>
                <a:t>. In other words, it returns the class label </a:t>
              </a:r>
              <a:r>
                <a:rPr lang="en-US" sz="2400" i="1" dirty="0">
                  <a:solidFill>
                    <a:srgbClr val="0D0D0D"/>
                  </a:solidFill>
                  <a:effectLst/>
                  <a:latin typeface="KaTeX_Math"/>
                </a:rPr>
                <a:t>y</a:t>
              </a:r>
              <a:r>
                <a:rPr lang="en-US" sz="2400" i="0" dirty="0">
                  <a:solidFill>
                    <a:srgbClr val="0D0D0D"/>
                  </a:solidFill>
                  <a:effectLst/>
                  <a:latin typeface="Söhne"/>
                </a:rPr>
                <a:t> that has the </a:t>
              </a:r>
              <a:r>
                <a:rPr lang="en-US" sz="2400" b="1" i="0" dirty="0">
                  <a:solidFill>
                    <a:srgbClr val="0D0D0D"/>
                  </a:solidFill>
                  <a:effectLst/>
                  <a:latin typeface="Söhne"/>
                </a:rPr>
                <a:t>highest probability </a:t>
              </a:r>
              <a:r>
                <a:rPr lang="en-US" sz="2400" i="0" dirty="0">
                  <a:solidFill>
                    <a:srgbClr val="0D0D0D"/>
                  </a:solidFill>
                  <a:effectLst/>
                  <a:latin typeface="Söhne"/>
                </a:rPr>
                <a:t>given the input features </a:t>
              </a:r>
              <a:r>
                <a:rPr lang="en-US" sz="2400" i="1" dirty="0">
                  <a:solidFill>
                    <a:srgbClr val="0D0D0D"/>
                  </a:solidFill>
                  <a:effectLst/>
                  <a:latin typeface="KaTeX_Math"/>
                </a:rPr>
                <a:t>x</a:t>
              </a:r>
              <a:r>
                <a:rPr lang="en-US" sz="2400" i="0" dirty="0">
                  <a:solidFill>
                    <a:srgbClr val="0D0D0D"/>
                  </a:solidFill>
                  <a:effectLst/>
                  <a:latin typeface="KaTeX_Main"/>
                </a:rPr>
                <a:t>1​,</a:t>
              </a:r>
              <a:r>
                <a:rPr lang="en-US" sz="2400" i="1" dirty="0">
                  <a:solidFill>
                    <a:srgbClr val="0D0D0D"/>
                  </a:solidFill>
                  <a:effectLst/>
                  <a:latin typeface="KaTeX_Math"/>
                </a:rPr>
                <a:t>x</a:t>
              </a:r>
              <a:r>
                <a:rPr lang="en-US" sz="2400" i="0" dirty="0">
                  <a:solidFill>
                    <a:srgbClr val="0D0D0D"/>
                  </a:solidFill>
                  <a:effectLst/>
                  <a:latin typeface="KaTeX_Main"/>
                </a:rPr>
                <a:t>2​,</a:t>
              </a:r>
              <a:r>
                <a:rPr lang="en-US" sz="2400" i="1" dirty="0">
                  <a:solidFill>
                    <a:srgbClr val="0D0D0D"/>
                  </a:solidFill>
                  <a:effectLst/>
                  <a:latin typeface="KaTeX_Math"/>
                </a:rPr>
                <a:t>x</a:t>
              </a:r>
              <a:r>
                <a:rPr lang="en-US" sz="2400" i="0" dirty="0">
                  <a:solidFill>
                    <a:srgbClr val="0D0D0D"/>
                  </a:solidFill>
                  <a:effectLst/>
                  <a:latin typeface="KaTeX_Main"/>
                </a:rPr>
                <a:t>3​,…,</a:t>
              </a:r>
              <a:r>
                <a:rPr lang="en-US" sz="2400" i="1" dirty="0" err="1">
                  <a:solidFill>
                    <a:srgbClr val="0D0D0D"/>
                  </a:solidFill>
                  <a:effectLst/>
                  <a:latin typeface="KaTeX_Math"/>
                </a:rPr>
                <a:t>xn</a:t>
              </a:r>
              <a:r>
                <a:rPr lang="en-US" sz="2400" i="0" dirty="0">
                  <a:solidFill>
                    <a:srgbClr val="0D0D0D"/>
                  </a:solidFill>
                  <a:effectLst/>
                  <a:latin typeface="KaTeX_Main"/>
                </a:rPr>
                <a:t>​</a:t>
              </a:r>
              <a:r>
                <a:rPr lang="en-US" sz="2400" i="0" dirty="0">
                  <a:solidFill>
                    <a:srgbClr val="0D0D0D"/>
                  </a:solidFill>
                  <a:effectLst/>
                  <a:latin typeface="Söhne"/>
                </a:rPr>
                <a:t>.</a:t>
              </a:r>
            </a:p>
            <a:p>
              <a:r>
                <a:rPr lang="en-US" sz="2400" b="1" dirty="0">
                  <a:solidFill>
                    <a:srgbClr val="0D0D0D"/>
                  </a:solidFill>
                  <a:latin typeface="Söhne"/>
                </a:rPr>
                <a:t>For Example: </a:t>
              </a:r>
              <a:r>
                <a:rPr lang="en-US" sz="2400" dirty="0">
                  <a:solidFill>
                    <a:srgbClr val="0D0D0D"/>
                  </a:solidFill>
                  <a:latin typeface="Söhne"/>
                </a:rPr>
                <a:t>Let say we have Binary </a:t>
              </a:r>
              <a:r>
                <a:rPr lang="en-US" sz="2400" dirty="0" err="1">
                  <a:solidFill>
                    <a:srgbClr val="0D0D0D"/>
                  </a:solidFill>
                  <a:latin typeface="Söhne"/>
                </a:rPr>
                <a:t>Classifiier</a:t>
              </a:r>
              <a:r>
                <a:rPr lang="en-US" sz="2400" dirty="0">
                  <a:solidFill>
                    <a:srgbClr val="0D0D0D"/>
                  </a:solidFill>
                  <a:latin typeface="Söhne"/>
                </a:rPr>
                <a:t> for Spam or Not Spam if we are getting the Probability = 0.7 for the Mail is Spam and 0.3 that the mail is Not Spam then we have to consider the maximum among these that is 0.7 which means the mail is Spam.</a:t>
              </a:r>
              <a:endParaRPr lang="en-US" sz="2400" dirty="0"/>
            </a:p>
          </p:txBody>
        </p:sp>
      </p:grpSp>
    </p:spTree>
    <p:extLst>
      <p:ext uri="{BB962C8B-B14F-4D97-AF65-F5344CB8AC3E}">
        <p14:creationId xmlns:p14="http://schemas.microsoft.com/office/powerpoint/2010/main" val="2013437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83DE31-7FA2-0987-7380-3D64E8C6D845}"/>
              </a:ext>
            </a:extLst>
          </p:cNvPr>
          <p:cNvSpPr txBox="1"/>
          <p:nvPr/>
        </p:nvSpPr>
        <p:spPr>
          <a:xfrm>
            <a:off x="672962" y="665349"/>
            <a:ext cx="10846076" cy="5115246"/>
          </a:xfrm>
          <a:prstGeom prst="rect">
            <a:avLst/>
          </a:prstGeom>
          <a:noFill/>
        </p:spPr>
        <p:txBody>
          <a:bodyPr wrap="square">
            <a:spAutoFit/>
          </a:bodyPr>
          <a:lstStyle/>
          <a:p>
            <a:r>
              <a:rPr lang="en-US" sz="2400" b="1" dirty="0"/>
              <a:t>Steps in </a:t>
            </a:r>
            <a:r>
              <a:rPr lang="en-US" sz="2400" b="1" dirty="0" err="1"/>
              <a:t>Naives</a:t>
            </a:r>
            <a:r>
              <a:rPr lang="en-US" sz="2400" b="1" dirty="0"/>
              <a:t> Bayes Classifier:</a:t>
            </a:r>
          </a:p>
          <a:p>
            <a:endParaRPr lang="en-US" sz="2400" b="1" dirty="0"/>
          </a:p>
          <a:p>
            <a:r>
              <a:rPr lang="en-US" sz="2400" b="1" dirty="0"/>
              <a:t>	</a:t>
            </a:r>
            <a:r>
              <a:rPr lang="en-US" sz="2000" b="1" dirty="0"/>
              <a:t> </a:t>
            </a:r>
            <a:r>
              <a:rPr lang="en-US" sz="2000" b="0" i="0" dirty="0">
                <a:solidFill>
                  <a:srgbClr val="0D0D0D"/>
                </a:solidFill>
                <a:effectLst/>
                <a:latin typeface="Söhne"/>
              </a:rPr>
              <a:t>The term "</a:t>
            </a:r>
            <a:r>
              <a:rPr lang="en-US" sz="2000" b="1" i="0" dirty="0">
                <a:solidFill>
                  <a:srgbClr val="C00000"/>
                </a:solidFill>
                <a:effectLst/>
                <a:latin typeface="Söhne"/>
              </a:rPr>
              <a:t>naive</a:t>
            </a:r>
            <a:r>
              <a:rPr lang="en-US" sz="2000" b="0" i="0" dirty="0">
                <a:solidFill>
                  <a:srgbClr val="0D0D0D"/>
                </a:solidFill>
                <a:effectLst/>
                <a:latin typeface="Söhne"/>
              </a:rPr>
              <a:t>" in Naive Bayes classifier refers to the </a:t>
            </a:r>
            <a:r>
              <a:rPr lang="en-US" sz="2000" b="1" i="0" dirty="0">
                <a:solidFill>
                  <a:srgbClr val="0D0D0D"/>
                </a:solidFill>
                <a:effectLst/>
                <a:latin typeface="Söhne"/>
              </a:rPr>
              <a:t>simplifying assumption made by the model</a:t>
            </a:r>
            <a:r>
              <a:rPr lang="en-US" sz="2000" b="0" i="0" dirty="0">
                <a:solidFill>
                  <a:srgbClr val="0D0D0D"/>
                </a:solidFill>
                <a:effectLst/>
                <a:latin typeface="Söhne"/>
              </a:rPr>
              <a:t> regarding the independence of features. Specifically, it assumes that all features are conditionally independent given the class label. So </a:t>
            </a:r>
            <a:r>
              <a:rPr lang="en-US" sz="2000" b="1" dirty="0">
                <a:solidFill>
                  <a:srgbClr val="C00000"/>
                </a:solidFill>
              </a:rPr>
              <a:t>all features of the dataset are equally important and independent,</a:t>
            </a:r>
            <a:r>
              <a:rPr lang="en-US" sz="2000" dirty="0"/>
              <a:t> this is called Naive Bayes classifier</a:t>
            </a:r>
            <a:endParaRPr lang="en-US" sz="2000" b="0" i="0" dirty="0">
              <a:solidFill>
                <a:srgbClr val="0D0D0D"/>
              </a:solidFill>
              <a:effectLst/>
              <a:latin typeface="Söhne"/>
            </a:endParaRPr>
          </a:p>
          <a:p>
            <a:r>
              <a:rPr lang="en-US" sz="2000" dirty="0">
                <a:solidFill>
                  <a:srgbClr val="0D0D0D"/>
                </a:solidFill>
                <a:latin typeface="Söhne"/>
              </a:rPr>
              <a:t>	</a:t>
            </a:r>
            <a:r>
              <a:rPr lang="en-US" sz="2000" dirty="0"/>
              <a:t>Naive Bayes classifier calculates the probability of an event in the following steps: </a:t>
            </a:r>
          </a:p>
          <a:p>
            <a:endParaRPr lang="en-US" sz="2000" dirty="0"/>
          </a:p>
          <a:p>
            <a:pPr>
              <a:lnSpc>
                <a:spcPct val="200000"/>
              </a:lnSpc>
            </a:pPr>
            <a:r>
              <a:rPr lang="en-US" sz="2000" dirty="0"/>
              <a:t>Step 1: Calculate the prior probability for given class labels </a:t>
            </a:r>
          </a:p>
          <a:p>
            <a:pPr>
              <a:lnSpc>
                <a:spcPct val="200000"/>
              </a:lnSpc>
            </a:pPr>
            <a:r>
              <a:rPr lang="en-US" sz="2000" dirty="0"/>
              <a:t>Step 2: Find Likelihood probability with each </a:t>
            </a:r>
            <a:r>
              <a:rPr lang="en-US" sz="2000" b="1" dirty="0"/>
              <a:t>attribute</a:t>
            </a:r>
            <a:r>
              <a:rPr lang="en-US" sz="2000" dirty="0"/>
              <a:t> for each class </a:t>
            </a:r>
          </a:p>
          <a:p>
            <a:pPr>
              <a:lnSpc>
                <a:spcPct val="200000"/>
              </a:lnSpc>
            </a:pPr>
            <a:r>
              <a:rPr lang="en-US" sz="2000" dirty="0"/>
              <a:t>Step 3: Put these value in Bayes Formula and calculate posterior probability. </a:t>
            </a:r>
          </a:p>
          <a:p>
            <a:pPr>
              <a:lnSpc>
                <a:spcPct val="200000"/>
              </a:lnSpc>
            </a:pPr>
            <a:r>
              <a:rPr lang="en-US" sz="2000" dirty="0"/>
              <a:t>Step 4: See which class has a higher probability, given the input belongs to the higher probability class. </a:t>
            </a:r>
          </a:p>
        </p:txBody>
      </p:sp>
    </p:spTree>
    <p:extLst>
      <p:ext uri="{BB962C8B-B14F-4D97-AF65-F5344CB8AC3E}">
        <p14:creationId xmlns:p14="http://schemas.microsoft.com/office/powerpoint/2010/main" val="13727895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32D595-07D8-2F3F-FF0A-A20125099FEF}"/>
              </a:ext>
            </a:extLst>
          </p:cNvPr>
          <p:cNvSpPr txBox="1"/>
          <p:nvPr/>
        </p:nvSpPr>
        <p:spPr>
          <a:xfrm>
            <a:off x="516835" y="447261"/>
            <a:ext cx="11300791" cy="6186309"/>
          </a:xfrm>
          <a:prstGeom prst="rect">
            <a:avLst/>
          </a:prstGeom>
          <a:noFill/>
        </p:spPr>
        <p:txBody>
          <a:bodyPr wrap="square">
            <a:spAutoFit/>
          </a:bodyPr>
          <a:lstStyle/>
          <a:p>
            <a:r>
              <a:rPr lang="en-US" b="0" i="0" dirty="0">
                <a:solidFill>
                  <a:srgbClr val="0D0D0D"/>
                </a:solidFill>
                <a:effectLst/>
                <a:latin typeface="Söhne"/>
              </a:rPr>
              <a:t>Suppose we have a dataset with </a:t>
            </a:r>
            <a:r>
              <a:rPr lang="en-US" b="1" i="0" dirty="0">
                <a:solidFill>
                  <a:srgbClr val="0D0D0D"/>
                </a:solidFill>
                <a:effectLst/>
                <a:latin typeface="Söhne"/>
              </a:rPr>
              <a:t>two</a:t>
            </a:r>
            <a:r>
              <a:rPr lang="en-US" b="0" i="0" dirty="0">
                <a:solidFill>
                  <a:srgbClr val="0D0D0D"/>
                </a:solidFill>
                <a:effectLst/>
                <a:latin typeface="Söhne"/>
              </a:rPr>
              <a:t> classes, "</a:t>
            </a:r>
            <a:r>
              <a:rPr lang="en-US" b="1" i="0" dirty="0">
                <a:solidFill>
                  <a:srgbClr val="C00000"/>
                </a:solidFill>
                <a:effectLst/>
                <a:latin typeface="Söhne"/>
              </a:rPr>
              <a:t>spam</a:t>
            </a:r>
            <a:r>
              <a:rPr lang="en-US" b="0" i="0" dirty="0">
                <a:solidFill>
                  <a:srgbClr val="0D0D0D"/>
                </a:solidFill>
                <a:effectLst/>
                <a:latin typeface="Söhne"/>
              </a:rPr>
              <a:t>" (denoted as </a:t>
            </a:r>
            <a:r>
              <a:rPr lang="en-US" b="0" i="0" dirty="0">
                <a:solidFill>
                  <a:srgbClr val="0D0D0D"/>
                </a:solidFill>
                <a:effectLst/>
                <a:latin typeface="KaTeX_Main"/>
              </a:rPr>
              <a:t>y = spam</a:t>
            </a:r>
            <a:r>
              <a:rPr lang="en-US" b="0" i="0" dirty="0">
                <a:solidFill>
                  <a:srgbClr val="0D0D0D"/>
                </a:solidFill>
                <a:effectLst/>
                <a:latin typeface="Söhne"/>
              </a:rPr>
              <a:t>) and "not spam" (denoted as </a:t>
            </a:r>
            <a:r>
              <a:rPr lang="en-US" b="0" i="1" dirty="0">
                <a:solidFill>
                  <a:srgbClr val="0D0D0D"/>
                </a:solidFill>
                <a:effectLst/>
                <a:latin typeface="KaTeX_Math"/>
              </a:rPr>
              <a:t>y</a:t>
            </a:r>
            <a:r>
              <a:rPr lang="en-US" b="0" i="0" dirty="0">
                <a:solidFill>
                  <a:srgbClr val="0D0D0D"/>
                </a:solidFill>
                <a:effectLst/>
                <a:latin typeface="KaTeX_Main"/>
              </a:rPr>
              <a:t>=not spam</a:t>
            </a:r>
            <a:r>
              <a:rPr lang="en-US" b="0" i="0" dirty="0">
                <a:solidFill>
                  <a:srgbClr val="0D0D0D"/>
                </a:solidFill>
                <a:effectLst/>
                <a:latin typeface="Söhne"/>
              </a:rPr>
              <a:t>), and two features, </a:t>
            </a:r>
            <a:r>
              <a:rPr lang="en-US" b="0" i="1" dirty="0">
                <a:solidFill>
                  <a:srgbClr val="0D0D0D"/>
                </a:solidFill>
                <a:effectLst/>
                <a:latin typeface="KaTeX_Math"/>
              </a:rPr>
              <a:t>x</a:t>
            </a:r>
            <a:r>
              <a:rPr lang="en-US" b="0" i="0" dirty="0">
                <a:solidFill>
                  <a:srgbClr val="0D0D0D"/>
                </a:solidFill>
                <a:effectLst/>
                <a:latin typeface="KaTeX_Main"/>
              </a:rPr>
              <a:t>1​</a:t>
            </a:r>
            <a:r>
              <a:rPr lang="en-US" b="0" i="0" dirty="0">
                <a:solidFill>
                  <a:srgbClr val="0D0D0D"/>
                </a:solidFill>
                <a:effectLst/>
                <a:latin typeface="Söhne"/>
              </a:rPr>
              <a:t> and </a:t>
            </a:r>
            <a:r>
              <a:rPr lang="en-US" b="0" i="1" dirty="0">
                <a:solidFill>
                  <a:srgbClr val="0D0D0D"/>
                </a:solidFill>
                <a:effectLst/>
                <a:latin typeface="KaTeX_Math"/>
              </a:rPr>
              <a:t>x</a:t>
            </a:r>
            <a:r>
              <a:rPr lang="en-US" b="0" i="0" dirty="0">
                <a:solidFill>
                  <a:srgbClr val="0D0D0D"/>
                </a:solidFill>
                <a:effectLst/>
                <a:latin typeface="KaTeX_Main"/>
              </a:rPr>
              <a:t>2​</a:t>
            </a:r>
            <a:r>
              <a:rPr lang="en-US" b="0" i="0" dirty="0">
                <a:solidFill>
                  <a:srgbClr val="0D0D0D"/>
                </a:solidFill>
                <a:effectLst/>
                <a:latin typeface="Söhne"/>
              </a:rPr>
              <a:t>.</a:t>
            </a:r>
          </a:p>
          <a:p>
            <a:endParaRPr lang="en-US" dirty="0">
              <a:solidFill>
                <a:srgbClr val="0D0D0D"/>
              </a:solidFill>
              <a:latin typeface="Söhne"/>
            </a:endParaRPr>
          </a:p>
          <a:p>
            <a:pPr algn="l"/>
            <a:r>
              <a:rPr lang="en-US" b="0" i="0" dirty="0">
                <a:solidFill>
                  <a:srgbClr val="0D0D0D"/>
                </a:solidFill>
                <a:effectLst/>
                <a:latin typeface="Söhne"/>
              </a:rPr>
              <a:t>We want to classify a new email with the following </a:t>
            </a:r>
            <a:r>
              <a:rPr lang="en-US" b="1" i="0" dirty="0">
                <a:solidFill>
                  <a:srgbClr val="0D0D0D"/>
                </a:solidFill>
                <a:effectLst/>
                <a:latin typeface="Söhne"/>
              </a:rPr>
              <a:t>features</a:t>
            </a:r>
            <a:r>
              <a:rPr lang="en-US" b="0" i="0" dirty="0">
                <a:solidFill>
                  <a:srgbClr val="0D0D0D"/>
                </a:solidFill>
                <a:effectLst/>
                <a:latin typeface="Söhne"/>
              </a:rPr>
              <a:t>:</a:t>
            </a:r>
          </a:p>
          <a:p>
            <a:pPr algn="l"/>
            <a:r>
              <a:rPr lang="en-US" dirty="0">
                <a:solidFill>
                  <a:srgbClr val="0D0D0D"/>
                </a:solidFill>
                <a:latin typeface="KaTeX_Main"/>
              </a:rPr>
              <a:t>	</a:t>
            </a:r>
            <a:r>
              <a:rPr lang="en-US" b="1" i="1" dirty="0">
                <a:solidFill>
                  <a:srgbClr val="0D0D0D"/>
                </a:solidFill>
                <a:effectLst/>
                <a:latin typeface="KaTeX_Math"/>
              </a:rPr>
              <a:t>x</a:t>
            </a:r>
            <a:r>
              <a:rPr lang="en-US" b="1" i="0" dirty="0">
                <a:solidFill>
                  <a:srgbClr val="0D0D0D"/>
                </a:solidFill>
                <a:effectLst/>
                <a:latin typeface="KaTeX_Main"/>
              </a:rPr>
              <a:t>1​=buy</a:t>
            </a:r>
            <a:endParaRPr lang="en-US" b="1" i="0" dirty="0">
              <a:solidFill>
                <a:srgbClr val="0D0D0D"/>
              </a:solidFill>
              <a:effectLst/>
              <a:latin typeface="Söhne"/>
            </a:endParaRPr>
          </a:p>
          <a:p>
            <a:pPr algn="l"/>
            <a:r>
              <a:rPr lang="en-US" b="1" dirty="0">
                <a:solidFill>
                  <a:srgbClr val="0D0D0D"/>
                </a:solidFill>
                <a:latin typeface="KaTeX_Main"/>
              </a:rPr>
              <a:t>	</a:t>
            </a:r>
            <a:r>
              <a:rPr lang="en-US" b="1" i="1" dirty="0">
                <a:solidFill>
                  <a:srgbClr val="0D0D0D"/>
                </a:solidFill>
                <a:effectLst/>
                <a:latin typeface="KaTeX_Math"/>
              </a:rPr>
              <a:t>x</a:t>
            </a:r>
            <a:r>
              <a:rPr lang="en-US" b="1" i="0" dirty="0">
                <a:solidFill>
                  <a:srgbClr val="0D0D0D"/>
                </a:solidFill>
                <a:effectLst/>
                <a:latin typeface="KaTeX_Main"/>
              </a:rPr>
              <a:t>2​=discount</a:t>
            </a:r>
          </a:p>
          <a:p>
            <a:pPr algn="l"/>
            <a:endParaRPr lang="en-US" b="0" i="0" dirty="0">
              <a:solidFill>
                <a:srgbClr val="0D0D0D"/>
              </a:solidFill>
              <a:effectLst/>
              <a:latin typeface="Söhne"/>
            </a:endParaRPr>
          </a:p>
          <a:p>
            <a:pPr algn="l"/>
            <a:r>
              <a:rPr lang="en-US" b="0" i="0" dirty="0">
                <a:solidFill>
                  <a:srgbClr val="0D0D0D"/>
                </a:solidFill>
                <a:effectLst/>
                <a:latin typeface="Söhne"/>
              </a:rPr>
              <a:t>Let's assume we have already calculated the following probabilities from our training dataset:</a:t>
            </a:r>
          </a:p>
          <a:p>
            <a:pPr algn="l"/>
            <a:endParaRPr lang="en-US" b="0" i="0" dirty="0">
              <a:solidFill>
                <a:srgbClr val="0D0D0D"/>
              </a:solidFill>
              <a:effectLst/>
              <a:latin typeface="Söhne"/>
            </a:endParaRPr>
          </a:p>
          <a:p>
            <a:pPr lvl="1"/>
            <a:r>
              <a:rPr lang="en-US" b="1" i="0" dirty="0">
                <a:solidFill>
                  <a:srgbClr val="0D0D0D"/>
                </a:solidFill>
                <a:effectLst/>
                <a:latin typeface="Söhne"/>
              </a:rPr>
              <a:t>1. Prior probabilities:</a:t>
            </a: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(spam)=0.4			// Consider it as 40% out of 100%</a:t>
            </a:r>
            <a:endParaRPr lang="en-US" b="0" i="0" dirty="0">
              <a:solidFill>
                <a:srgbClr val="0D0D0D"/>
              </a:solidFill>
              <a:effectLst/>
              <a:latin typeface="Söhne"/>
            </a:endParaRP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(not spam)=0.6			// Consider it as 60%</a:t>
            </a:r>
          </a:p>
          <a:p>
            <a:pPr marL="1200150" lvl="2" indent="-285750">
              <a:buFont typeface="Arial" panose="020B0604020202020204" pitchFamily="34" charset="0"/>
              <a:buChar char="•"/>
            </a:pPr>
            <a:endParaRPr lang="en-US" b="0" i="0" dirty="0">
              <a:solidFill>
                <a:srgbClr val="0D0D0D"/>
              </a:solidFill>
              <a:effectLst/>
              <a:latin typeface="Söhne"/>
            </a:endParaRPr>
          </a:p>
          <a:p>
            <a:pPr lvl="1"/>
            <a:r>
              <a:rPr lang="en-US" b="1" i="0" dirty="0">
                <a:solidFill>
                  <a:srgbClr val="0D0D0D"/>
                </a:solidFill>
                <a:effectLst/>
                <a:latin typeface="Söhne"/>
              </a:rPr>
              <a:t>2. Likelihoods:</a:t>
            </a: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0" dirty="0" err="1">
                <a:solidFill>
                  <a:srgbClr val="0D0D0D"/>
                </a:solidFill>
                <a:effectLst/>
                <a:latin typeface="KaTeX_Main"/>
              </a:rPr>
              <a:t>buy∣spam</a:t>
            </a:r>
            <a:r>
              <a:rPr lang="en-US" b="0" i="0" dirty="0">
                <a:solidFill>
                  <a:srgbClr val="0D0D0D"/>
                </a:solidFill>
                <a:effectLst/>
                <a:latin typeface="KaTeX_Main"/>
              </a:rPr>
              <a:t>)=0.8</a:t>
            </a:r>
            <a:endParaRPr lang="en-US" b="0" i="0" dirty="0">
              <a:solidFill>
                <a:srgbClr val="0D0D0D"/>
              </a:solidFill>
              <a:effectLst/>
              <a:latin typeface="Söhne"/>
            </a:endParaRP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0" dirty="0" err="1">
                <a:solidFill>
                  <a:srgbClr val="0D0D0D"/>
                </a:solidFill>
                <a:effectLst/>
                <a:latin typeface="KaTeX_Main"/>
              </a:rPr>
              <a:t>discount∣spam</a:t>
            </a:r>
            <a:r>
              <a:rPr lang="en-US" b="0" i="0" dirty="0">
                <a:solidFill>
                  <a:srgbClr val="0D0D0D"/>
                </a:solidFill>
                <a:effectLst/>
                <a:latin typeface="KaTeX_Main"/>
              </a:rPr>
              <a:t>)=0.6</a:t>
            </a:r>
            <a:endParaRPr lang="en-US" b="0" i="0" dirty="0">
              <a:solidFill>
                <a:srgbClr val="0D0D0D"/>
              </a:solidFill>
              <a:effectLst/>
              <a:latin typeface="Söhne"/>
            </a:endParaRP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0" dirty="0" err="1">
                <a:solidFill>
                  <a:srgbClr val="0D0D0D"/>
                </a:solidFill>
                <a:effectLst/>
                <a:latin typeface="KaTeX_Main"/>
              </a:rPr>
              <a:t>buy∣not</a:t>
            </a:r>
            <a:r>
              <a:rPr lang="en-US" b="0" i="0" dirty="0">
                <a:solidFill>
                  <a:srgbClr val="0D0D0D"/>
                </a:solidFill>
                <a:effectLst/>
                <a:latin typeface="KaTeX_Main"/>
              </a:rPr>
              <a:t> spam)=0.3</a:t>
            </a:r>
            <a:endParaRPr lang="en-US" b="0" i="0" dirty="0">
              <a:solidFill>
                <a:srgbClr val="0D0D0D"/>
              </a:solidFill>
              <a:effectLst/>
              <a:latin typeface="Söhne"/>
            </a:endParaRPr>
          </a:p>
          <a:p>
            <a:pPr marL="1200150" lvl="2" indent="-285750">
              <a:buFont typeface="Arial" panose="020B0604020202020204" pitchFamily="34" charset="0"/>
              <a:buChar char="•"/>
            </a:pPr>
            <a:r>
              <a:rPr lang="en-US" b="0" i="1" dirty="0">
                <a:solidFill>
                  <a:srgbClr val="0D0D0D"/>
                </a:solidFill>
                <a:effectLst/>
                <a:latin typeface="KaTeX_Math"/>
              </a:rPr>
              <a:t>P</a:t>
            </a:r>
            <a:r>
              <a:rPr lang="en-US" b="0" i="0" dirty="0">
                <a:solidFill>
                  <a:srgbClr val="0D0D0D"/>
                </a:solidFill>
                <a:effectLst/>
                <a:latin typeface="KaTeX_Main"/>
              </a:rPr>
              <a:t>(</a:t>
            </a:r>
            <a:r>
              <a:rPr lang="en-US" b="0" i="0" dirty="0" err="1">
                <a:solidFill>
                  <a:srgbClr val="0D0D0D"/>
                </a:solidFill>
                <a:effectLst/>
                <a:latin typeface="KaTeX_Main"/>
              </a:rPr>
              <a:t>discount∣not</a:t>
            </a:r>
            <a:r>
              <a:rPr lang="en-US" b="0" i="0" dirty="0">
                <a:solidFill>
                  <a:srgbClr val="0D0D0D"/>
                </a:solidFill>
                <a:effectLst/>
                <a:latin typeface="KaTeX_Main"/>
              </a:rPr>
              <a:t> spam)=0.5</a:t>
            </a:r>
          </a:p>
          <a:p>
            <a:pPr marL="1200150" lvl="2" indent="-285750">
              <a:buFont typeface="Arial" panose="020B0604020202020204" pitchFamily="34" charset="0"/>
              <a:buChar char="•"/>
            </a:pPr>
            <a:endParaRPr lang="en-US" b="0" i="0" dirty="0">
              <a:solidFill>
                <a:srgbClr val="0D0D0D"/>
              </a:solidFill>
              <a:effectLst/>
              <a:latin typeface="Söhne"/>
            </a:endParaRPr>
          </a:p>
          <a:p>
            <a:pPr lvl="1"/>
            <a:r>
              <a:rPr lang="en-US" b="0" i="0" dirty="0">
                <a:solidFill>
                  <a:srgbClr val="0D0D0D"/>
                </a:solidFill>
                <a:effectLst/>
                <a:latin typeface="Söhne"/>
              </a:rPr>
              <a:t>Now, let's plug these values into the Naive Bayes classifier equation:</a:t>
            </a:r>
          </a:p>
          <a:p>
            <a:pPr lvl="1"/>
            <a:endParaRPr lang="en-US" b="0" i="0" dirty="0">
              <a:solidFill>
                <a:srgbClr val="0D0D0D"/>
              </a:solidFill>
              <a:effectLst/>
              <a:latin typeface="Söhne"/>
            </a:endParaRPr>
          </a:p>
          <a:p>
            <a:endParaRPr lang="en-US" dirty="0"/>
          </a:p>
        </p:txBody>
      </p:sp>
    </p:spTree>
    <p:extLst>
      <p:ext uri="{BB962C8B-B14F-4D97-AF65-F5344CB8AC3E}">
        <p14:creationId xmlns:p14="http://schemas.microsoft.com/office/powerpoint/2010/main" val="1785598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 Types of Machine Learning - New Tech Dojo">
            <a:extLst>
              <a:ext uri="{FF2B5EF4-FFF2-40B4-BE49-F238E27FC236}">
                <a16:creationId xmlns:a16="http://schemas.microsoft.com/office/drawing/2014/main" id="{C6E801F3-B89E-5ED0-50F0-D8AC01747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0"/>
            <a:ext cx="9477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84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F5A59-17D1-4CDE-6D9B-286E12CDA9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3866363-BD17-0B29-63F7-2DB57C6E4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017" y="562922"/>
            <a:ext cx="11291121" cy="3662753"/>
          </a:xfrm>
          <a:prstGeom prst="rect">
            <a:avLst/>
          </a:prstGeom>
        </p:spPr>
      </p:pic>
      <p:cxnSp>
        <p:nvCxnSpPr>
          <p:cNvPr id="4" name="Straight Arrow Connector 3">
            <a:extLst>
              <a:ext uri="{FF2B5EF4-FFF2-40B4-BE49-F238E27FC236}">
                <a16:creationId xmlns:a16="http://schemas.microsoft.com/office/drawing/2014/main" id="{AB00083C-D77E-BE4F-FE41-C3A84D76B942}"/>
              </a:ext>
            </a:extLst>
          </p:cNvPr>
          <p:cNvCxnSpPr/>
          <p:nvPr/>
        </p:nvCxnSpPr>
        <p:spPr>
          <a:xfrm flipV="1">
            <a:off x="1500809" y="904461"/>
            <a:ext cx="1302026" cy="1242391"/>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B1346E0-E7EF-7214-0367-D730288DE318}"/>
              </a:ext>
            </a:extLst>
          </p:cNvPr>
          <p:cNvSpPr txBox="1"/>
          <p:nvPr/>
        </p:nvSpPr>
        <p:spPr>
          <a:xfrm>
            <a:off x="703194" y="4598001"/>
            <a:ext cx="11005102" cy="1200329"/>
          </a:xfrm>
          <a:prstGeom prst="rect">
            <a:avLst/>
          </a:prstGeom>
          <a:noFill/>
        </p:spPr>
        <p:txBody>
          <a:bodyPr wrap="square">
            <a:spAutoFit/>
          </a:bodyPr>
          <a:lstStyle/>
          <a:p>
            <a:pPr algn="l"/>
            <a:r>
              <a:rPr lang="en-US" sz="2400" b="0" i="0" dirty="0">
                <a:solidFill>
                  <a:srgbClr val="0D0D0D"/>
                </a:solidFill>
                <a:effectLst/>
                <a:latin typeface="Söhne"/>
              </a:rPr>
              <a:t>	Comparing the two values, we see that </a:t>
            </a:r>
            <a:r>
              <a:rPr lang="en-US" sz="2400" b="0" i="1" dirty="0">
                <a:solidFill>
                  <a:srgbClr val="0D0D0D"/>
                </a:solidFill>
                <a:effectLst/>
                <a:latin typeface="KaTeX_Math"/>
              </a:rPr>
              <a:t>y</a:t>
            </a:r>
            <a:r>
              <a:rPr lang="en-US" sz="2400" b="0" i="0" dirty="0">
                <a:solidFill>
                  <a:srgbClr val="0D0D0D"/>
                </a:solidFill>
                <a:effectLst/>
                <a:latin typeface="KaTeX_Main"/>
              </a:rPr>
              <a:t>=spam</a:t>
            </a:r>
            <a:r>
              <a:rPr lang="en-US" sz="2400" b="0" i="0" dirty="0">
                <a:solidFill>
                  <a:srgbClr val="0D0D0D"/>
                </a:solidFill>
                <a:effectLst/>
                <a:latin typeface="Söhne"/>
              </a:rPr>
              <a:t> gives the higher result.</a:t>
            </a:r>
          </a:p>
          <a:p>
            <a:pPr algn="l"/>
            <a:r>
              <a:rPr lang="en-US" sz="2400" b="0" i="0" dirty="0">
                <a:solidFill>
                  <a:srgbClr val="0D0D0D"/>
                </a:solidFill>
                <a:effectLst/>
                <a:latin typeface="Söhne"/>
              </a:rPr>
              <a:t>Therefore, according to the </a:t>
            </a:r>
            <a:r>
              <a:rPr lang="en-US" sz="2400" b="1" i="0" dirty="0">
                <a:solidFill>
                  <a:srgbClr val="0D0D0D"/>
                </a:solidFill>
                <a:effectLst/>
                <a:latin typeface="Söhne"/>
              </a:rPr>
              <a:t>Naive Bayes classifier</a:t>
            </a:r>
            <a:r>
              <a:rPr lang="en-US" sz="2400" b="0" i="0" dirty="0">
                <a:solidFill>
                  <a:srgbClr val="0D0D0D"/>
                </a:solidFill>
                <a:effectLst/>
                <a:latin typeface="Söhne"/>
              </a:rPr>
              <a:t>, the predicted class for the given features "buy" and "discount" is "</a:t>
            </a:r>
            <a:r>
              <a:rPr lang="en-US" sz="2400" b="1" i="0" dirty="0">
                <a:solidFill>
                  <a:srgbClr val="0D0D0D"/>
                </a:solidFill>
                <a:effectLst/>
                <a:latin typeface="Söhne"/>
              </a:rPr>
              <a:t>spam</a:t>
            </a:r>
            <a:r>
              <a:rPr lang="en-US" sz="2400" b="0" i="0" dirty="0">
                <a:solidFill>
                  <a:srgbClr val="0D0D0D"/>
                </a:solidFill>
                <a:effectLst/>
                <a:latin typeface="Söhne"/>
              </a:rPr>
              <a:t>".</a:t>
            </a:r>
          </a:p>
        </p:txBody>
      </p:sp>
      <p:cxnSp>
        <p:nvCxnSpPr>
          <p:cNvPr id="5" name="Straight Arrow Connector 4">
            <a:extLst>
              <a:ext uri="{FF2B5EF4-FFF2-40B4-BE49-F238E27FC236}">
                <a16:creationId xmlns:a16="http://schemas.microsoft.com/office/drawing/2014/main" id="{D5AFF520-AE0F-1BC0-DE64-201BBD4676AF}"/>
              </a:ext>
            </a:extLst>
          </p:cNvPr>
          <p:cNvCxnSpPr>
            <a:cxnSpLocks/>
          </p:cNvCxnSpPr>
          <p:nvPr/>
        </p:nvCxnSpPr>
        <p:spPr>
          <a:xfrm flipH="1" flipV="1">
            <a:off x="4634948" y="974035"/>
            <a:ext cx="1073428" cy="1073426"/>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DEF14F2-0837-103B-C317-D01DFC3FD11E}"/>
              </a:ext>
            </a:extLst>
          </p:cNvPr>
          <p:cNvCxnSpPr>
            <a:cxnSpLocks/>
          </p:cNvCxnSpPr>
          <p:nvPr/>
        </p:nvCxnSpPr>
        <p:spPr>
          <a:xfrm flipV="1">
            <a:off x="3180522" y="1056860"/>
            <a:ext cx="1076739" cy="990601"/>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8296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5DC3-03F7-EC09-1FCB-EF6D216935F3}"/>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3A71785-4F1E-0B5E-1D05-C2037A047379}"/>
              </a:ext>
            </a:extLst>
          </p:cNvPr>
          <p:cNvGraphicFramePr>
            <a:graphicFrameLocks noGrp="1"/>
          </p:cNvGraphicFramePr>
          <p:nvPr>
            <p:extLst>
              <p:ext uri="{D42A27DB-BD31-4B8C-83A1-F6EECF244321}">
                <p14:modId xmlns:p14="http://schemas.microsoft.com/office/powerpoint/2010/main" val="1477444062"/>
              </p:ext>
            </p:extLst>
          </p:nvPr>
        </p:nvGraphicFramePr>
        <p:xfrm>
          <a:off x="1280822" y="2144664"/>
          <a:ext cx="9630356" cy="2944172"/>
        </p:xfrm>
        <a:graphic>
          <a:graphicData uri="http://schemas.openxmlformats.org/drawingml/2006/table">
            <a:tbl>
              <a:tblPr/>
              <a:tblGrid>
                <a:gridCol w="4815178">
                  <a:extLst>
                    <a:ext uri="{9D8B030D-6E8A-4147-A177-3AD203B41FA5}">
                      <a16:colId xmlns:a16="http://schemas.microsoft.com/office/drawing/2014/main" val="2312120642"/>
                    </a:ext>
                  </a:extLst>
                </a:gridCol>
                <a:gridCol w="4815178">
                  <a:extLst>
                    <a:ext uri="{9D8B030D-6E8A-4147-A177-3AD203B41FA5}">
                      <a16:colId xmlns:a16="http://schemas.microsoft.com/office/drawing/2014/main" val="3734946814"/>
                    </a:ext>
                  </a:extLst>
                </a:gridCol>
              </a:tblGrid>
              <a:tr h="420596">
                <a:tc>
                  <a:txBody>
                    <a:bodyPr/>
                    <a:lstStyle/>
                    <a:p>
                      <a:pPr fontAlgn="b"/>
                      <a:r>
                        <a:rPr lang="en-US" b="1">
                          <a:effectLst/>
                        </a:rPr>
                        <a:t>Email</a:t>
                      </a:r>
                    </a:p>
                  </a:txBody>
                  <a:tcPr anchor="b">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b="1">
                          <a:effectLst/>
                        </a:rPr>
                        <a:t>Label</a:t>
                      </a:r>
                    </a:p>
                  </a:txBody>
                  <a:tcPr anchor="b">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00343318"/>
                  </a:ext>
                </a:extLst>
              </a:tr>
              <a:tr h="420596">
                <a:tc>
                  <a:txBody>
                    <a:bodyPr/>
                    <a:lstStyle/>
                    <a:p>
                      <a:pPr fontAlgn="base"/>
                      <a:r>
                        <a:rPr lang="en-US" dirty="0">
                          <a:effectLst/>
                        </a:rPr>
                        <a:t>"Get free money now"</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dirty="0">
                          <a:effectLst/>
                        </a:rPr>
                        <a:t>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17454912"/>
                  </a:ext>
                </a:extLst>
              </a:tr>
              <a:tr h="420596">
                <a:tc>
                  <a:txBody>
                    <a:bodyPr/>
                    <a:lstStyle/>
                    <a:p>
                      <a:pPr fontAlgn="base"/>
                      <a:r>
                        <a:rPr lang="en-US" dirty="0">
                          <a:effectLst/>
                        </a:rPr>
                        <a:t>"Need a loan? Apply today"</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93159197"/>
                  </a:ext>
                </a:extLst>
              </a:tr>
              <a:tr h="420596">
                <a:tc>
                  <a:txBody>
                    <a:bodyPr/>
                    <a:lstStyle/>
                    <a:p>
                      <a:pPr fontAlgn="base"/>
                      <a:r>
                        <a:rPr lang="en-US">
                          <a:effectLst/>
                        </a:rPr>
                        <a:t>"Meeting for lunch today?"</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not 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22129835"/>
                  </a:ext>
                </a:extLst>
              </a:tr>
              <a:tr h="420596">
                <a:tc>
                  <a:txBody>
                    <a:bodyPr/>
                    <a:lstStyle/>
                    <a:p>
                      <a:pPr fontAlgn="base"/>
                      <a:r>
                        <a:rPr lang="en-US">
                          <a:effectLst/>
                        </a:rPr>
                        <a:t>"Get a discount on your next purchase"</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dirty="0">
                          <a:effectLst/>
                        </a:rPr>
                        <a:t>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2211407"/>
                  </a:ext>
                </a:extLst>
              </a:tr>
              <a:tr h="420596">
                <a:tc>
                  <a:txBody>
                    <a:bodyPr/>
                    <a:lstStyle/>
                    <a:p>
                      <a:pPr fontAlgn="base"/>
                      <a:r>
                        <a:rPr lang="en-US" dirty="0">
                          <a:effectLst/>
                        </a:rPr>
                        <a:t>"Schedule for meeting tomorrow"</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not 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36299897"/>
                  </a:ext>
                </a:extLst>
              </a:tr>
              <a:tr h="420596">
                <a:tc>
                  <a:txBody>
                    <a:bodyPr/>
                    <a:lstStyle/>
                    <a:p>
                      <a:pPr fontAlgn="base"/>
                      <a:r>
                        <a:rPr lang="en-US" dirty="0">
                          <a:effectLst/>
                        </a:rPr>
                        <a:t>"Please review the attached document"</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base"/>
                      <a:r>
                        <a:rPr lang="en-US" dirty="0">
                          <a:effectLst/>
                        </a:rPr>
                        <a:t>not spam</a:t>
                      </a:r>
                    </a:p>
                  </a:txBody>
                  <a:tcPr anchor="ctr">
                    <a:lnL w="7620" cap="flat" cmpd="sng" algn="ctr">
                      <a:solidFill>
                        <a:srgbClr val="E3E3E3"/>
                      </a:solidFill>
                      <a:prstDash val="solid"/>
                      <a:round/>
                      <a:headEnd type="none" w="med" len="med"/>
                      <a:tailEnd type="none" w="med" len="med"/>
                    </a:lnL>
                    <a:lnR w="762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90479162"/>
                  </a:ext>
                </a:extLst>
              </a:tr>
            </a:tbl>
          </a:graphicData>
        </a:graphic>
      </p:graphicFrame>
      <p:sp>
        <p:nvSpPr>
          <p:cNvPr id="5" name="TextBox 4">
            <a:extLst>
              <a:ext uri="{FF2B5EF4-FFF2-40B4-BE49-F238E27FC236}">
                <a16:creationId xmlns:a16="http://schemas.microsoft.com/office/drawing/2014/main" id="{2D0E2CFC-C839-3630-BD71-9F233F5CAE60}"/>
              </a:ext>
            </a:extLst>
          </p:cNvPr>
          <p:cNvSpPr txBox="1"/>
          <p:nvPr/>
        </p:nvSpPr>
        <p:spPr>
          <a:xfrm>
            <a:off x="900153" y="672042"/>
            <a:ext cx="10216764" cy="1200329"/>
          </a:xfrm>
          <a:prstGeom prst="rect">
            <a:avLst/>
          </a:prstGeom>
          <a:noFill/>
        </p:spPr>
        <p:txBody>
          <a:bodyPr wrap="square">
            <a:spAutoFit/>
          </a:bodyPr>
          <a:lstStyle/>
          <a:p>
            <a:pPr algn="l"/>
            <a:r>
              <a:rPr lang="en-US" b="1" i="0" dirty="0">
                <a:solidFill>
                  <a:srgbClr val="0D0D0D"/>
                </a:solidFill>
                <a:effectLst/>
                <a:latin typeface="Söhne"/>
              </a:rPr>
              <a:t>Example:</a:t>
            </a:r>
          </a:p>
          <a:p>
            <a:pPr algn="l"/>
            <a:r>
              <a:rPr lang="en-US" b="0" i="0" dirty="0">
                <a:solidFill>
                  <a:srgbClr val="0D0D0D"/>
                </a:solidFill>
                <a:effectLst/>
                <a:latin typeface="Söhne"/>
              </a:rPr>
              <a:t>Suppose we have a dataset of emails labeled as either "spam" or "not spam" and each email is represented as a bag-of-words (i.e., a vector indicating the presence or absence of certain words). Here's a simplified version of the dataset:</a:t>
            </a:r>
          </a:p>
        </p:txBody>
      </p:sp>
    </p:spTree>
    <p:extLst>
      <p:ext uri="{BB962C8B-B14F-4D97-AF65-F5344CB8AC3E}">
        <p14:creationId xmlns:p14="http://schemas.microsoft.com/office/powerpoint/2010/main" val="11463727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5AFEDCB-0A50-FCCB-B52F-B43D21AFA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959" y="707606"/>
            <a:ext cx="8985346" cy="27213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F4603-3044-91D2-D342-E5B0CE897EE1}"/>
              </a:ext>
            </a:extLst>
          </p:cNvPr>
          <p:cNvSpPr txBox="1"/>
          <p:nvPr/>
        </p:nvSpPr>
        <p:spPr>
          <a:xfrm>
            <a:off x="636105" y="3687901"/>
            <a:ext cx="11062252" cy="2554545"/>
          </a:xfrm>
          <a:prstGeom prst="rect">
            <a:avLst/>
          </a:prstGeom>
          <a:noFill/>
        </p:spPr>
        <p:txBody>
          <a:bodyPr wrap="square">
            <a:spAutoFit/>
          </a:bodyPr>
          <a:lstStyle/>
          <a:p>
            <a:r>
              <a:rPr lang="en-US" sz="2000" dirty="0"/>
              <a:t>With relation to our example, this concept can be understood as: </a:t>
            </a:r>
          </a:p>
          <a:p>
            <a:pPr marL="342900" indent="-342900">
              <a:buAutoNum type="arabicPeriod"/>
            </a:pPr>
            <a:r>
              <a:rPr lang="en-US" sz="2000" dirty="0"/>
              <a:t>We assume that no pair of features are dependent. For example, the </a:t>
            </a:r>
            <a:r>
              <a:rPr lang="en-US" sz="2000" dirty="0" err="1"/>
              <a:t>Airtemp</a:t>
            </a:r>
            <a:r>
              <a:rPr lang="en-US" sz="2000" dirty="0"/>
              <a:t> being ‘Hot’ has nothing to do with the humidity or the Sky being ‘Rainy’ has no effect on the winds. Hence, the features are assumed to be independent. </a:t>
            </a:r>
          </a:p>
          <a:p>
            <a:pPr marL="342900" indent="-342900">
              <a:buAutoNum type="arabicPeriod"/>
            </a:pPr>
            <a:r>
              <a:rPr lang="en-US" sz="2000" dirty="0"/>
              <a:t>Secondly, each feature is given the same weight(or importance). For example, knowing only temperature and humidity alone can’t predict the outcome accurately. None of the attributes is irrelevant and assumed to be contributing equally to the outcome.</a:t>
            </a:r>
          </a:p>
          <a:p>
            <a:r>
              <a:rPr lang="en-US" sz="2000" dirty="0"/>
              <a:t>	</a:t>
            </a:r>
          </a:p>
        </p:txBody>
      </p:sp>
      <p:sp>
        <p:nvSpPr>
          <p:cNvPr id="5" name="TextBox 4">
            <a:extLst>
              <a:ext uri="{FF2B5EF4-FFF2-40B4-BE49-F238E27FC236}">
                <a16:creationId xmlns:a16="http://schemas.microsoft.com/office/drawing/2014/main" id="{9CE007C0-E0BA-1E6A-9DA3-52626E4ECE59}"/>
              </a:ext>
            </a:extLst>
          </p:cNvPr>
          <p:cNvSpPr txBox="1"/>
          <p:nvPr/>
        </p:nvSpPr>
        <p:spPr>
          <a:xfrm>
            <a:off x="387627" y="378101"/>
            <a:ext cx="11062252" cy="400110"/>
          </a:xfrm>
          <a:prstGeom prst="rect">
            <a:avLst/>
          </a:prstGeom>
          <a:noFill/>
        </p:spPr>
        <p:txBody>
          <a:bodyPr wrap="square">
            <a:spAutoFit/>
          </a:bodyPr>
          <a:lstStyle/>
          <a:p>
            <a:r>
              <a:rPr lang="en-US" sz="2000" b="1" dirty="0"/>
              <a:t>Example: </a:t>
            </a:r>
          </a:p>
        </p:txBody>
      </p:sp>
    </p:spTree>
    <p:extLst>
      <p:ext uri="{BB962C8B-B14F-4D97-AF65-F5344CB8AC3E}">
        <p14:creationId xmlns:p14="http://schemas.microsoft.com/office/powerpoint/2010/main" val="24331985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B9A17-B32C-F664-5A0C-E6340D0AD8E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12224A-B123-D9A0-9DE3-DEEAC03F7C3D}"/>
              </a:ext>
            </a:extLst>
          </p:cNvPr>
          <p:cNvSpPr txBox="1"/>
          <p:nvPr/>
        </p:nvSpPr>
        <p:spPr>
          <a:xfrm>
            <a:off x="768626" y="890466"/>
            <a:ext cx="10654748" cy="4401205"/>
          </a:xfrm>
          <a:prstGeom prst="rect">
            <a:avLst/>
          </a:prstGeom>
          <a:noFill/>
        </p:spPr>
        <p:txBody>
          <a:bodyPr wrap="square">
            <a:spAutoFit/>
          </a:bodyPr>
          <a:lstStyle/>
          <a:p>
            <a:r>
              <a:rPr lang="en-US" sz="2000" dirty="0"/>
              <a:t>	Naive Bayes classifier is a primary probabilistic classifier based on a view of applying Bayes’ theorem (from Bayesian inference with strong naive) independence assumptions. The prior probabilities in Bayes’ theorem that are changed with the help of newly available information are classified as posterior probabilities. A key benefit of the naive Bayes classifier is that it requires only a little bit of training information (data) to gauge the parameters (mean and differences of the variables) essential for the classification (arrangement). In the Naive Bayes classifier, independent variables are always assumed, and only the changes (variances) of the factors/variables for each class should be determined and not the whole covariance matrix. Because of the rather naive assumption that </a:t>
            </a:r>
            <a:r>
              <a:rPr lang="en-US" sz="2000" b="1" dirty="0">
                <a:solidFill>
                  <a:srgbClr val="C00000"/>
                </a:solidFill>
              </a:rPr>
              <a:t>all features of the dataset are equally important and independent,</a:t>
            </a:r>
            <a:r>
              <a:rPr lang="en-US" sz="2000" dirty="0"/>
              <a:t> this is called Naive Bayes classifier. Naive Bayes classifiers are direct linear classifiers that are known for being the straightforward, yet extremely proficient result. The modified version of Naive Bayes classifier originates from the assumption that information collection (data set) is commonly autonomous (mutually independent). In most of the practical scenarios, the ‘independence’ assumption is regularly violated. </a:t>
            </a:r>
          </a:p>
        </p:txBody>
      </p:sp>
    </p:spTree>
    <p:extLst>
      <p:ext uri="{BB962C8B-B14F-4D97-AF65-F5344CB8AC3E}">
        <p14:creationId xmlns:p14="http://schemas.microsoft.com/office/powerpoint/2010/main" val="18221281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55224-F0DD-21C3-7FC1-FBC568CEB9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981037-9494-DC3C-83DB-827869C7DBFD}"/>
              </a:ext>
            </a:extLst>
          </p:cNvPr>
          <p:cNvSpPr txBox="1"/>
          <p:nvPr/>
        </p:nvSpPr>
        <p:spPr>
          <a:xfrm>
            <a:off x="643557" y="566677"/>
            <a:ext cx="10885833" cy="2031325"/>
          </a:xfrm>
          <a:prstGeom prst="rect">
            <a:avLst/>
          </a:prstGeom>
          <a:noFill/>
        </p:spPr>
        <p:txBody>
          <a:bodyPr wrap="square">
            <a:spAutoFit/>
          </a:bodyPr>
          <a:lstStyle/>
          <a:p>
            <a:r>
              <a:rPr lang="en-US" b="1" dirty="0"/>
              <a:t>Bayesian Belief Network: (BBN)</a:t>
            </a:r>
            <a:endParaRPr lang="en-US" dirty="0"/>
          </a:p>
          <a:p>
            <a:r>
              <a:rPr lang="en-US" dirty="0"/>
              <a:t>	</a:t>
            </a:r>
            <a:r>
              <a:rPr lang="en-US" b="1" dirty="0"/>
              <a:t>Bayesian Belief Network </a:t>
            </a:r>
            <a:r>
              <a:rPr lang="en-US" dirty="0"/>
              <a:t>or </a:t>
            </a:r>
            <a:r>
              <a:rPr lang="en-US" b="1" dirty="0"/>
              <a:t>Bayesian Network </a:t>
            </a:r>
            <a:r>
              <a:rPr lang="en-US" dirty="0"/>
              <a:t>or </a:t>
            </a:r>
            <a:r>
              <a:rPr lang="en-US" b="1" dirty="0"/>
              <a:t>Belief Network </a:t>
            </a:r>
            <a:r>
              <a:rPr lang="en-US" dirty="0"/>
              <a:t>is a Probabilistic Graphical Model (PGM) that represents </a:t>
            </a:r>
            <a:r>
              <a:rPr lang="en-US" b="0" i="0" dirty="0">
                <a:solidFill>
                  <a:srgbClr val="0D0D0D"/>
                </a:solidFill>
                <a:effectLst/>
                <a:latin typeface="Söhne"/>
              </a:rPr>
              <a:t>a </a:t>
            </a:r>
            <a:r>
              <a:rPr lang="en-US" b="1" i="0" dirty="0">
                <a:solidFill>
                  <a:srgbClr val="0D0D0D"/>
                </a:solidFill>
                <a:effectLst/>
                <a:latin typeface="Söhne"/>
              </a:rPr>
              <a:t>set of random variables </a:t>
            </a:r>
            <a:r>
              <a:rPr lang="en-US" b="0" i="0" dirty="0">
                <a:solidFill>
                  <a:srgbClr val="0D0D0D"/>
                </a:solidFill>
                <a:effectLst/>
                <a:latin typeface="Söhne"/>
              </a:rPr>
              <a:t>and </a:t>
            </a:r>
            <a:r>
              <a:rPr lang="en-US" b="1" i="0" dirty="0">
                <a:solidFill>
                  <a:srgbClr val="0D0D0D"/>
                </a:solidFill>
                <a:effectLst/>
                <a:latin typeface="Söhne"/>
              </a:rPr>
              <a:t>their</a:t>
            </a:r>
            <a:r>
              <a:rPr lang="en-US" b="1" dirty="0"/>
              <a:t> conditional dependencies </a:t>
            </a:r>
            <a:r>
              <a:rPr lang="en-US" dirty="0"/>
              <a:t>through a Directed Acyclic Graph (DAG). </a:t>
            </a:r>
          </a:p>
          <a:p>
            <a:r>
              <a:rPr lang="en-US" dirty="0"/>
              <a:t>	It is a graphical representation of different probabilistic relationships among random variables in a particular set. Due to its feature of </a:t>
            </a:r>
            <a:r>
              <a:rPr lang="en-US" b="1" dirty="0"/>
              <a:t>joint probability, </a:t>
            </a:r>
            <a:r>
              <a:rPr lang="en-US" dirty="0"/>
              <a:t>the probability in Bayesian Belief Network is derived, based on a condition — P(attribute/parent) </a:t>
            </a:r>
            <a:r>
              <a:rPr lang="en-US" dirty="0" err="1"/>
              <a:t>i.e</a:t>
            </a:r>
            <a:r>
              <a:rPr lang="en-US" dirty="0"/>
              <a:t> probability of an attribute, true over parent attribute.</a:t>
            </a:r>
          </a:p>
        </p:txBody>
      </p:sp>
      <p:pic>
        <p:nvPicPr>
          <p:cNvPr id="2050" name="Picture 2">
            <a:extLst>
              <a:ext uri="{FF2B5EF4-FFF2-40B4-BE49-F238E27FC236}">
                <a16:creationId xmlns:a16="http://schemas.microsoft.com/office/drawing/2014/main" id="{A4D96BC4-0061-50B6-E50B-7F84940D2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9482" y="2816087"/>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B0953E-C278-BB29-5168-6EBDAE34F73A}"/>
              </a:ext>
            </a:extLst>
          </p:cNvPr>
          <p:cNvSpPr txBox="1"/>
          <p:nvPr/>
        </p:nvSpPr>
        <p:spPr>
          <a:xfrm>
            <a:off x="687039" y="2816087"/>
            <a:ext cx="5452443" cy="2308324"/>
          </a:xfrm>
          <a:prstGeom prst="rect">
            <a:avLst/>
          </a:prstGeom>
          <a:noFill/>
        </p:spPr>
        <p:txBody>
          <a:bodyPr wrap="square">
            <a:spAutoFit/>
          </a:bodyPr>
          <a:lstStyle/>
          <a:p>
            <a:r>
              <a:rPr lang="en-US" b="0" i="0" dirty="0">
                <a:solidFill>
                  <a:srgbClr val="231F20"/>
                </a:solidFill>
                <a:effectLst/>
                <a:latin typeface="circular-xx"/>
              </a:rPr>
              <a:t>	As mentioned above, by making use of the relationships which are specified by the Bayesian Network, we can obtain the </a:t>
            </a:r>
            <a:r>
              <a:rPr lang="en-US" b="1" i="0" dirty="0">
                <a:solidFill>
                  <a:srgbClr val="C00000"/>
                </a:solidFill>
                <a:effectLst/>
                <a:latin typeface="circular-xx"/>
              </a:rPr>
              <a:t>Joint Probability Distribution</a:t>
            </a:r>
            <a:r>
              <a:rPr lang="en-US" b="0" i="0" dirty="0">
                <a:solidFill>
                  <a:srgbClr val="231F20"/>
                </a:solidFill>
                <a:effectLst/>
                <a:latin typeface="circular-xx"/>
              </a:rPr>
              <a:t> (JPF) with the </a:t>
            </a:r>
            <a:r>
              <a:rPr lang="en-US" b="1" i="0" dirty="0">
                <a:solidFill>
                  <a:srgbClr val="231F20"/>
                </a:solidFill>
                <a:effectLst/>
                <a:latin typeface="circular-xx"/>
              </a:rPr>
              <a:t>conditional probabilities. 	</a:t>
            </a:r>
            <a:r>
              <a:rPr lang="en-US" b="0" i="0" dirty="0">
                <a:solidFill>
                  <a:srgbClr val="231F20"/>
                </a:solidFill>
                <a:effectLst/>
                <a:latin typeface="circular-xx"/>
              </a:rPr>
              <a:t>Each node in the graph represents </a:t>
            </a:r>
            <a:r>
              <a:rPr lang="en-US" b="1" i="0" dirty="0">
                <a:solidFill>
                  <a:srgbClr val="231F20"/>
                </a:solidFill>
                <a:effectLst/>
                <a:latin typeface="circular-xx"/>
              </a:rPr>
              <a:t>a random variable</a:t>
            </a:r>
            <a:r>
              <a:rPr lang="en-US" b="0" i="0" dirty="0">
                <a:solidFill>
                  <a:srgbClr val="231F20"/>
                </a:solidFill>
                <a:effectLst/>
                <a:latin typeface="circular-xx"/>
              </a:rPr>
              <a:t> and the arc (or directed arrow) represents the </a:t>
            </a:r>
            <a:r>
              <a:rPr lang="en-US" b="1" i="0" dirty="0">
                <a:solidFill>
                  <a:srgbClr val="231F20"/>
                </a:solidFill>
                <a:effectLst/>
                <a:latin typeface="circular-xx"/>
              </a:rPr>
              <a:t>relationship between the nodes</a:t>
            </a:r>
            <a:r>
              <a:rPr lang="en-US" b="0" i="0" dirty="0">
                <a:solidFill>
                  <a:srgbClr val="231F20"/>
                </a:solidFill>
                <a:effectLst/>
                <a:latin typeface="circular-xx"/>
              </a:rPr>
              <a:t>. They can be either continuous or discrete in nature.</a:t>
            </a:r>
            <a:endParaRPr lang="en-US" dirty="0"/>
          </a:p>
        </p:txBody>
      </p:sp>
    </p:spTree>
    <p:extLst>
      <p:ext uri="{BB962C8B-B14F-4D97-AF65-F5344CB8AC3E}">
        <p14:creationId xmlns:p14="http://schemas.microsoft.com/office/powerpoint/2010/main" val="31500931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81C55-ACC3-0188-B2A5-C5A43686959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8C246B9-288A-C1B7-D0E1-B02EAC9C2A6C}"/>
              </a:ext>
            </a:extLst>
          </p:cNvPr>
          <p:cNvSpPr txBox="1"/>
          <p:nvPr/>
        </p:nvSpPr>
        <p:spPr>
          <a:xfrm>
            <a:off x="437320" y="412765"/>
            <a:ext cx="10903227" cy="4247317"/>
          </a:xfrm>
          <a:prstGeom prst="rect">
            <a:avLst/>
          </a:prstGeom>
          <a:noFill/>
        </p:spPr>
        <p:txBody>
          <a:bodyPr wrap="square">
            <a:spAutoFit/>
          </a:bodyPr>
          <a:lstStyle/>
          <a:p>
            <a:pPr algn="l"/>
            <a:r>
              <a:rPr lang="en-US" b="1" i="0" dirty="0">
                <a:solidFill>
                  <a:srgbClr val="C00000"/>
                </a:solidFill>
                <a:effectLst/>
                <a:latin typeface="circular-xx"/>
              </a:rPr>
              <a:t>Example of Bayesian Networks:</a:t>
            </a:r>
            <a:br>
              <a:rPr lang="en-US" b="1" i="0" dirty="0">
                <a:solidFill>
                  <a:srgbClr val="231F20"/>
                </a:solidFill>
                <a:effectLst/>
                <a:latin typeface="circular-xx"/>
              </a:rPr>
            </a:br>
            <a:endParaRPr lang="en-US" b="1" i="0" dirty="0">
              <a:solidFill>
                <a:srgbClr val="231F20"/>
              </a:solidFill>
              <a:effectLst/>
              <a:latin typeface="circular-xx"/>
            </a:endParaRPr>
          </a:p>
          <a:p>
            <a:pPr algn="l"/>
            <a:r>
              <a:rPr lang="en-US" b="0" i="0" dirty="0">
                <a:solidFill>
                  <a:srgbClr val="231F20"/>
                </a:solidFill>
                <a:effectLst/>
                <a:latin typeface="circular-xx"/>
              </a:rPr>
              <a:t>	Let us now understand the mechanism of Bayesian Networks and their advantages with the help of a simple example. In this example, let us imagine that we are given the task of </a:t>
            </a:r>
            <a:r>
              <a:rPr lang="en-US" b="1" i="0" dirty="0">
                <a:solidFill>
                  <a:srgbClr val="C00000"/>
                </a:solidFill>
                <a:effectLst/>
                <a:latin typeface="circular-xx"/>
              </a:rPr>
              <a:t>Modeling a student’s marks (</a:t>
            </a:r>
            <a:r>
              <a:rPr lang="en-US" b="1" i="1" dirty="0">
                <a:solidFill>
                  <a:srgbClr val="C00000"/>
                </a:solidFill>
                <a:effectLst/>
                <a:latin typeface="unset"/>
              </a:rPr>
              <a:t>m</a:t>
            </a:r>
            <a:r>
              <a:rPr lang="en-US" b="1" i="0" dirty="0">
                <a:solidFill>
                  <a:srgbClr val="C00000"/>
                </a:solidFill>
                <a:effectLst/>
                <a:latin typeface="circular-xx"/>
              </a:rPr>
              <a:t>) </a:t>
            </a:r>
            <a:r>
              <a:rPr lang="en-US" b="0" i="0" dirty="0">
                <a:solidFill>
                  <a:srgbClr val="231F20"/>
                </a:solidFill>
                <a:effectLst/>
                <a:latin typeface="circular-xx"/>
              </a:rPr>
              <a:t>for an exam he has just given. From the given Bayesian Network Graph below, we see that the marks depend upon two other variables. They are,</a:t>
            </a:r>
          </a:p>
          <a:p>
            <a:pPr marL="342900" indent="-342900" algn="l">
              <a:buAutoNum type="arabicPeriod"/>
            </a:pPr>
            <a:r>
              <a:rPr lang="en-US" b="1" i="0" dirty="0">
                <a:solidFill>
                  <a:srgbClr val="000000"/>
                </a:solidFill>
                <a:effectLst/>
                <a:latin typeface="unset"/>
              </a:rPr>
              <a:t>Exam Level (</a:t>
            </a:r>
            <a:r>
              <a:rPr lang="en-US" b="1" i="1" dirty="0">
                <a:solidFill>
                  <a:srgbClr val="000000"/>
                </a:solidFill>
                <a:effectLst/>
                <a:latin typeface="unset"/>
              </a:rPr>
              <a:t>e</a:t>
            </a:r>
            <a:r>
              <a:rPr lang="en-US" b="1" i="0" dirty="0">
                <a:solidFill>
                  <a:srgbClr val="000000"/>
                </a:solidFill>
                <a:effectLst/>
                <a:latin typeface="unset"/>
              </a:rPr>
              <a:t>)– </a:t>
            </a:r>
            <a:r>
              <a:rPr lang="en-US" b="0" i="0" dirty="0">
                <a:solidFill>
                  <a:srgbClr val="000000"/>
                </a:solidFill>
                <a:effectLst/>
                <a:latin typeface="unset"/>
              </a:rPr>
              <a:t>This </a:t>
            </a:r>
            <a:r>
              <a:rPr lang="en-US" b="1" i="0" dirty="0">
                <a:solidFill>
                  <a:srgbClr val="C00000"/>
                </a:solidFill>
                <a:effectLst/>
                <a:latin typeface="unset"/>
              </a:rPr>
              <a:t>discrete variable</a:t>
            </a:r>
            <a:r>
              <a:rPr lang="en-US" b="0" i="0" dirty="0">
                <a:solidFill>
                  <a:srgbClr val="C00000"/>
                </a:solidFill>
                <a:effectLst/>
                <a:latin typeface="unset"/>
              </a:rPr>
              <a:t> </a:t>
            </a:r>
            <a:r>
              <a:rPr lang="en-US" b="0" i="0" dirty="0">
                <a:solidFill>
                  <a:srgbClr val="000000"/>
                </a:solidFill>
                <a:effectLst/>
                <a:latin typeface="unset"/>
              </a:rPr>
              <a:t>denotes the difficulty of the exam and has two values (</a:t>
            </a:r>
            <a:r>
              <a:rPr lang="en-US" b="1" i="0" dirty="0">
                <a:solidFill>
                  <a:srgbClr val="C00000"/>
                </a:solidFill>
                <a:effectLst/>
                <a:latin typeface="unset"/>
              </a:rPr>
              <a:t>0 for easy and 1 for difficult</a:t>
            </a:r>
            <a:r>
              <a:rPr lang="en-US" b="0" i="0" dirty="0">
                <a:solidFill>
                  <a:srgbClr val="000000"/>
                </a:solidFill>
                <a:effectLst/>
                <a:latin typeface="unset"/>
              </a:rPr>
              <a:t>)</a:t>
            </a:r>
          </a:p>
          <a:p>
            <a:pPr marL="342900" indent="-342900" algn="l">
              <a:buAutoNum type="arabicPeriod"/>
            </a:pPr>
            <a:endParaRPr lang="en-US" b="0" i="0" dirty="0">
              <a:solidFill>
                <a:srgbClr val="000000"/>
              </a:solidFill>
              <a:effectLst/>
              <a:latin typeface="unset"/>
            </a:endParaRPr>
          </a:p>
          <a:p>
            <a:pPr marL="342900" indent="-342900">
              <a:buFontTx/>
              <a:buAutoNum type="arabicPeriod"/>
            </a:pPr>
            <a:r>
              <a:rPr lang="en-US" b="1" i="0" dirty="0">
                <a:solidFill>
                  <a:srgbClr val="000000"/>
                </a:solidFill>
                <a:effectLst/>
                <a:latin typeface="unset"/>
              </a:rPr>
              <a:t>IQ Level (</a:t>
            </a:r>
            <a:r>
              <a:rPr lang="en-US" b="1" i="1" dirty="0" err="1">
                <a:solidFill>
                  <a:srgbClr val="000000"/>
                </a:solidFill>
                <a:effectLst/>
                <a:latin typeface="unset"/>
              </a:rPr>
              <a:t>i</a:t>
            </a:r>
            <a:r>
              <a:rPr lang="en-US" b="1" i="0" dirty="0">
                <a:solidFill>
                  <a:srgbClr val="000000"/>
                </a:solidFill>
                <a:effectLst/>
                <a:latin typeface="unset"/>
              </a:rPr>
              <a:t>) </a:t>
            </a:r>
            <a:r>
              <a:rPr lang="en-US" b="0" i="0" dirty="0">
                <a:solidFill>
                  <a:srgbClr val="000000"/>
                </a:solidFill>
                <a:effectLst/>
                <a:latin typeface="unset"/>
              </a:rPr>
              <a:t>– This represents the Intelligence Quotient level of the student and is also discrete in nature having two values (</a:t>
            </a:r>
            <a:r>
              <a:rPr lang="en-US" b="1" i="0" dirty="0">
                <a:solidFill>
                  <a:srgbClr val="000000"/>
                </a:solidFill>
                <a:effectLst/>
                <a:latin typeface="unset"/>
              </a:rPr>
              <a:t>0 for low and 1 for high)</a:t>
            </a:r>
          </a:p>
          <a:p>
            <a:pPr algn="l"/>
            <a:endParaRPr lang="en-US" b="0" i="0" dirty="0">
              <a:solidFill>
                <a:srgbClr val="000000"/>
              </a:solidFill>
              <a:effectLst/>
              <a:latin typeface="unset"/>
            </a:endParaRPr>
          </a:p>
          <a:p>
            <a:pPr algn="l"/>
            <a:r>
              <a:rPr lang="en-US" b="0" i="0" dirty="0">
                <a:solidFill>
                  <a:srgbClr val="231F20"/>
                </a:solidFill>
                <a:effectLst/>
                <a:latin typeface="circular-xx"/>
              </a:rPr>
              <a:t>	Additionally, the </a:t>
            </a:r>
            <a:r>
              <a:rPr lang="en-US" b="1" i="0" dirty="0">
                <a:solidFill>
                  <a:srgbClr val="231F20"/>
                </a:solidFill>
                <a:effectLst/>
                <a:latin typeface="circular-xx"/>
              </a:rPr>
              <a:t>IQ level of the student also leads us to another variable</a:t>
            </a:r>
            <a:r>
              <a:rPr lang="en-US" b="0" i="0" dirty="0">
                <a:solidFill>
                  <a:srgbClr val="231F20"/>
                </a:solidFill>
                <a:effectLst/>
                <a:latin typeface="circular-xx"/>
              </a:rPr>
              <a:t>, which is the </a:t>
            </a:r>
            <a:r>
              <a:rPr lang="en-US" b="1" i="0" dirty="0">
                <a:solidFill>
                  <a:srgbClr val="C00000"/>
                </a:solidFill>
                <a:effectLst/>
                <a:latin typeface="circular-xx"/>
              </a:rPr>
              <a:t>Aptitude Score </a:t>
            </a:r>
            <a:r>
              <a:rPr lang="en-US" b="0" i="0" dirty="0">
                <a:solidFill>
                  <a:srgbClr val="231F20"/>
                </a:solidFill>
                <a:effectLst/>
                <a:latin typeface="circular-xx"/>
              </a:rPr>
              <a:t>of the student (</a:t>
            </a:r>
            <a:r>
              <a:rPr lang="en-US" b="1" i="1" dirty="0">
                <a:solidFill>
                  <a:srgbClr val="231F20"/>
                </a:solidFill>
                <a:effectLst/>
                <a:latin typeface="unset"/>
              </a:rPr>
              <a:t>s</a:t>
            </a:r>
            <a:r>
              <a:rPr lang="en-US" b="0" i="0" dirty="0">
                <a:solidFill>
                  <a:srgbClr val="231F20"/>
                </a:solidFill>
                <a:effectLst/>
                <a:latin typeface="circular-xx"/>
              </a:rPr>
              <a:t>). Now, with marks the student has scored, he can secure </a:t>
            </a:r>
            <a:r>
              <a:rPr lang="en-US" b="1" i="0" dirty="0">
                <a:solidFill>
                  <a:srgbClr val="C00000"/>
                </a:solidFill>
                <a:effectLst/>
                <a:latin typeface="circular-xx"/>
              </a:rPr>
              <a:t>admission</a:t>
            </a:r>
            <a:r>
              <a:rPr lang="en-US" b="0" i="0" dirty="0">
                <a:solidFill>
                  <a:srgbClr val="231F20"/>
                </a:solidFill>
                <a:effectLst/>
                <a:latin typeface="circular-xx"/>
              </a:rPr>
              <a:t> to a particular university. The probability distribution for getting admitted (</a:t>
            </a:r>
            <a:r>
              <a:rPr lang="en-US" b="1" i="1" dirty="0">
                <a:solidFill>
                  <a:srgbClr val="231F20"/>
                </a:solidFill>
                <a:effectLst/>
                <a:latin typeface="unset"/>
              </a:rPr>
              <a:t>a</a:t>
            </a:r>
            <a:r>
              <a:rPr lang="en-US" b="0" i="0" dirty="0">
                <a:solidFill>
                  <a:srgbClr val="231F20"/>
                </a:solidFill>
                <a:effectLst/>
                <a:latin typeface="circular-xx"/>
              </a:rPr>
              <a:t>) to a university is also given below.</a:t>
            </a:r>
          </a:p>
        </p:txBody>
      </p:sp>
    </p:spTree>
    <p:extLst>
      <p:ext uri="{BB962C8B-B14F-4D97-AF65-F5344CB8AC3E}">
        <p14:creationId xmlns:p14="http://schemas.microsoft.com/office/powerpoint/2010/main" val="8104918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973FE-0C3F-CEF7-03E2-B10DF442FF7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38C52317-D962-40E1-1363-CFEC0599F6DD}"/>
              </a:ext>
            </a:extLst>
          </p:cNvPr>
          <p:cNvGrpSpPr/>
          <p:nvPr/>
        </p:nvGrpSpPr>
        <p:grpSpPr>
          <a:xfrm>
            <a:off x="544167" y="313532"/>
            <a:ext cx="9772650" cy="6544468"/>
            <a:chOff x="544167" y="313532"/>
            <a:chExt cx="9772650" cy="6544468"/>
          </a:xfrm>
        </p:grpSpPr>
        <p:pic>
          <p:nvPicPr>
            <p:cNvPr id="4098" name="Picture 2">
              <a:extLst>
                <a:ext uri="{FF2B5EF4-FFF2-40B4-BE49-F238E27FC236}">
                  <a16:creationId xmlns:a16="http://schemas.microsoft.com/office/drawing/2014/main" id="{3FB572CA-4179-C19C-80AF-F1A40A942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552" y="775197"/>
              <a:ext cx="9087265" cy="6082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1AF015-92A4-C7B5-D1EA-1A4321DAD2E2}"/>
                </a:ext>
              </a:extLst>
            </p:cNvPr>
            <p:cNvSpPr txBox="1"/>
            <p:nvPr/>
          </p:nvSpPr>
          <p:spPr>
            <a:xfrm>
              <a:off x="544167" y="5501165"/>
              <a:ext cx="4862720" cy="923330"/>
            </a:xfrm>
            <a:prstGeom prst="rect">
              <a:avLst/>
            </a:prstGeom>
            <a:noFill/>
          </p:spPr>
          <p:txBody>
            <a:bodyPr wrap="square">
              <a:spAutoFit/>
            </a:bodyPr>
            <a:lstStyle/>
            <a:p>
              <a:r>
                <a:rPr lang="en-US" b="0" i="0" dirty="0">
                  <a:solidFill>
                    <a:srgbClr val="231F20"/>
                  </a:solidFill>
                  <a:effectLst/>
                  <a:latin typeface="circular-xx"/>
                </a:rPr>
                <a:t>	In the above graph, we see several tables representing the probability distribution values of the given 5 variables. </a:t>
              </a:r>
              <a:endParaRPr lang="en-US" dirty="0"/>
            </a:p>
          </p:txBody>
        </p:sp>
        <p:sp>
          <p:nvSpPr>
            <p:cNvPr id="5" name="TextBox 4">
              <a:extLst>
                <a:ext uri="{FF2B5EF4-FFF2-40B4-BE49-F238E27FC236}">
                  <a16:creationId xmlns:a16="http://schemas.microsoft.com/office/drawing/2014/main" id="{2EFD7547-7B0D-F654-1E1D-F89C1BCE3B99}"/>
                </a:ext>
              </a:extLst>
            </p:cNvPr>
            <p:cNvSpPr txBox="1"/>
            <p:nvPr/>
          </p:nvSpPr>
          <p:spPr>
            <a:xfrm>
              <a:off x="4549636" y="313532"/>
              <a:ext cx="2954407" cy="646331"/>
            </a:xfrm>
            <a:prstGeom prst="rect">
              <a:avLst/>
            </a:prstGeom>
            <a:noFill/>
          </p:spPr>
          <p:txBody>
            <a:bodyPr wrap="square">
              <a:spAutoFit/>
            </a:bodyPr>
            <a:lstStyle/>
            <a:p>
              <a:r>
                <a:rPr lang="en-US" sz="3600" b="1" i="0" dirty="0">
                  <a:solidFill>
                    <a:srgbClr val="C00000"/>
                  </a:solidFill>
                  <a:effectLst/>
                  <a:latin typeface="circular-xx"/>
                </a:rPr>
                <a:t>Student BBN</a:t>
              </a:r>
              <a:endParaRPr lang="en-US" sz="3600" b="1" dirty="0">
                <a:solidFill>
                  <a:srgbClr val="C00000"/>
                </a:solidFill>
              </a:endParaRPr>
            </a:p>
          </p:txBody>
        </p:sp>
        <p:sp>
          <p:nvSpPr>
            <p:cNvPr id="2" name="Isosceles Triangle 1">
              <a:extLst>
                <a:ext uri="{FF2B5EF4-FFF2-40B4-BE49-F238E27FC236}">
                  <a16:creationId xmlns:a16="http://schemas.microsoft.com/office/drawing/2014/main" id="{6693F4B4-502C-7783-D885-8DC5D95ED8E3}"/>
                </a:ext>
              </a:extLst>
            </p:cNvPr>
            <p:cNvSpPr/>
            <p:nvPr/>
          </p:nvSpPr>
          <p:spPr>
            <a:xfrm rot="8357195">
              <a:off x="5422283" y="2662116"/>
              <a:ext cx="243549" cy="137570"/>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39528A47-0F1E-F7F8-07A6-A8D0AB99D35B}"/>
                </a:ext>
              </a:extLst>
            </p:cNvPr>
            <p:cNvSpPr/>
            <p:nvPr/>
          </p:nvSpPr>
          <p:spPr>
            <a:xfrm rot="8357195">
              <a:off x="7756230" y="2647037"/>
              <a:ext cx="211243" cy="175113"/>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43A7C005-4086-3242-B12F-E18423234745}"/>
                </a:ext>
              </a:extLst>
            </p:cNvPr>
            <p:cNvSpPr/>
            <p:nvPr/>
          </p:nvSpPr>
          <p:spPr>
            <a:xfrm rot="10800000">
              <a:off x="5559453" y="3926745"/>
              <a:ext cx="243549" cy="137570"/>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03878C53-117C-6B0C-B3F2-2A52A18FB355}"/>
                </a:ext>
              </a:extLst>
            </p:cNvPr>
            <p:cNvSpPr/>
            <p:nvPr/>
          </p:nvSpPr>
          <p:spPr>
            <a:xfrm rot="13557166">
              <a:off x="5640020" y="2662116"/>
              <a:ext cx="243549" cy="137570"/>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75572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08A57-5797-7874-E1E6-A711299C21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4F74A2-1085-DCA7-669D-2A55ECA2E38E}"/>
              </a:ext>
            </a:extLst>
          </p:cNvPr>
          <p:cNvSpPr txBox="1"/>
          <p:nvPr/>
        </p:nvSpPr>
        <p:spPr>
          <a:xfrm>
            <a:off x="522514" y="438539"/>
            <a:ext cx="11122090" cy="5170646"/>
          </a:xfrm>
          <a:prstGeom prst="rect">
            <a:avLst/>
          </a:prstGeom>
          <a:noFill/>
        </p:spPr>
        <p:txBody>
          <a:bodyPr wrap="square">
            <a:spAutoFit/>
          </a:bodyPr>
          <a:lstStyle/>
          <a:p>
            <a:r>
              <a:rPr lang="en-US" sz="2400" b="1" dirty="0"/>
              <a:t>Supervised learning:</a:t>
            </a:r>
          </a:p>
          <a:p>
            <a:r>
              <a:rPr lang="en-US" dirty="0"/>
              <a:t>	Supervised learning is the types of machine learning in which machines are trained using well "</a:t>
            </a:r>
            <a:r>
              <a:rPr lang="en-US" b="1" dirty="0"/>
              <a:t>labelled</a:t>
            </a:r>
            <a:r>
              <a:rPr lang="en-US" dirty="0"/>
              <a:t>" </a:t>
            </a:r>
            <a:r>
              <a:rPr lang="en-US" b="1" dirty="0">
                <a:solidFill>
                  <a:srgbClr val="C00000"/>
                </a:solidFill>
              </a:rPr>
              <a:t>training data</a:t>
            </a:r>
            <a:r>
              <a:rPr lang="en-US" dirty="0"/>
              <a:t>, and on basis of that data, machines predict the output. The labelled data means some input data is already </a:t>
            </a:r>
            <a:r>
              <a:rPr lang="en-US" b="1" dirty="0"/>
              <a:t>tagged</a:t>
            </a:r>
            <a:r>
              <a:rPr lang="en-US" dirty="0"/>
              <a:t> or </a:t>
            </a:r>
            <a:r>
              <a:rPr lang="en-US" b="1" dirty="0"/>
              <a:t>labelled</a:t>
            </a:r>
            <a:r>
              <a:rPr lang="en-US" dirty="0"/>
              <a:t> with the </a:t>
            </a:r>
            <a:r>
              <a:rPr lang="en-US" b="1" dirty="0"/>
              <a:t>correct output.</a:t>
            </a:r>
          </a:p>
          <a:p>
            <a:r>
              <a:rPr lang="en-US" dirty="0"/>
              <a:t>	In supervised learning, </a:t>
            </a:r>
            <a:r>
              <a:rPr lang="en-US" b="1" dirty="0"/>
              <a:t>the</a:t>
            </a:r>
            <a:r>
              <a:rPr lang="en-US" dirty="0"/>
              <a:t> </a:t>
            </a:r>
            <a:r>
              <a:rPr lang="en-US" b="1" dirty="0">
                <a:solidFill>
                  <a:srgbClr val="C00000"/>
                </a:solidFill>
              </a:rPr>
              <a:t>training data provided to the machines work as the supervisor </a:t>
            </a:r>
            <a:r>
              <a:rPr lang="en-US" dirty="0"/>
              <a:t>that teaches the machines to predict the output correctly. It applies the same concept as a student learns in the </a:t>
            </a:r>
            <a:r>
              <a:rPr lang="en-US" b="1" dirty="0">
                <a:solidFill>
                  <a:srgbClr val="C00000"/>
                </a:solidFill>
              </a:rPr>
              <a:t>supervision of the teacher</a:t>
            </a:r>
            <a:r>
              <a:rPr lang="en-US" dirty="0"/>
              <a:t>. Supervised learning is a process of providing input data as well as correct output data to the machine learning model. The aim of a supervised learning algorithm is to find a mapping function to </a:t>
            </a:r>
            <a:r>
              <a:rPr lang="en-US" b="1" dirty="0"/>
              <a:t>map</a:t>
            </a:r>
            <a:r>
              <a:rPr lang="en-US" dirty="0"/>
              <a:t> the </a:t>
            </a:r>
            <a:r>
              <a:rPr lang="en-US" b="1" dirty="0"/>
              <a:t>input variable(x) </a:t>
            </a:r>
            <a:r>
              <a:rPr lang="en-US" dirty="0"/>
              <a:t>with the </a:t>
            </a:r>
            <a:r>
              <a:rPr lang="en-US" b="1" dirty="0"/>
              <a:t>output variable(y).</a:t>
            </a:r>
          </a:p>
          <a:p>
            <a:r>
              <a:rPr lang="en-US" b="0" i="0" dirty="0">
                <a:solidFill>
                  <a:srgbClr val="374151"/>
                </a:solidFill>
                <a:effectLst/>
                <a:latin typeface="Söhne"/>
              </a:rPr>
              <a:t>	So, the goal of supervised learning is to learn a </a:t>
            </a:r>
            <a:r>
              <a:rPr lang="en-US" b="1" i="0" dirty="0">
                <a:solidFill>
                  <a:srgbClr val="374151"/>
                </a:solidFill>
                <a:effectLst/>
                <a:latin typeface="Söhne"/>
              </a:rPr>
              <a:t>mapping from inputs to outputs</a:t>
            </a:r>
            <a:r>
              <a:rPr lang="en-US" b="0" i="0" dirty="0">
                <a:solidFill>
                  <a:srgbClr val="374151"/>
                </a:solidFill>
                <a:effectLst/>
                <a:latin typeface="Söhne"/>
              </a:rPr>
              <a:t>, so that the model can make accurate predictions on </a:t>
            </a:r>
            <a:r>
              <a:rPr lang="en-US" b="1" i="0" dirty="0">
                <a:solidFill>
                  <a:srgbClr val="374151"/>
                </a:solidFill>
                <a:effectLst/>
                <a:latin typeface="Söhne"/>
              </a:rPr>
              <a:t>new</a:t>
            </a:r>
            <a:r>
              <a:rPr lang="en-US" b="0" i="0" dirty="0">
                <a:solidFill>
                  <a:srgbClr val="374151"/>
                </a:solidFill>
                <a:effectLst/>
                <a:latin typeface="Söhne"/>
              </a:rPr>
              <a:t>, </a:t>
            </a:r>
            <a:r>
              <a:rPr lang="en-US" b="1" i="0" dirty="0">
                <a:solidFill>
                  <a:srgbClr val="374151"/>
                </a:solidFill>
                <a:effectLst/>
                <a:latin typeface="Söhne"/>
              </a:rPr>
              <a:t>unseen</a:t>
            </a:r>
            <a:r>
              <a:rPr lang="en-US" b="0" i="0" dirty="0">
                <a:solidFill>
                  <a:srgbClr val="374151"/>
                </a:solidFill>
                <a:effectLst/>
                <a:latin typeface="Söhne"/>
              </a:rPr>
              <a:t> </a:t>
            </a:r>
            <a:r>
              <a:rPr lang="en-US" b="1" i="0" dirty="0">
                <a:solidFill>
                  <a:srgbClr val="374151"/>
                </a:solidFill>
                <a:effectLst/>
                <a:latin typeface="Söhne"/>
              </a:rPr>
              <a:t>data</a:t>
            </a:r>
            <a:r>
              <a:rPr lang="en-US" b="0" i="0" dirty="0">
                <a:solidFill>
                  <a:srgbClr val="374151"/>
                </a:solidFill>
                <a:effectLst/>
                <a:latin typeface="Söhne"/>
              </a:rPr>
              <a:t>.</a:t>
            </a:r>
          </a:p>
          <a:p>
            <a:endParaRPr lang="en-US" dirty="0">
              <a:solidFill>
                <a:srgbClr val="374151"/>
              </a:solidFill>
              <a:latin typeface="Söhne"/>
            </a:endParaRPr>
          </a:p>
          <a:p>
            <a:r>
              <a:rPr lang="en-US" b="1" dirty="0">
                <a:solidFill>
                  <a:srgbClr val="374151"/>
                </a:solidFill>
                <a:latin typeface="Söhne"/>
              </a:rPr>
              <a:t>Note:</a:t>
            </a:r>
          </a:p>
          <a:p>
            <a:r>
              <a:rPr lang="en-US" dirty="0"/>
              <a:t>	In supervised learning, models are trained using labelled dataset, where the model learns about each type of data. Once the </a:t>
            </a:r>
            <a:r>
              <a:rPr lang="en-US" b="1" dirty="0"/>
              <a:t>training process </a:t>
            </a:r>
            <a:r>
              <a:rPr lang="en-US" dirty="0"/>
              <a:t>is completed, the model is </a:t>
            </a:r>
            <a:r>
              <a:rPr lang="en-US" b="1" dirty="0"/>
              <a:t>tested</a:t>
            </a:r>
            <a:r>
              <a:rPr lang="en-US" dirty="0"/>
              <a:t> on the basis of </a:t>
            </a:r>
            <a:r>
              <a:rPr lang="en-US" b="1" dirty="0"/>
              <a:t>test data </a:t>
            </a:r>
            <a:r>
              <a:rPr lang="en-US" dirty="0"/>
              <a:t>(a subset of the training set), and then it predicts the output.</a:t>
            </a:r>
          </a:p>
          <a:p>
            <a:endParaRPr lang="en-US" b="1" dirty="0"/>
          </a:p>
          <a:p>
            <a:endParaRPr lang="en-US" b="1" dirty="0"/>
          </a:p>
        </p:txBody>
      </p:sp>
      <p:sp>
        <p:nvSpPr>
          <p:cNvPr id="5" name="TextBox 4">
            <a:extLst>
              <a:ext uri="{FF2B5EF4-FFF2-40B4-BE49-F238E27FC236}">
                <a16:creationId xmlns:a16="http://schemas.microsoft.com/office/drawing/2014/main" id="{AE8A89F0-201E-2DF9-FA66-03F6F9066245}"/>
              </a:ext>
            </a:extLst>
          </p:cNvPr>
          <p:cNvSpPr txBox="1"/>
          <p:nvPr/>
        </p:nvSpPr>
        <p:spPr>
          <a:xfrm>
            <a:off x="0" y="6642556"/>
            <a:ext cx="6097554" cy="215444"/>
          </a:xfrm>
          <a:prstGeom prst="rect">
            <a:avLst/>
          </a:prstGeom>
          <a:noFill/>
        </p:spPr>
        <p:txBody>
          <a:bodyPr wrap="square">
            <a:spAutoFit/>
          </a:bodyPr>
          <a:lstStyle/>
          <a:p>
            <a:r>
              <a:rPr lang="en-US" sz="800" dirty="0"/>
              <a:t>https://www.youtube.com/watch?v=olFxW7kdtP8</a:t>
            </a:r>
          </a:p>
        </p:txBody>
      </p:sp>
    </p:spTree>
    <p:extLst>
      <p:ext uri="{BB962C8B-B14F-4D97-AF65-F5344CB8AC3E}">
        <p14:creationId xmlns:p14="http://schemas.microsoft.com/office/powerpoint/2010/main" val="7792373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5B13D-0B15-9CC3-5EE2-86281ACE9BB1}"/>
            </a:ext>
          </a:extLst>
        </p:cNvPr>
        <p:cNvGrpSpPr/>
        <p:nvPr/>
      </p:nvGrpSpPr>
      <p:grpSpPr>
        <a:xfrm>
          <a:off x="0" y="0"/>
          <a:ext cx="0" cy="0"/>
          <a:chOff x="0" y="0"/>
          <a:chExt cx="0" cy="0"/>
        </a:xfrm>
      </p:grpSpPr>
      <p:pic>
        <p:nvPicPr>
          <p:cNvPr id="6" name="Picture 5" descr="Supervised Machine learning">
            <a:extLst>
              <a:ext uri="{FF2B5EF4-FFF2-40B4-BE49-F238E27FC236}">
                <a16:creationId xmlns:a16="http://schemas.microsoft.com/office/drawing/2014/main" id="{04F3FBD4-F409-32E5-CBDB-987516C0EF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87" y="582650"/>
            <a:ext cx="11324689" cy="566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719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6F74F-C508-0865-F311-962C087BF3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E0789A-6692-DEE6-1A27-AF69E4A66374}"/>
              </a:ext>
            </a:extLst>
          </p:cNvPr>
          <p:cNvSpPr txBox="1"/>
          <p:nvPr/>
        </p:nvSpPr>
        <p:spPr>
          <a:xfrm>
            <a:off x="793101" y="671804"/>
            <a:ext cx="11103429" cy="5324535"/>
          </a:xfrm>
          <a:prstGeom prst="rect">
            <a:avLst/>
          </a:prstGeom>
          <a:noFill/>
        </p:spPr>
        <p:txBody>
          <a:bodyPr wrap="square">
            <a:spAutoFit/>
          </a:bodyPr>
          <a:lstStyle/>
          <a:p>
            <a:pPr algn="l"/>
            <a:r>
              <a:rPr lang="en-US" sz="2000" b="1" i="0" dirty="0">
                <a:solidFill>
                  <a:srgbClr val="374151"/>
                </a:solidFill>
                <a:effectLst/>
                <a:latin typeface="Söhne"/>
              </a:rPr>
              <a:t>Example-3: Predicting Housing Prices</a:t>
            </a:r>
            <a:endParaRPr lang="en-US" sz="2000" b="0" i="0" dirty="0">
              <a:solidFill>
                <a:srgbClr val="374151"/>
              </a:solidFill>
              <a:effectLst/>
              <a:latin typeface="Söhne"/>
            </a:endParaRPr>
          </a:p>
          <a:p>
            <a:pPr algn="l"/>
            <a:r>
              <a:rPr lang="en-US" sz="2000" b="0" i="0" dirty="0">
                <a:solidFill>
                  <a:srgbClr val="374151"/>
                </a:solidFill>
                <a:effectLst/>
                <a:latin typeface="Söhne"/>
              </a:rPr>
              <a:t>	Let's consider a common example of supervised learning: predicting housing prices based on various features.</a:t>
            </a:r>
          </a:p>
          <a:p>
            <a:pPr algn="l">
              <a:buFont typeface="+mj-lt"/>
              <a:buAutoNum type="arabicPeriod"/>
            </a:pPr>
            <a:r>
              <a:rPr lang="en-US" sz="2000" b="1" i="0" dirty="0">
                <a:solidFill>
                  <a:srgbClr val="374151"/>
                </a:solidFill>
                <a:effectLst/>
                <a:latin typeface="Söhne"/>
              </a:rPr>
              <a:t>Input Features:</a:t>
            </a:r>
            <a:endParaRPr lang="en-US" sz="20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Size of the house (in square feet)</a:t>
            </a:r>
          </a:p>
          <a:p>
            <a:pPr marL="742950" lvl="1" indent="-285750" algn="l">
              <a:buFont typeface="+mj-lt"/>
              <a:buAutoNum type="arabicPeriod"/>
            </a:pPr>
            <a:r>
              <a:rPr lang="en-US" sz="2000" b="0" i="0" dirty="0">
                <a:solidFill>
                  <a:srgbClr val="374151"/>
                </a:solidFill>
                <a:effectLst/>
                <a:latin typeface="Söhne"/>
              </a:rPr>
              <a:t>Number of bedrooms</a:t>
            </a:r>
          </a:p>
          <a:p>
            <a:pPr marL="742950" lvl="1" indent="-285750" algn="l">
              <a:buFont typeface="+mj-lt"/>
              <a:buAutoNum type="arabicPeriod"/>
            </a:pPr>
            <a:r>
              <a:rPr lang="en-US" sz="2000" b="0" i="0" dirty="0">
                <a:solidFill>
                  <a:srgbClr val="374151"/>
                </a:solidFill>
                <a:effectLst/>
                <a:latin typeface="Söhne"/>
              </a:rPr>
              <a:t>Number of bathrooms</a:t>
            </a:r>
          </a:p>
          <a:p>
            <a:pPr marL="742950" lvl="1" indent="-285750" algn="l">
              <a:buFont typeface="+mj-lt"/>
              <a:buAutoNum type="arabicPeriod"/>
            </a:pPr>
            <a:r>
              <a:rPr lang="en-US" sz="2000" b="0" i="0" dirty="0">
                <a:solidFill>
                  <a:srgbClr val="374151"/>
                </a:solidFill>
                <a:effectLst/>
                <a:latin typeface="Söhne"/>
              </a:rPr>
              <a:t>Distance to the city center</a:t>
            </a:r>
          </a:p>
          <a:p>
            <a:pPr marL="742950" lvl="1" indent="-285750" algn="l">
              <a:buFont typeface="+mj-lt"/>
              <a:buAutoNum type="arabicPeriod"/>
            </a:pPr>
            <a:r>
              <a:rPr lang="en-US" sz="2000" b="0" i="0" dirty="0">
                <a:solidFill>
                  <a:srgbClr val="374151"/>
                </a:solidFill>
                <a:effectLst/>
                <a:latin typeface="Söhne"/>
              </a:rPr>
              <a:t>Presence of nearby amenities (e.g., schools, parks)</a:t>
            </a:r>
          </a:p>
          <a:p>
            <a:pPr algn="l">
              <a:buFont typeface="+mj-lt"/>
              <a:buAutoNum type="arabicPeriod"/>
            </a:pPr>
            <a:r>
              <a:rPr lang="en-US" sz="2000" b="1" i="0" dirty="0">
                <a:solidFill>
                  <a:srgbClr val="374151"/>
                </a:solidFill>
                <a:effectLst/>
                <a:latin typeface="Söhne"/>
              </a:rPr>
              <a:t>Labels (Outputs):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Sale price of the house</a:t>
            </a:r>
          </a:p>
          <a:p>
            <a:pPr algn="l">
              <a:buFont typeface="+mj-lt"/>
              <a:buAutoNum type="arabicPeriod"/>
            </a:pPr>
            <a:r>
              <a:rPr lang="en-US" sz="2000" b="1" i="0" dirty="0">
                <a:solidFill>
                  <a:srgbClr val="374151"/>
                </a:solidFill>
                <a:effectLst/>
                <a:latin typeface="Söhne"/>
              </a:rPr>
              <a:t>Training Dataset:</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dataset containing historical examples of houses with features and their corresponding sale prices.</a:t>
            </a:r>
          </a:p>
          <a:p>
            <a:pPr algn="l">
              <a:buFont typeface="+mj-lt"/>
              <a:buAutoNum type="arabicPeriod"/>
            </a:pPr>
            <a:r>
              <a:rPr lang="en-US" sz="2000" b="1" i="0" dirty="0">
                <a:solidFill>
                  <a:srgbClr val="374151"/>
                </a:solidFill>
                <a:effectLst/>
                <a:latin typeface="Söhne"/>
              </a:rPr>
              <a:t>Model:</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supervised learning algorithm, such as linear regression, is chosen to learn the relationship between the input features and the sale prices.</a:t>
            </a:r>
          </a:p>
        </p:txBody>
      </p:sp>
    </p:spTree>
    <p:extLst>
      <p:ext uri="{BB962C8B-B14F-4D97-AF65-F5344CB8AC3E}">
        <p14:creationId xmlns:p14="http://schemas.microsoft.com/office/powerpoint/2010/main" val="259519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ding Deep Learning For Beginners - Types of Machine Learning">
            <a:extLst>
              <a:ext uri="{FF2B5EF4-FFF2-40B4-BE49-F238E27FC236}">
                <a16:creationId xmlns:a16="http://schemas.microsoft.com/office/drawing/2014/main" id="{6135884C-1B71-1476-1C61-80A86F97D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04788"/>
            <a:ext cx="9525000"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8089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1D654-4A6F-F4CF-DF82-22F93D63A878}"/>
            </a:ext>
          </a:extLst>
        </p:cNvPr>
        <p:cNvGrpSpPr/>
        <p:nvPr/>
      </p:nvGrpSpPr>
      <p:grpSpPr>
        <a:xfrm>
          <a:off x="0" y="0"/>
          <a:ext cx="0" cy="0"/>
          <a:chOff x="0" y="0"/>
          <a:chExt cx="0" cy="0"/>
        </a:xfrm>
      </p:grpSpPr>
      <p:pic>
        <p:nvPicPr>
          <p:cNvPr id="10242" name="Picture 2" descr="Supervised Learning in Action: Real-World Applications and Examples -  Shiksha Online">
            <a:extLst>
              <a:ext uri="{FF2B5EF4-FFF2-40B4-BE49-F238E27FC236}">
                <a16:creationId xmlns:a16="http://schemas.microsoft.com/office/drawing/2014/main" id="{D1C3C95C-7A44-2D40-6BBC-DD94482BA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379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94D0-F05D-8FD9-2DE7-E4F3400259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D390DB-2EE3-F60D-8BFC-054ED3BE5D54}"/>
              </a:ext>
            </a:extLst>
          </p:cNvPr>
          <p:cNvSpPr txBox="1"/>
          <p:nvPr/>
        </p:nvSpPr>
        <p:spPr>
          <a:xfrm>
            <a:off x="625151" y="737118"/>
            <a:ext cx="10851502" cy="5016758"/>
          </a:xfrm>
          <a:prstGeom prst="rect">
            <a:avLst/>
          </a:prstGeom>
          <a:noFill/>
        </p:spPr>
        <p:txBody>
          <a:bodyPr wrap="square">
            <a:spAutoFit/>
          </a:bodyPr>
          <a:lstStyle/>
          <a:p>
            <a:pPr marL="342900" indent="-342900">
              <a:buAutoNum type="arabicPeriod"/>
            </a:pPr>
            <a:r>
              <a:rPr lang="en-US" sz="2400" b="1" i="0" dirty="0">
                <a:solidFill>
                  <a:srgbClr val="374151"/>
                </a:solidFill>
                <a:effectLst/>
                <a:latin typeface="Söhne"/>
              </a:rPr>
              <a:t>Classification :</a:t>
            </a:r>
          </a:p>
          <a:p>
            <a:endParaRPr lang="en-US" b="0" i="0" dirty="0">
              <a:solidFill>
                <a:srgbClr val="374151"/>
              </a:solidFill>
              <a:effectLst/>
              <a:latin typeface="Söhne"/>
            </a:endParaRPr>
          </a:p>
          <a:p>
            <a:r>
              <a:rPr lang="en-US" sz="2000" b="0" i="0" dirty="0">
                <a:solidFill>
                  <a:srgbClr val="374151"/>
                </a:solidFill>
                <a:effectLst/>
                <a:latin typeface="Söhne"/>
              </a:rPr>
              <a:t>	Classification is a type of supervised machine learning task where the goal is to </a:t>
            </a:r>
            <a:r>
              <a:rPr lang="en-US" sz="2000" b="1" i="0" dirty="0">
                <a:solidFill>
                  <a:srgbClr val="374151"/>
                </a:solidFill>
                <a:effectLst/>
                <a:latin typeface="Söhne"/>
              </a:rPr>
              <a:t>predict the category or class</a:t>
            </a:r>
            <a:r>
              <a:rPr lang="en-US" sz="2000" b="0" i="0" dirty="0">
                <a:solidFill>
                  <a:srgbClr val="374151"/>
                </a:solidFill>
                <a:effectLst/>
                <a:latin typeface="Söhne"/>
              </a:rPr>
              <a:t> that a new instance or observation belongs to</a:t>
            </a:r>
            <a:r>
              <a:rPr lang="en-US" sz="2000" dirty="0">
                <a:solidFill>
                  <a:srgbClr val="374151"/>
                </a:solidFill>
                <a:latin typeface="Söhne"/>
              </a:rPr>
              <a:t>, </a:t>
            </a:r>
            <a:r>
              <a:rPr lang="en-US" sz="2000" b="1" dirty="0"/>
              <a:t>on the basis of training data</a:t>
            </a:r>
            <a:r>
              <a:rPr lang="en-US" sz="2000" b="0" i="0" dirty="0">
                <a:solidFill>
                  <a:srgbClr val="374151"/>
                </a:solidFill>
                <a:effectLst/>
                <a:latin typeface="Söhne"/>
              </a:rPr>
              <a:t>. The output variable in classification is </a:t>
            </a:r>
            <a:r>
              <a:rPr lang="en-US" sz="2000" b="1" i="0" dirty="0">
                <a:solidFill>
                  <a:srgbClr val="374151"/>
                </a:solidFill>
                <a:effectLst/>
                <a:latin typeface="Söhne"/>
              </a:rPr>
              <a:t>discrete</a:t>
            </a:r>
            <a:r>
              <a:rPr lang="en-US" sz="2000" b="0" i="0" dirty="0">
                <a:solidFill>
                  <a:srgbClr val="374151"/>
                </a:solidFill>
                <a:effectLst/>
                <a:latin typeface="Söhne"/>
              </a:rPr>
              <a:t> and represents different classes or labels.</a:t>
            </a:r>
          </a:p>
          <a:p>
            <a:r>
              <a:rPr lang="en-US" sz="2000" dirty="0"/>
              <a:t>	In Classification, a program learns from the given dataset or observations and then classifies new observation into a number of classes or groups. Such as, Yes or No, 0 or 1, Spam or Not Spam, cat or dog, etc. Classes can be called as targets/labels or categories.</a:t>
            </a:r>
          </a:p>
          <a:p>
            <a:r>
              <a:rPr lang="en-US" sz="2000" dirty="0"/>
              <a:t>	</a:t>
            </a:r>
          </a:p>
          <a:p>
            <a:r>
              <a:rPr lang="en-US" sz="2000" dirty="0"/>
              <a:t>	Unlike regression, </a:t>
            </a:r>
            <a:r>
              <a:rPr lang="en-US" sz="2000" b="1" dirty="0">
                <a:solidFill>
                  <a:srgbClr val="C00000"/>
                </a:solidFill>
              </a:rPr>
              <a:t>the output variable of Classification is a category</a:t>
            </a:r>
            <a:r>
              <a:rPr lang="en-US" sz="2000" dirty="0">
                <a:solidFill>
                  <a:srgbClr val="C00000"/>
                </a:solidFill>
              </a:rPr>
              <a:t>, not a value</a:t>
            </a:r>
            <a:r>
              <a:rPr lang="en-US" sz="2000" dirty="0"/>
              <a:t>, such as "Green or Blue", "fruit or animal", etc. Since the Classification algorithm is a Supervised learning technique, hence it takes labeled input data, which means it contains input with the corresponding output. The best example of an ML classification algorithm is </a:t>
            </a:r>
            <a:r>
              <a:rPr lang="en-US" sz="2000" b="1" dirty="0"/>
              <a:t>Email Spam Detector.</a:t>
            </a:r>
          </a:p>
          <a:p>
            <a:r>
              <a:rPr lang="en-US" sz="2000" dirty="0"/>
              <a:t>	The main goal of the Classification algorithm is to identify the category of a given dataset, and these algorithms are mainly used to predict the output for the categorical data.</a:t>
            </a:r>
            <a:endParaRPr lang="en-US" sz="2000" b="0" i="0" dirty="0">
              <a:solidFill>
                <a:srgbClr val="374151"/>
              </a:solidFill>
              <a:effectLst/>
              <a:latin typeface="Söhne"/>
            </a:endParaRPr>
          </a:p>
          <a:p>
            <a:endParaRPr lang="en-US" dirty="0">
              <a:solidFill>
                <a:srgbClr val="374151"/>
              </a:solidFill>
              <a:latin typeface="Söhne"/>
            </a:endParaRPr>
          </a:p>
        </p:txBody>
      </p:sp>
    </p:spTree>
    <p:extLst>
      <p:ext uri="{BB962C8B-B14F-4D97-AF65-F5344CB8AC3E}">
        <p14:creationId xmlns:p14="http://schemas.microsoft.com/office/powerpoint/2010/main" val="72747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B9734F-460E-1BB6-CAF4-92A2918F26B8}"/>
              </a:ext>
            </a:extLst>
          </p:cNvPr>
          <p:cNvSpPr txBox="1"/>
          <p:nvPr/>
        </p:nvSpPr>
        <p:spPr>
          <a:xfrm>
            <a:off x="593863" y="1147465"/>
            <a:ext cx="10865954" cy="3539430"/>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Classification model:</a:t>
            </a:r>
            <a:endParaRPr lang="en-US" sz="2400" b="1" dirty="0"/>
          </a:p>
          <a:p>
            <a:r>
              <a:rPr lang="en-US" sz="2000" dirty="0"/>
              <a:t>	Let us consider two examples, say ‘</a:t>
            </a:r>
            <a:r>
              <a:rPr lang="en-US" sz="2000" b="1" dirty="0"/>
              <a:t>predicting whether a </a:t>
            </a:r>
            <a:r>
              <a:rPr lang="en-US" sz="2000" b="1" dirty="0" err="1"/>
              <a:t>tumour</a:t>
            </a:r>
            <a:r>
              <a:rPr lang="en-US" sz="2000" b="1" dirty="0"/>
              <a:t> is malignant or benign</a:t>
            </a:r>
            <a:r>
              <a:rPr lang="en-US" sz="2000" dirty="0"/>
              <a:t>’ and ‘</a:t>
            </a:r>
            <a:r>
              <a:rPr lang="en-US" sz="2000" b="1" dirty="0"/>
              <a:t>price prediction in the domain of real estate</a:t>
            </a:r>
            <a:r>
              <a:rPr lang="en-US" sz="2000" dirty="0"/>
              <a:t>? </a:t>
            </a:r>
            <a:r>
              <a:rPr lang="en-US" sz="2000" b="1" dirty="0">
                <a:solidFill>
                  <a:srgbClr val="C00000"/>
                </a:solidFill>
              </a:rPr>
              <a:t>Are these two problems same in nature?</a:t>
            </a:r>
            <a:r>
              <a:rPr lang="en-US" sz="2000" dirty="0"/>
              <a:t> The answer is ‘no’ It is true that both of them are problems related to prediction. However, for </a:t>
            </a:r>
            <a:r>
              <a:rPr lang="en-US" sz="2000" dirty="0" err="1"/>
              <a:t>tumour</a:t>
            </a:r>
            <a:r>
              <a:rPr lang="en-US" sz="2000" dirty="0"/>
              <a:t> prediction, we are trying to predict which </a:t>
            </a:r>
            <a:r>
              <a:rPr lang="en-US" sz="2000" b="1" dirty="0"/>
              <a:t>category or class</a:t>
            </a:r>
            <a:r>
              <a:rPr lang="en-US" sz="2000" dirty="0"/>
              <a:t>, i.e. ‘malignant’ or ‘benign’, an unknown input data related to </a:t>
            </a:r>
            <a:r>
              <a:rPr lang="en-US" sz="2000" dirty="0" err="1"/>
              <a:t>tumour</a:t>
            </a:r>
            <a:r>
              <a:rPr lang="en-US" sz="2000" dirty="0"/>
              <a:t> belongs to. In the other case, that is, for price prediction, we are trying to predict an </a:t>
            </a:r>
            <a:r>
              <a:rPr lang="en-US" sz="2000" b="1" dirty="0"/>
              <a:t>absolute value and not a class. </a:t>
            </a:r>
            <a:r>
              <a:rPr lang="en-US" sz="2000" dirty="0"/>
              <a:t>When we are trying to predict </a:t>
            </a:r>
            <a:r>
              <a:rPr lang="en-US" sz="2000" dirty="0">
                <a:solidFill>
                  <a:srgbClr val="C00000"/>
                </a:solidFill>
              </a:rPr>
              <a:t>a </a:t>
            </a:r>
            <a:r>
              <a:rPr lang="en-US" sz="2000" b="1" dirty="0">
                <a:solidFill>
                  <a:srgbClr val="C00000"/>
                </a:solidFill>
              </a:rPr>
              <a:t>categorical or nominal variable</a:t>
            </a:r>
            <a:r>
              <a:rPr lang="en-US" sz="2000" dirty="0"/>
              <a:t>, the problem is known as a classification problem. A classification problem is one where the output variable is a </a:t>
            </a:r>
            <a:r>
              <a:rPr lang="en-US" sz="2000" b="1" dirty="0"/>
              <a:t>category</a:t>
            </a:r>
            <a:r>
              <a:rPr lang="en-US" sz="2000" dirty="0"/>
              <a:t> such as ‘red’ or ‘blue’ or ‘malignant </a:t>
            </a:r>
            <a:r>
              <a:rPr lang="en-US" sz="2000" dirty="0" err="1"/>
              <a:t>tumour</a:t>
            </a:r>
            <a:r>
              <a:rPr lang="en-US" sz="2000" dirty="0"/>
              <a:t>’ or ‘benign </a:t>
            </a:r>
            <a:r>
              <a:rPr lang="en-US" sz="2000" dirty="0" err="1"/>
              <a:t>tumour</a:t>
            </a:r>
            <a:r>
              <a:rPr lang="en-US" sz="2000" dirty="0"/>
              <a:t>’ etc. Whereas when we are trying to predict a numerical variable such as ‘price’, ‘weight’, etc. the problem falls under the category of </a:t>
            </a:r>
            <a:r>
              <a:rPr lang="en-US" sz="2000" b="1" dirty="0">
                <a:solidFill>
                  <a:srgbClr val="C00000"/>
                </a:solidFill>
              </a:rPr>
              <a:t>regression</a:t>
            </a:r>
            <a:r>
              <a:rPr lang="en-US" sz="2000" dirty="0"/>
              <a:t>.</a:t>
            </a:r>
          </a:p>
        </p:txBody>
      </p:sp>
    </p:spTree>
    <p:extLst>
      <p:ext uri="{BB962C8B-B14F-4D97-AF65-F5344CB8AC3E}">
        <p14:creationId xmlns:p14="http://schemas.microsoft.com/office/powerpoint/2010/main" val="11952061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04B1E19-B297-CF7A-A798-FCAD0B5DD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7453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7C6625-8C56-A060-7A33-8FC4567BD188}"/>
              </a:ext>
            </a:extLst>
          </p:cNvPr>
          <p:cNvSpPr txBox="1"/>
          <p:nvPr/>
        </p:nvSpPr>
        <p:spPr>
          <a:xfrm>
            <a:off x="5141015" y="214196"/>
            <a:ext cx="6167230" cy="923330"/>
          </a:xfrm>
          <a:prstGeom prst="rect">
            <a:avLst/>
          </a:prstGeom>
          <a:noFill/>
        </p:spPr>
        <p:txBody>
          <a:bodyPr wrap="square">
            <a:spAutoFit/>
          </a:bodyPr>
          <a:lstStyle/>
          <a:p>
            <a:r>
              <a:rPr lang="en-US" b="1" dirty="0"/>
              <a:t>	The figure depicts the typical process of classification where a classification model is obtained from the labelled training data by a classifier algorithm.</a:t>
            </a:r>
          </a:p>
        </p:txBody>
      </p:sp>
    </p:spTree>
    <p:extLst>
      <p:ext uri="{BB962C8B-B14F-4D97-AF65-F5344CB8AC3E}">
        <p14:creationId xmlns:p14="http://schemas.microsoft.com/office/powerpoint/2010/main" val="19578117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B2F765-25B6-C87E-B888-56F712253D22}"/>
              </a:ext>
            </a:extLst>
          </p:cNvPr>
          <p:cNvSpPr txBox="1"/>
          <p:nvPr/>
        </p:nvSpPr>
        <p:spPr>
          <a:xfrm>
            <a:off x="275810" y="93630"/>
            <a:ext cx="5250345" cy="6001643"/>
          </a:xfrm>
          <a:prstGeom prst="rect">
            <a:avLst/>
          </a:prstGeom>
          <a:noFill/>
        </p:spPr>
        <p:txBody>
          <a:bodyPr wrap="square">
            <a:spAutoFit/>
          </a:bodyPr>
          <a:lstStyle/>
          <a:p>
            <a:r>
              <a:rPr lang="en-US" sz="2400" b="1" dirty="0"/>
              <a:t>Classification Learning Steps:</a:t>
            </a:r>
          </a:p>
          <a:p>
            <a:pPr marL="342900" indent="-342900">
              <a:buAutoNum type="arabicPeriod"/>
            </a:pPr>
            <a:r>
              <a:rPr lang="en-US" sz="2000" b="1" dirty="0"/>
              <a:t>Problem Identification: </a:t>
            </a:r>
          </a:p>
          <a:p>
            <a:pPr lvl="1"/>
            <a:r>
              <a:rPr lang="en-US" sz="2000" dirty="0"/>
              <a:t>	Identifying the problem is the first step in the supervised learning model. The problem needs to be a well-formed problem, i.e. a </a:t>
            </a:r>
            <a:r>
              <a:rPr lang="en-US" sz="2000" b="1" dirty="0"/>
              <a:t>problem with well-defined goals and benefit</a:t>
            </a:r>
            <a:r>
              <a:rPr lang="en-US" sz="2000" dirty="0"/>
              <a:t>, which has a long-term impact.</a:t>
            </a:r>
          </a:p>
          <a:p>
            <a:pPr marL="342900" indent="-342900">
              <a:buAutoNum type="arabicPeriod"/>
            </a:pPr>
            <a:endParaRPr lang="en-US" sz="2000" dirty="0"/>
          </a:p>
          <a:p>
            <a:pPr marL="342900" indent="-342900">
              <a:buAutoNum type="arabicPeriod"/>
            </a:pPr>
            <a:r>
              <a:rPr lang="en-US" sz="2000" b="1" dirty="0"/>
              <a:t> Identification of Required Data: </a:t>
            </a:r>
          </a:p>
          <a:p>
            <a:pPr lvl="1"/>
            <a:r>
              <a:rPr lang="en-US" sz="2000" dirty="0"/>
              <a:t>	On the basis of the problem identified above, the required data set that precisely represents the identified problem needs to be identified/evaluated. </a:t>
            </a:r>
          </a:p>
          <a:p>
            <a:pPr lvl="1"/>
            <a:r>
              <a:rPr lang="en-US" sz="2000" dirty="0"/>
              <a:t>For example: If the problem is to predict whether a </a:t>
            </a:r>
            <a:r>
              <a:rPr lang="en-US" sz="2000" dirty="0" err="1"/>
              <a:t>tumour</a:t>
            </a:r>
            <a:r>
              <a:rPr lang="en-US" sz="2000" dirty="0"/>
              <a:t> is malignant or benign, then the corresponding patient data sets related to malignant </a:t>
            </a:r>
            <a:r>
              <a:rPr lang="en-US" sz="2000" dirty="0" err="1"/>
              <a:t>tumour</a:t>
            </a:r>
            <a:r>
              <a:rPr lang="en-US" sz="2000" dirty="0"/>
              <a:t> and benign </a:t>
            </a:r>
            <a:r>
              <a:rPr lang="en-US" sz="2000" dirty="0" err="1"/>
              <a:t>tumours</a:t>
            </a:r>
            <a:r>
              <a:rPr lang="en-US" sz="2000" dirty="0"/>
              <a:t> are to be identified. </a:t>
            </a:r>
          </a:p>
        </p:txBody>
      </p:sp>
      <p:pic>
        <p:nvPicPr>
          <p:cNvPr id="10" name="Picture 9">
            <a:extLst>
              <a:ext uri="{FF2B5EF4-FFF2-40B4-BE49-F238E27FC236}">
                <a16:creationId xmlns:a16="http://schemas.microsoft.com/office/drawing/2014/main" id="{25B670F4-FEA0-B89E-F064-043AFA86A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364" y="0"/>
            <a:ext cx="6536635" cy="6858000"/>
          </a:xfrm>
          <a:prstGeom prst="rect">
            <a:avLst/>
          </a:prstGeom>
        </p:spPr>
      </p:pic>
    </p:spTree>
    <p:extLst>
      <p:ext uri="{BB962C8B-B14F-4D97-AF65-F5344CB8AC3E}">
        <p14:creationId xmlns:p14="http://schemas.microsoft.com/office/powerpoint/2010/main" val="19403228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3B630-8CD4-83F7-F5B6-537A4CFC1F1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9E20DD-5BDF-EBFB-393C-43FB47483B30}"/>
              </a:ext>
            </a:extLst>
          </p:cNvPr>
          <p:cNvSpPr txBox="1"/>
          <p:nvPr/>
        </p:nvSpPr>
        <p:spPr>
          <a:xfrm>
            <a:off x="347871" y="151179"/>
            <a:ext cx="11668538" cy="6247864"/>
          </a:xfrm>
          <a:prstGeom prst="rect">
            <a:avLst/>
          </a:prstGeom>
          <a:noFill/>
        </p:spPr>
        <p:txBody>
          <a:bodyPr wrap="square">
            <a:spAutoFit/>
          </a:bodyPr>
          <a:lstStyle/>
          <a:p>
            <a:pPr marL="342900" indent="-342900">
              <a:buAutoNum type="arabicPeriod"/>
            </a:pPr>
            <a:endParaRPr lang="en-US" sz="2000" dirty="0"/>
          </a:p>
          <a:p>
            <a:r>
              <a:rPr lang="en-US" sz="2000" b="1" dirty="0"/>
              <a:t>3. Data Pre-processing: </a:t>
            </a:r>
          </a:p>
          <a:p>
            <a:r>
              <a:rPr lang="en-US" sz="2000" dirty="0"/>
              <a:t>	This is related to the </a:t>
            </a:r>
            <a:r>
              <a:rPr lang="en-US" sz="2000" b="1" dirty="0"/>
              <a:t>cleaning/transforming the dataset</a:t>
            </a:r>
            <a:r>
              <a:rPr lang="en-US" sz="2000" dirty="0"/>
              <a:t>. This step ensures that all the unnecessary/irrelevant data elements are removed. Data pre-processing refers to the transformations applied to the identified data </a:t>
            </a:r>
            <a:r>
              <a:rPr lang="en-US" sz="2000" b="1" dirty="0">
                <a:solidFill>
                  <a:srgbClr val="C00000"/>
                </a:solidFill>
              </a:rPr>
              <a:t>before feeding the same into the algorithm</a:t>
            </a:r>
            <a:r>
              <a:rPr lang="en-US" sz="2000" dirty="0"/>
              <a:t>. Because the data is gathered from different sources, it is usually collected in a raw format and is not ready for immediate analysis. This step ensures that the data is ready to be fed into the machine learning algorithm.</a:t>
            </a:r>
          </a:p>
          <a:p>
            <a:endParaRPr lang="en-US" sz="2000" dirty="0"/>
          </a:p>
          <a:p>
            <a:r>
              <a:rPr lang="en-US" sz="2000" b="1" dirty="0"/>
              <a:t>4. Definition of Training Data Set: </a:t>
            </a:r>
          </a:p>
          <a:p>
            <a:r>
              <a:rPr lang="en-US" sz="2000" b="1" dirty="0"/>
              <a:t>	</a:t>
            </a:r>
            <a:r>
              <a:rPr lang="en-US" sz="2000" dirty="0"/>
              <a:t>Before starting the analysis, the user should decide </a:t>
            </a:r>
            <a:r>
              <a:rPr lang="en-US" sz="2000" b="1" dirty="0">
                <a:solidFill>
                  <a:srgbClr val="C00000"/>
                </a:solidFill>
              </a:rPr>
              <a:t>what kind of data set is to be used as a training set. </a:t>
            </a:r>
            <a:r>
              <a:rPr lang="en-US" sz="2000" dirty="0"/>
              <a:t>In the case of signature analysis, for example, the training data set might be a single handwritten alphabet, an entire handwritten word(i.e. a group of the alphabets) or an entire line of handwriting (i.e. sentences or a group of words). Thus, a set of ‘input meta-objects’ and corresponding ‘output meta-objects’ are also gathered. The training set needs to be actively representative of the real-world use of the given scenario. Thus, a set of data input (X) and corresponding outputs (Y) is gathered either from human experts or experiments. </a:t>
            </a:r>
          </a:p>
          <a:p>
            <a:endParaRPr lang="en-US" sz="2000" dirty="0"/>
          </a:p>
          <a:p>
            <a:r>
              <a:rPr lang="en-US" sz="2000" b="1" dirty="0"/>
              <a:t>5. Algorithm Selection</a:t>
            </a:r>
            <a:r>
              <a:rPr lang="en-US" sz="2000" dirty="0"/>
              <a:t>: </a:t>
            </a:r>
          </a:p>
          <a:p>
            <a:r>
              <a:rPr lang="en-US" sz="2000" dirty="0"/>
              <a:t>	This involves determining the structure of the learning function and the corresponding learning algorithm. This is the </a:t>
            </a:r>
            <a:r>
              <a:rPr lang="en-US" sz="2000" b="1" dirty="0">
                <a:solidFill>
                  <a:srgbClr val="C00000"/>
                </a:solidFill>
              </a:rPr>
              <a:t>most critical step </a:t>
            </a:r>
            <a:r>
              <a:rPr lang="en-US" sz="2000" dirty="0"/>
              <a:t>of supervised learning model. On the basis of various parameters, the best algorithm for a given problem is chosen. </a:t>
            </a:r>
          </a:p>
        </p:txBody>
      </p:sp>
    </p:spTree>
    <p:extLst>
      <p:ext uri="{BB962C8B-B14F-4D97-AF65-F5344CB8AC3E}">
        <p14:creationId xmlns:p14="http://schemas.microsoft.com/office/powerpoint/2010/main" val="36808663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02A83-0F6F-DDE9-5B56-16D7BDB4F20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E40E76-B921-52D7-201F-6BCD3D482961}"/>
              </a:ext>
            </a:extLst>
          </p:cNvPr>
          <p:cNvSpPr txBox="1"/>
          <p:nvPr/>
        </p:nvSpPr>
        <p:spPr>
          <a:xfrm>
            <a:off x="772766" y="628185"/>
            <a:ext cx="10726807" cy="3477875"/>
          </a:xfrm>
          <a:prstGeom prst="rect">
            <a:avLst/>
          </a:prstGeom>
          <a:noFill/>
        </p:spPr>
        <p:txBody>
          <a:bodyPr wrap="square">
            <a:spAutoFit/>
          </a:bodyPr>
          <a:lstStyle/>
          <a:p>
            <a:endParaRPr lang="en-US" sz="2000" dirty="0"/>
          </a:p>
          <a:p>
            <a:r>
              <a:rPr lang="en-US" sz="2000" b="1" dirty="0"/>
              <a:t>6. Training: </a:t>
            </a:r>
          </a:p>
          <a:p>
            <a:r>
              <a:rPr lang="en-US" sz="2000" b="1" dirty="0"/>
              <a:t>	</a:t>
            </a:r>
            <a:r>
              <a:rPr lang="en-US" sz="2000" dirty="0"/>
              <a:t>The learning algorithm identified in the previous step is run on the gathered training set for further fine tuning. Some supervised learning algorithms require the user to determine specific control parameters (which are given as inputs to the algorithm). These parameters (inputs given to algorithm) may also be adjusted by optimizing performance on a subset (called as validation set) of the training set. </a:t>
            </a:r>
          </a:p>
          <a:p>
            <a:endParaRPr lang="en-US" sz="2000" dirty="0"/>
          </a:p>
          <a:p>
            <a:r>
              <a:rPr lang="en-US" sz="2000" b="1" dirty="0"/>
              <a:t>7. Evaluation with the Test Data Set: </a:t>
            </a:r>
          </a:p>
          <a:p>
            <a:r>
              <a:rPr lang="en-US" sz="2000" b="1" dirty="0"/>
              <a:t>	</a:t>
            </a:r>
            <a:r>
              <a:rPr lang="en-US" sz="2000" dirty="0"/>
              <a:t>Training data is run on the algorithm, and its performance is measured here. If a suitable result is not obtained, further training of parameters may be required.</a:t>
            </a:r>
          </a:p>
        </p:txBody>
      </p:sp>
    </p:spTree>
    <p:extLst>
      <p:ext uri="{BB962C8B-B14F-4D97-AF65-F5344CB8AC3E}">
        <p14:creationId xmlns:p14="http://schemas.microsoft.com/office/powerpoint/2010/main" val="10232132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5E1FA-8BD9-C308-274A-06BD012760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1F4AC8D-7FE8-206D-AE75-A0A890295952}"/>
              </a:ext>
            </a:extLst>
          </p:cNvPr>
          <p:cNvSpPr txBox="1"/>
          <p:nvPr/>
        </p:nvSpPr>
        <p:spPr>
          <a:xfrm>
            <a:off x="1160394" y="1168352"/>
            <a:ext cx="10637354" cy="3600986"/>
          </a:xfrm>
          <a:prstGeom prst="rect">
            <a:avLst/>
          </a:prstGeom>
          <a:noFill/>
        </p:spPr>
        <p:txBody>
          <a:bodyPr wrap="square">
            <a:spAutoFit/>
          </a:bodyPr>
          <a:lstStyle/>
          <a:p>
            <a:r>
              <a:rPr lang="en-US" sz="3200" b="1" dirty="0">
                <a:solidFill>
                  <a:srgbClr val="C00000"/>
                </a:solidFill>
              </a:rPr>
              <a:t>Classification Algorithms: </a:t>
            </a:r>
          </a:p>
          <a:p>
            <a:r>
              <a:rPr lang="en-US" sz="2800" dirty="0"/>
              <a:t>	The most common classification algorithms used are </a:t>
            </a:r>
          </a:p>
          <a:p>
            <a:pPr marL="514350" indent="-514350">
              <a:buAutoNum type="arabicPeriod"/>
            </a:pPr>
            <a:r>
              <a:rPr lang="en-US" sz="2800" dirty="0"/>
              <a:t>K-Nearest Neighbor (</a:t>
            </a:r>
            <a:r>
              <a:rPr lang="en-US" sz="2800" dirty="0" err="1"/>
              <a:t>kNN</a:t>
            </a:r>
            <a:r>
              <a:rPr lang="en-US" sz="2800" dirty="0"/>
              <a:t>) </a:t>
            </a:r>
          </a:p>
          <a:p>
            <a:pPr marL="514350" indent="-514350">
              <a:buAutoNum type="arabicPeriod"/>
            </a:pPr>
            <a:r>
              <a:rPr lang="en-US" sz="2800" dirty="0"/>
              <a:t>Decision tree</a:t>
            </a:r>
          </a:p>
          <a:p>
            <a:pPr marL="514350" indent="-514350">
              <a:buFontTx/>
              <a:buAutoNum type="arabicPeriod"/>
            </a:pPr>
            <a:r>
              <a:rPr lang="en-US" sz="2800" dirty="0"/>
              <a:t>Random forest </a:t>
            </a:r>
          </a:p>
          <a:p>
            <a:pPr marL="514350" indent="-514350">
              <a:buFontTx/>
              <a:buAutoNum type="arabicPeriod"/>
            </a:pPr>
            <a:r>
              <a:rPr lang="en-US" sz="2800" dirty="0"/>
              <a:t>Support Vector Machine (SVM)</a:t>
            </a:r>
          </a:p>
          <a:p>
            <a:pPr marL="514350" indent="-514350">
              <a:buAutoNum type="arabicPeriod"/>
            </a:pPr>
            <a:endParaRPr lang="en-US" sz="2800" dirty="0"/>
          </a:p>
          <a:p>
            <a:endParaRPr lang="en-US" sz="2800" dirty="0"/>
          </a:p>
        </p:txBody>
      </p:sp>
    </p:spTree>
    <p:extLst>
      <p:ext uri="{BB962C8B-B14F-4D97-AF65-F5344CB8AC3E}">
        <p14:creationId xmlns:p14="http://schemas.microsoft.com/office/powerpoint/2010/main" val="1290215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8ECB6-3C74-8A59-5DC8-8888C01F3B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5058FF-4C18-F85B-A850-83F488E7172E}"/>
              </a:ext>
            </a:extLst>
          </p:cNvPr>
          <p:cNvSpPr txBox="1"/>
          <p:nvPr/>
        </p:nvSpPr>
        <p:spPr>
          <a:xfrm>
            <a:off x="484533" y="430699"/>
            <a:ext cx="11094554" cy="5170646"/>
          </a:xfrm>
          <a:prstGeom prst="rect">
            <a:avLst/>
          </a:prstGeom>
          <a:noFill/>
        </p:spPr>
        <p:txBody>
          <a:bodyPr wrap="square">
            <a:spAutoFit/>
          </a:bodyPr>
          <a:lstStyle/>
          <a:p>
            <a:r>
              <a:rPr lang="en-US" sz="2400" b="1" dirty="0">
                <a:solidFill>
                  <a:srgbClr val="C00000"/>
                </a:solidFill>
              </a:rPr>
              <a:t>k-Nearest </a:t>
            </a:r>
            <a:r>
              <a:rPr lang="en-US" sz="2400" b="1" dirty="0" err="1">
                <a:solidFill>
                  <a:srgbClr val="C00000"/>
                </a:solidFill>
              </a:rPr>
              <a:t>Neighbour</a:t>
            </a:r>
            <a:r>
              <a:rPr lang="en-US" sz="2400" b="1" dirty="0">
                <a:solidFill>
                  <a:srgbClr val="C00000"/>
                </a:solidFill>
              </a:rPr>
              <a:t> (</a:t>
            </a:r>
            <a:r>
              <a:rPr lang="en-US" sz="2400" b="1" dirty="0" err="1">
                <a:solidFill>
                  <a:srgbClr val="C00000"/>
                </a:solidFill>
              </a:rPr>
              <a:t>kNN</a:t>
            </a:r>
            <a:r>
              <a:rPr lang="en-US" sz="2400" b="1" dirty="0">
                <a:solidFill>
                  <a:srgbClr val="C00000"/>
                </a:solidFill>
              </a:rPr>
              <a:t>)</a:t>
            </a:r>
          </a:p>
          <a:p>
            <a:r>
              <a:rPr lang="en-US" dirty="0"/>
              <a:t>	</a:t>
            </a:r>
          </a:p>
          <a:p>
            <a:r>
              <a:rPr lang="en-US" dirty="0"/>
              <a:t>	The </a:t>
            </a:r>
            <a:r>
              <a:rPr lang="en-US" dirty="0" err="1"/>
              <a:t>kNN</a:t>
            </a:r>
            <a:r>
              <a:rPr lang="en-US" dirty="0"/>
              <a:t> algorithm is a simple but extremely powerful </a:t>
            </a:r>
            <a:r>
              <a:rPr lang="en-US" b="1" dirty="0">
                <a:solidFill>
                  <a:srgbClr val="C00000"/>
                </a:solidFill>
              </a:rPr>
              <a:t>Classification</a:t>
            </a:r>
            <a:r>
              <a:rPr lang="en-US" dirty="0"/>
              <a:t> and </a:t>
            </a:r>
            <a:r>
              <a:rPr lang="en-US" b="1" dirty="0">
                <a:solidFill>
                  <a:srgbClr val="C00000"/>
                </a:solidFill>
              </a:rPr>
              <a:t>Regression</a:t>
            </a:r>
            <a:r>
              <a:rPr lang="en-US" dirty="0"/>
              <a:t> algorithm. The name of the algorithm originates from the underlying philosophy of KNN —i.e. </a:t>
            </a:r>
            <a:r>
              <a:rPr lang="en-US" b="1" dirty="0"/>
              <a:t>people having similar background or mindset tend to stay close to each other</a:t>
            </a:r>
            <a:r>
              <a:rPr lang="en-US" dirty="0"/>
              <a:t>. In other words, </a:t>
            </a:r>
            <a:r>
              <a:rPr lang="en-US" dirty="0" err="1"/>
              <a:t>neighbours</a:t>
            </a:r>
            <a:r>
              <a:rPr lang="en-US" dirty="0"/>
              <a:t> in a locality have a similar background. </a:t>
            </a:r>
          </a:p>
          <a:p>
            <a:r>
              <a:rPr lang="en-US" dirty="0"/>
              <a:t>	In the same way, as a part of the KNN algorithm, </a:t>
            </a:r>
            <a:r>
              <a:rPr lang="en-US" b="1" dirty="0"/>
              <a:t>the unknown and </a:t>
            </a:r>
            <a:r>
              <a:rPr lang="en-US" b="1" dirty="0" err="1"/>
              <a:t>unlabelled</a:t>
            </a:r>
            <a:r>
              <a:rPr lang="en-US" b="1" dirty="0"/>
              <a:t> data which comes for a prediction problem </a:t>
            </a:r>
            <a:r>
              <a:rPr lang="en-US" b="1" dirty="0">
                <a:solidFill>
                  <a:srgbClr val="C00000"/>
                </a:solidFill>
              </a:rPr>
              <a:t>is judged on the basis of the training data set elements which are similar to the unknown element</a:t>
            </a:r>
            <a:r>
              <a:rPr lang="en-US" b="1" dirty="0"/>
              <a:t>. So, the class label of the unknown element is assigned on the basis of the class labels of the similar training data set elements.</a:t>
            </a:r>
          </a:p>
          <a:p>
            <a:endParaRPr lang="en-US" b="1" dirty="0">
              <a:solidFill>
                <a:srgbClr val="C00000"/>
              </a:solidFill>
            </a:endParaRPr>
          </a:p>
          <a:p>
            <a:r>
              <a:rPr lang="en-US" b="0" i="0" dirty="0">
                <a:solidFill>
                  <a:srgbClr val="0D0D0D"/>
                </a:solidFill>
                <a:effectLst/>
                <a:latin typeface="Söhne"/>
              </a:rPr>
              <a:t>	The k-nearest neighbors (KNN) algorithm is often referred to as a “</a:t>
            </a:r>
            <a:r>
              <a:rPr lang="en-US" b="1" i="0" dirty="0">
                <a:solidFill>
                  <a:srgbClr val="C00000"/>
                </a:solidFill>
                <a:effectLst/>
                <a:latin typeface="Söhne"/>
              </a:rPr>
              <a:t>LAZY</a:t>
            </a:r>
            <a:r>
              <a:rPr lang="en-US" b="0" i="0" dirty="0">
                <a:solidFill>
                  <a:srgbClr val="0D0D0D"/>
                </a:solidFill>
                <a:effectLst/>
                <a:latin typeface="Söhne"/>
              </a:rPr>
              <a:t>" learning algorithm because it does </a:t>
            </a:r>
            <a:r>
              <a:rPr lang="en-US" b="1" i="0" dirty="0">
                <a:solidFill>
                  <a:srgbClr val="0D0D0D"/>
                </a:solidFill>
                <a:effectLst/>
                <a:latin typeface="Söhne"/>
              </a:rPr>
              <a:t>not involve a training phase </a:t>
            </a:r>
            <a:r>
              <a:rPr lang="en-US" b="0" i="0" dirty="0">
                <a:solidFill>
                  <a:srgbClr val="0D0D0D"/>
                </a:solidFill>
                <a:effectLst/>
                <a:latin typeface="Söhne"/>
              </a:rPr>
              <a:t>where the model learns explicit patterns from the training data. Instead, during the training phase, KNN </a:t>
            </a:r>
            <a:r>
              <a:rPr lang="en-US" b="1" i="0" dirty="0">
                <a:solidFill>
                  <a:srgbClr val="C00000"/>
                </a:solidFill>
                <a:effectLst/>
                <a:latin typeface="Söhne"/>
              </a:rPr>
              <a:t>simply memorizes the entire training dataset</a:t>
            </a:r>
            <a:r>
              <a:rPr lang="en-US" b="0" i="0" dirty="0">
                <a:solidFill>
                  <a:srgbClr val="0D0D0D"/>
                </a:solidFill>
                <a:effectLst/>
                <a:latin typeface="Söhne"/>
              </a:rPr>
              <a:t>. This means that the model does not attempt to generalize or build a compact representation of the data.</a:t>
            </a:r>
          </a:p>
          <a:p>
            <a:endParaRPr lang="en-US" b="1" dirty="0">
              <a:solidFill>
                <a:srgbClr val="0D0D0D"/>
              </a:solidFill>
              <a:latin typeface="Söhne"/>
            </a:endParaRPr>
          </a:p>
          <a:p>
            <a:endParaRPr lang="en-US" b="1" dirty="0">
              <a:solidFill>
                <a:srgbClr val="0D0D0D"/>
              </a:solidFill>
              <a:latin typeface="Söhne"/>
            </a:endParaRPr>
          </a:p>
          <a:p>
            <a:r>
              <a:rPr lang="en-US" b="1" dirty="0"/>
              <a:t>Hyper Parameter: K</a:t>
            </a:r>
          </a:p>
          <a:p>
            <a:r>
              <a:rPr lang="en-US" dirty="0"/>
              <a:t>	Hyperparameters are parameters whose values are set before the learning process begins.</a:t>
            </a:r>
          </a:p>
        </p:txBody>
      </p:sp>
    </p:spTree>
    <p:extLst>
      <p:ext uri="{BB962C8B-B14F-4D97-AF65-F5344CB8AC3E}">
        <p14:creationId xmlns:p14="http://schemas.microsoft.com/office/powerpoint/2010/main" val="19841385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8002F-09FC-2CC0-0CFC-228F987B329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E38B3A2-FBE0-6F60-8746-274D2206E586}"/>
              </a:ext>
            </a:extLst>
          </p:cNvPr>
          <p:cNvSpPr txBox="1"/>
          <p:nvPr/>
        </p:nvSpPr>
        <p:spPr>
          <a:xfrm>
            <a:off x="3961156" y="393514"/>
            <a:ext cx="3779355" cy="461665"/>
          </a:xfrm>
          <a:prstGeom prst="rect">
            <a:avLst/>
          </a:prstGeom>
          <a:noFill/>
        </p:spPr>
        <p:txBody>
          <a:bodyPr wrap="square">
            <a:spAutoFit/>
          </a:bodyPr>
          <a:lstStyle/>
          <a:p>
            <a:r>
              <a:rPr lang="en-US" sz="2400" b="1" dirty="0">
                <a:solidFill>
                  <a:srgbClr val="C00000"/>
                </a:solidFill>
              </a:rPr>
              <a:t>Working Of KNN Algorithm</a:t>
            </a:r>
            <a:endParaRPr lang="en-US" sz="2400" dirty="0"/>
          </a:p>
        </p:txBody>
      </p:sp>
      <p:grpSp>
        <p:nvGrpSpPr>
          <p:cNvPr id="7" name="Group 6">
            <a:extLst>
              <a:ext uri="{FF2B5EF4-FFF2-40B4-BE49-F238E27FC236}">
                <a16:creationId xmlns:a16="http://schemas.microsoft.com/office/drawing/2014/main" id="{83F8FCC1-C033-508C-3DA3-13BF838ABE65}"/>
              </a:ext>
            </a:extLst>
          </p:cNvPr>
          <p:cNvGrpSpPr/>
          <p:nvPr/>
        </p:nvGrpSpPr>
        <p:grpSpPr>
          <a:xfrm>
            <a:off x="1265582" y="1149214"/>
            <a:ext cx="9170504" cy="4585252"/>
            <a:chOff x="1265582" y="1149214"/>
            <a:chExt cx="9170504" cy="4585252"/>
          </a:xfrm>
        </p:grpSpPr>
        <p:pic>
          <p:nvPicPr>
            <p:cNvPr id="1026" name="Picture 2" descr="K-Nearest Neighbor(KNN) Algorithm for Machine Learning - Javatpoint">
              <a:extLst>
                <a:ext uri="{FF2B5EF4-FFF2-40B4-BE49-F238E27FC236}">
                  <a16:creationId xmlns:a16="http://schemas.microsoft.com/office/drawing/2014/main" id="{0A840E44-0C20-B5EC-3F44-30582AB78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582" y="1149214"/>
              <a:ext cx="9170504" cy="45852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F7BCFE-A35E-191E-01C7-8EBC40ED6DC4}"/>
                </a:ext>
              </a:extLst>
            </p:cNvPr>
            <p:cNvSpPr txBox="1"/>
            <p:nvPr/>
          </p:nvSpPr>
          <p:spPr>
            <a:xfrm>
              <a:off x="4949687" y="2007704"/>
              <a:ext cx="1215887" cy="369332"/>
            </a:xfrm>
            <a:prstGeom prst="rect">
              <a:avLst/>
            </a:prstGeom>
            <a:noFill/>
          </p:spPr>
          <p:txBody>
            <a:bodyPr wrap="square" rtlCol="0">
              <a:spAutoFit/>
            </a:bodyPr>
            <a:lstStyle/>
            <a:p>
              <a:r>
                <a:rPr lang="en-US" b="1" dirty="0"/>
                <a:t>K = 5</a:t>
              </a:r>
            </a:p>
          </p:txBody>
        </p:sp>
      </p:grpSp>
      <p:sp>
        <p:nvSpPr>
          <p:cNvPr id="6" name="TextBox 5">
            <a:extLst>
              <a:ext uri="{FF2B5EF4-FFF2-40B4-BE49-F238E27FC236}">
                <a16:creationId xmlns:a16="http://schemas.microsoft.com/office/drawing/2014/main" id="{F252E2D4-C45F-333D-673C-7767842AA677}"/>
              </a:ext>
            </a:extLst>
          </p:cNvPr>
          <p:cNvSpPr txBox="1"/>
          <p:nvPr/>
        </p:nvSpPr>
        <p:spPr>
          <a:xfrm>
            <a:off x="454715" y="6095154"/>
            <a:ext cx="6097656" cy="369332"/>
          </a:xfrm>
          <a:prstGeom prst="rect">
            <a:avLst/>
          </a:prstGeom>
          <a:noFill/>
        </p:spPr>
        <p:txBody>
          <a:bodyPr wrap="square">
            <a:spAutoFit/>
          </a:bodyPr>
          <a:lstStyle/>
          <a:p>
            <a:r>
              <a:rPr lang="en-US" b="1" dirty="0">
                <a:solidFill>
                  <a:srgbClr val="C00000"/>
                </a:solidFill>
              </a:rPr>
              <a:t>Note: </a:t>
            </a:r>
            <a:r>
              <a:rPr lang="en-US" b="1" dirty="0"/>
              <a:t>The value of the K must me Odd number</a:t>
            </a:r>
          </a:p>
        </p:txBody>
      </p:sp>
      <p:sp>
        <p:nvSpPr>
          <p:cNvPr id="9" name="TextBox 8">
            <a:extLst>
              <a:ext uri="{FF2B5EF4-FFF2-40B4-BE49-F238E27FC236}">
                <a16:creationId xmlns:a16="http://schemas.microsoft.com/office/drawing/2014/main" id="{87F4E2CF-A8F7-F706-0CC0-FA371C57C5ED}"/>
              </a:ext>
            </a:extLst>
          </p:cNvPr>
          <p:cNvSpPr txBox="1"/>
          <p:nvPr/>
        </p:nvSpPr>
        <p:spPr>
          <a:xfrm>
            <a:off x="484532" y="1743486"/>
            <a:ext cx="966581" cy="369332"/>
          </a:xfrm>
          <a:prstGeom prst="rect">
            <a:avLst/>
          </a:prstGeom>
          <a:noFill/>
        </p:spPr>
        <p:txBody>
          <a:bodyPr wrap="square">
            <a:spAutoFit/>
          </a:bodyPr>
          <a:lstStyle/>
          <a:p>
            <a:r>
              <a:rPr lang="en-US" b="1" dirty="0"/>
              <a:t>Feature</a:t>
            </a:r>
          </a:p>
        </p:txBody>
      </p:sp>
      <p:sp>
        <p:nvSpPr>
          <p:cNvPr id="10" name="TextBox 9">
            <a:extLst>
              <a:ext uri="{FF2B5EF4-FFF2-40B4-BE49-F238E27FC236}">
                <a16:creationId xmlns:a16="http://schemas.microsoft.com/office/drawing/2014/main" id="{6E130906-440B-C6B4-14EA-AC5E8DCBF6B7}"/>
              </a:ext>
            </a:extLst>
          </p:cNvPr>
          <p:cNvSpPr txBox="1"/>
          <p:nvPr/>
        </p:nvSpPr>
        <p:spPr>
          <a:xfrm>
            <a:off x="3906905" y="5106225"/>
            <a:ext cx="966581" cy="369332"/>
          </a:xfrm>
          <a:prstGeom prst="rect">
            <a:avLst/>
          </a:prstGeom>
          <a:noFill/>
        </p:spPr>
        <p:txBody>
          <a:bodyPr wrap="square">
            <a:spAutoFit/>
          </a:bodyPr>
          <a:lstStyle/>
          <a:p>
            <a:r>
              <a:rPr lang="en-US" b="1" dirty="0"/>
              <a:t>Feature</a:t>
            </a:r>
          </a:p>
        </p:txBody>
      </p:sp>
    </p:spTree>
    <p:extLst>
      <p:ext uri="{BB962C8B-B14F-4D97-AF65-F5344CB8AC3E}">
        <p14:creationId xmlns:p14="http://schemas.microsoft.com/office/powerpoint/2010/main" val="1272747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9017</TotalTime>
  <Words>35460</Words>
  <Application>Microsoft Office PowerPoint</Application>
  <PresentationFormat>Widescreen</PresentationFormat>
  <Paragraphs>1982</Paragraphs>
  <Slides>285</Slides>
  <Notes>1</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285</vt:i4>
      </vt:variant>
    </vt:vector>
  </HeadingPairs>
  <TitlesOfParts>
    <vt:vector size="310" baseType="lpstr">
      <vt:lpstr>Algerian</vt:lpstr>
      <vt:lpstr>Arial</vt:lpstr>
      <vt:lpstr>Arial</vt:lpstr>
      <vt:lpstr>Calibri</vt:lpstr>
      <vt:lpstr>Calibri (Body)</vt:lpstr>
      <vt:lpstr>Calibri Light</vt:lpstr>
      <vt:lpstr>circular-xx</vt:lpstr>
      <vt:lpstr>erdana</vt:lpstr>
      <vt:lpstr>Google Sans</vt:lpstr>
      <vt:lpstr>GothamSSm</vt:lpstr>
      <vt:lpstr>Inter</vt:lpstr>
      <vt:lpstr>inter-bold</vt:lpstr>
      <vt:lpstr>inter-regular</vt:lpstr>
      <vt:lpstr>KaTeX_Main</vt:lpstr>
      <vt:lpstr>KaTeX_Math</vt:lpstr>
      <vt:lpstr>Nunito</vt:lpstr>
      <vt:lpstr>Open Sans</vt:lpstr>
      <vt:lpstr>sohne</vt:lpstr>
      <vt:lpstr>Söhne</vt:lpstr>
      <vt:lpstr>Söhne Mono</vt:lpstr>
      <vt:lpstr>source-serif-pro</vt:lpstr>
      <vt:lpstr>Studio-Feixen-Sans</vt:lpstr>
      <vt:lpstr>Times New Roman</vt:lpstr>
      <vt:lpstr>unset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PRAMOD NAIK</dc:creator>
  <cp:lastModifiedBy>PRAMOD NAIK</cp:lastModifiedBy>
  <cp:revision>1717</cp:revision>
  <dcterms:created xsi:type="dcterms:W3CDTF">2024-01-26T07:55:04Z</dcterms:created>
  <dcterms:modified xsi:type="dcterms:W3CDTF">2025-06-07T17:35:42Z</dcterms:modified>
</cp:coreProperties>
</file>